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6.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7.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9.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10.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1.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2.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tags/tag11.xml" ContentType="application/vnd.openxmlformats-officedocument.presentationml.tags+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tags/tag12.xml" ContentType="application/vnd.openxmlformats-officedocument.presentationml.tags+xml"/>
  <Override PartName="/ppt/notesSlides/notesSlide190.xml" ContentType="application/vnd.openxmlformats-officedocument.presentationml.notesSlide+xml"/>
  <Override PartName="/ppt/tags/tag13.xml" ContentType="application/vnd.openxmlformats-officedocument.presentationml.tags+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tags/tag14.xml" ContentType="application/vnd.openxmlformats-officedocument.presentationml.tags+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tags/tag15.xml" ContentType="application/vnd.openxmlformats-officedocument.presentationml.tags+xml"/>
  <Override PartName="/ppt/notesSlides/notesSlide196.xml" ContentType="application/vnd.openxmlformats-officedocument.presentationml.notesSlide+xml"/>
  <Override PartName="/ppt/tags/tag16.xml" ContentType="application/vnd.openxmlformats-officedocument.presentationml.tags+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tags/tag17.xml" ContentType="application/vnd.openxmlformats-officedocument.presentationml.tags+xml"/>
  <Override PartName="/ppt/notesSlides/notesSlide199.xml" ContentType="application/vnd.openxmlformats-officedocument.presentationml.notesSlide+xml"/>
  <Override PartName="/ppt/tags/tag18.xml" ContentType="application/vnd.openxmlformats-officedocument.presentationml.tags+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38" r:id="rId4"/>
    <p:sldMasterId id="2147483890" r:id="rId5"/>
    <p:sldMasterId id="2147483906" r:id="rId6"/>
    <p:sldMasterId id="2147483910" r:id="rId7"/>
    <p:sldMasterId id="2147483944" r:id="rId8"/>
    <p:sldMasterId id="2147483967" r:id="rId9"/>
    <p:sldMasterId id="2147483983" r:id="rId10"/>
    <p:sldMasterId id="2147483987" r:id="rId11"/>
    <p:sldMasterId id="2147484022" r:id="rId12"/>
    <p:sldMasterId id="2147484039" r:id="rId13"/>
    <p:sldMasterId id="2147484053" r:id="rId14"/>
    <p:sldMasterId id="2147484081" r:id="rId15"/>
    <p:sldMasterId id="2147484106" r:id="rId16"/>
  </p:sldMasterIdLst>
  <p:notesMasterIdLst>
    <p:notesMasterId r:id="rId242"/>
  </p:notesMasterIdLst>
  <p:handoutMasterIdLst>
    <p:handoutMasterId r:id="rId243"/>
  </p:handoutMasterIdLst>
  <p:sldIdLst>
    <p:sldId id="359" r:id="rId17"/>
    <p:sldId id="754" r:id="rId18"/>
    <p:sldId id="406" r:id="rId19"/>
    <p:sldId id="407" r:id="rId20"/>
    <p:sldId id="734" r:id="rId21"/>
    <p:sldId id="755" r:id="rId22"/>
    <p:sldId id="411" r:id="rId23"/>
    <p:sldId id="730" r:id="rId24"/>
    <p:sldId id="394" r:id="rId25"/>
    <p:sldId id="395" r:id="rId26"/>
    <p:sldId id="396" r:id="rId27"/>
    <p:sldId id="397" r:id="rId28"/>
    <p:sldId id="740" r:id="rId29"/>
    <p:sldId id="741" r:id="rId30"/>
    <p:sldId id="742" r:id="rId31"/>
    <p:sldId id="743" r:id="rId32"/>
    <p:sldId id="744" r:id="rId33"/>
    <p:sldId id="745" r:id="rId34"/>
    <p:sldId id="746" r:id="rId35"/>
    <p:sldId id="747" r:id="rId36"/>
    <p:sldId id="748" r:id="rId37"/>
    <p:sldId id="749" r:id="rId38"/>
    <p:sldId id="750" r:id="rId39"/>
    <p:sldId id="751" r:id="rId40"/>
    <p:sldId id="752" r:id="rId41"/>
    <p:sldId id="511" r:id="rId42"/>
    <p:sldId id="647" r:id="rId43"/>
    <p:sldId id="644" r:id="rId44"/>
    <p:sldId id="645" r:id="rId45"/>
    <p:sldId id="646" r:id="rId46"/>
    <p:sldId id="725" r:id="rId47"/>
    <p:sldId id="400" r:id="rId48"/>
    <p:sldId id="497" r:id="rId49"/>
    <p:sldId id="506" r:id="rId50"/>
    <p:sldId id="402" r:id="rId51"/>
    <p:sldId id="403" r:id="rId52"/>
    <p:sldId id="753" r:id="rId53"/>
    <p:sldId id="512" r:id="rId54"/>
    <p:sldId id="518" r:id="rId55"/>
    <p:sldId id="519" r:id="rId56"/>
    <p:sldId id="736" r:id="rId57"/>
    <p:sldId id="565" r:id="rId58"/>
    <p:sldId id="520" r:id="rId59"/>
    <p:sldId id="521" r:id="rId60"/>
    <p:sldId id="522" r:id="rId61"/>
    <p:sldId id="737" r:id="rId62"/>
    <p:sldId id="524" r:id="rId63"/>
    <p:sldId id="525" r:id="rId64"/>
    <p:sldId id="526" r:id="rId65"/>
    <p:sldId id="527" r:id="rId66"/>
    <p:sldId id="528" r:id="rId67"/>
    <p:sldId id="529" r:id="rId68"/>
    <p:sldId id="530" r:id="rId69"/>
    <p:sldId id="593" r:id="rId70"/>
    <p:sldId id="531" r:id="rId71"/>
    <p:sldId id="532" r:id="rId72"/>
    <p:sldId id="575" r:id="rId73"/>
    <p:sldId id="574" r:id="rId74"/>
    <p:sldId id="573" r:id="rId75"/>
    <p:sldId id="533" r:id="rId76"/>
    <p:sldId id="534" r:id="rId77"/>
    <p:sldId id="535" r:id="rId78"/>
    <p:sldId id="537" r:id="rId79"/>
    <p:sldId id="538" r:id="rId80"/>
    <p:sldId id="539" r:id="rId81"/>
    <p:sldId id="581" r:id="rId82"/>
    <p:sldId id="540" r:id="rId83"/>
    <p:sldId id="552" r:id="rId84"/>
    <p:sldId id="541" r:id="rId85"/>
    <p:sldId id="542" r:id="rId86"/>
    <p:sldId id="595" r:id="rId87"/>
    <p:sldId id="543" r:id="rId88"/>
    <p:sldId id="738" r:id="rId89"/>
    <p:sldId id="739" r:id="rId90"/>
    <p:sldId id="658" r:id="rId91"/>
    <p:sldId id="544" r:id="rId92"/>
    <p:sldId id="582" r:id="rId93"/>
    <p:sldId id="610" r:id="rId94"/>
    <p:sldId id="611" r:id="rId95"/>
    <p:sldId id="612" r:id="rId96"/>
    <p:sldId id="583" r:id="rId97"/>
    <p:sldId id="584" r:id="rId98"/>
    <p:sldId id="615" r:id="rId99"/>
    <p:sldId id="566" r:id="rId100"/>
    <p:sldId id="550" r:id="rId101"/>
    <p:sldId id="756" r:id="rId102"/>
    <p:sldId id="655" r:id="rId103"/>
    <p:sldId id="548" r:id="rId104"/>
    <p:sldId id="589" r:id="rId105"/>
    <p:sldId id="549" r:id="rId106"/>
    <p:sldId id="555" r:id="rId107"/>
    <p:sldId id="551" r:id="rId108"/>
    <p:sldId id="389" r:id="rId109"/>
    <p:sldId id="427" r:id="rId110"/>
    <p:sldId id="446" r:id="rId111"/>
    <p:sldId id="448" r:id="rId112"/>
    <p:sldId id="587" r:id="rId113"/>
    <p:sldId id="428" r:id="rId114"/>
    <p:sldId id="449" r:id="rId115"/>
    <p:sldId id="491" r:id="rId116"/>
    <p:sldId id="447" r:id="rId117"/>
    <p:sldId id="662" r:id="rId118"/>
    <p:sldId id="663" r:id="rId119"/>
    <p:sldId id="426" r:id="rId120"/>
    <p:sldId id="557" r:id="rId121"/>
    <p:sldId id="577" r:id="rId122"/>
    <p:sldId id="450" r:id="rId123"/>
    <p:sldId id="648" r:id="rId124"/>
    <p:sldId id="421" r:id="rId125"/>
    <p:sldId id="424" r:id="rId126"/>
    <p:sldId id="563" r:id="rId127"/>
    <p:sldId id="443" r:id="rId128"/>
    <p:sldId id="607" r:id="rId129"/>
    <p:sldId id="616" r:id="rId130"/>
    <p:sldId id="617" r:id="rId131"/>
    <p:sldId id="420" r:id="rId132"/>
    <p:sldId id="415" r:id="rId133"/>
    <p:sldId id="586" r:id="rId134"/>
    <p:sldId id="417" r:id="rId135"/>
    <p:sldId id="418" r:id="rId136"/>
    <p:sldId id="419" r:id="rId137"/>
    <p:sldId id="412" r:id="rId138"/>
    <p:sldId id="596" r:id="rId139"/>
    <p:sldId id="630" r:id="rId140"/>
    <p:sldId id="631" r:id="rId141"/>
    <p:sldId id="633" r:id="rId142"/>
    <p:sldId id="634" r:id="rId143"/>
    <p:sldId id="618" r:id="rId144"/>
    <p:sldId id="621" r:id="rId145"/>
    <p:sldId id="605" r:id="rId146"/>
    <p:sldId id="597" r:id="rId147"/>
    <p:sldId id="626" r:id="rId148"/>
    <p:sldId id="627" r:id="rId149"/>
    <p:sldId id="628" r:id="rId150"/>
    <p:sldId id="635" r:id="rId151"/>
    <p:sldId id="624" r:id="rId152"/>
    <p:sldId id="625" r:id="rId153"/>
    <p:sldId id="649" r:id="rId154"/>
    <p:sldId id="764" r:id="rId155"/>
    <p:sldId id="413" r:id="rId156"/>
    <p:sldId id="423" r:id="rId157"/>
    <p:sldId id="513" r:id="rId158"/>
    <p:sldId id="390" r:id="rId159"/>
    <p:sldId id="429" r:id="rId160"/>
    <p:sldId id="453" r:id="rId161"/>
    <p:sldId id="454" r:id="rId162"/>
    <p:sldId id="558" r:id="rId163"/>
    <p:sldId id="458" r:id="rId164"/>
    <p:sldId id="650" r:id="rId165"/>
    <p:sldId id="455" r:id="rId166"/>
    <p:sldId id="456" r:id="rId167"/>
    <p:sldId id="457" r:id="rId168"/>
    <p:sldId id="461" r:id="rId169"/>
    <p:sldId id="465" r:id="rId170"/>
    <p:sldId id="463" r:id="rId171"/>
    <p:sldId id="464" r:id="rId172"/>
    <p:sldId id="572" r:id="rId173"/>
    <p:sldId id="466" r:id="rId174"/>
    <p:sldId id="564" r:id="rId175"/>
    <p:sldId id="431" r:id="rId176"/>
    <p:sldId id="468" r:id="rId177"/>
    <p:sldId id="469" r:id="rId178"/>
    <p:sldId id="651" r:id="rId179"/>
    <p:sldId id="652" r:id="rId180"/>
    <p:sldId id="467" r:id="rId181"/>
    <p:sldId id="471" r:id="rId182"/>
    <p:sldId id="653" r:id="rId183"/>
    <p:sldId id="470" r:id="rId184"/>
    <p:sldId id="472" r:id="rId185"/>
    <p:sldId id="514" r:id="rId186"/>
    <p:sldId id="392" r:id="rId187"/>
    <p:sldId id="376" r:id="rId188"/>
    <p:sldId id="377" r:id="rId189"/>
    <p:sldId id="380" r:id="rId190"/>
    <p:sldId id="379" r:id="rId191"/>
    <p:sldId id="561" r:id="rId192"/>
    <p:sldId id="385" r:id="rId193"/>
    <p:sldId id="386" r:id="rId194"/>
    <p:sldId id="378" r:id="rId195"/>
    <p:sldId id="381" r:id="rId196"/>
    <p:sldId id="383" r:id="rId197"/>
    <p:sldId id="384" r:id="rId198"/>
    <p:sldId id="567" r:id="rId199"/>
    <p:sldId id="387" r:id="rId200"/>
    <p:sldId id="560" r:id="rId201"/>
    <p:sldId id="636" r:id="rId202"/>
    <p:sldId id="637" r:id="rId203"/>
    <p:sldId id="638" r:id="rId204"/>
    <p:sldId id="639" r:id="rId205"/>
    <p:sldId id="661" r:id="rId206"/>
    <p:sldId id="640" r:id="rId207"/>
    <p:sldId id="509" r:id="rId208"/>
    <p:sldId id="373" r:id="rId209"/>
    <p:sldId id="372" r:id="rId210"/>
    <p:sldId id="556" r:id="rId211"/>
    <p:sldId id="562" r:id="rId212"/>
    <p:sldId id="374" r:id="rId213"/>
    <p:sldId id="516" r:id="rId214"/>
    <p:sldId id="667" r:id="rId215"/>
    <p:sldId id="708" r:id="rId216"/>
    <p:sldId id="709" r:id="rId217"/>
    <p:sldId id="710" r:id="rId218"/>
    <p:sldId id="711" r:id="rId219"/>
    <p:sldId id="712" r:id="rId220"/>
    <p:sldId id="713" r:id="rId221"/>
    <p:sldId id="714" r:id="rId222"/>
    <p:sldId id="715" r:id="rId223"/>
    <p:sldId id="716" r:id="rId224"/>
    <p:sldId id="717" r:id="rId225"/>
    <p:sldId id="718" r:id="rId226"/>
    <p:sldId id="719" r:id="rId227"/>
    <p:sldId id="720" r:id="rId228"/>
    <p:sldId id="721" r:id="rId229"/>
    <p:sldId id="722" r:id="rId230"/>
    <p:sldId id="723" r:id="rId231"/>
    <p:sldId id="724" r:id="rId232"/>
    <p:sldId id="437" r:id="rId233"/>
    <p:sldId id="502" r:id="rId234"/>
    <p:sldId id="503" r:id="rId235"/>
    <p:sldId id="505" r:id="rId236"/>
    <p:sldId id="501" r:id="rId237"/>
    <p:sldId id="504" r:id="rId238"/>
    <p:sldId id="641" r:id="rId239"/>
    <p:sldId id="517" r:id="rId240"/>
    <p:sldId id="375" r:id="rId241"/>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00: Introduction" id="{4A47D0F0-F724-498B-AAD0-15AC29E82E65}">
          <p14:sldIdLst>
            <p14:sldId id="359"/>
            <p14:sldId id="754"/>
            <p14:sldId id="406"/>
            <p14:sldId id="407"/>
            <p14:sldId id="734"/>
            <p14:sldId id="755"/>
            <p14:sldId id="411"/>
          </p14:sldIdLst>
        </p14:section>
        <p14:section name="01: Microsoft Power BI overview" id="{25F4887B-B628-478A-8CBB-7C2840B10582}">
          <p14:sldIdLst>
            <p14:sldId id="730"/>
            <p14:sldId id="394"/>
            <p14:sldId id="395"/>
            <p14:sldId id="396"/>
            <p14:sldId id="397"/>
            <p14:sldId id="740"/>
            <p14:sldId id="741"/>
            <p14:sldId id="742"/>
            <p14:sldId id="743"/>
            <p14:sldId id="744"/>
            <p14:sldId id="745"/>
            <p14:sldId id="746"/>
            <p14:sldId id="747"/>
            <p14:sldId id="748"/>
            <p14:sldId id="749"/>
            <p14:sldId id="750"/>
            <p14:sldId id="751"/>
            <p14:sldId id="752"/>
            <p14:sldId id="511"/>
            <p14:sldId id="647"/>
            <p14:sldId id="644"/>
            <p14:sldId id="645"/>
            <p14:sldId id="646"/>
            <p14:sldId id="725"/>
            <p14:sldId id="400"/>
            <p14:sldId id="497"/>
            <p14:sldId id="506"/>
            <p14:sldId id="402"/>
            <p14:sldId id="403"/>
            <p14:sldId id="753"/>
            <p14:sldId id="512"/>
          </p14:sldIdLst>
        </p14:section>
        <p14:section name="02: Creating Power BI Desktop solutions" id="{D1EB0EBF-B6F0-4C93-8F00-7F606C1802E5}">
          <p14:sldIdLst>
            <p14:sldId id="518"/>
            <p14:sldId id="519"/>
            <p14:sldId id="736"/>
            <p14:sldId id="565"/>
            <p14:sldId id="520"/>
            <p14:sldId id="521"/>
            <p14:sldId id="522"/>
            <p14:sldId id="737"/>
            <p14:sldId id="524"/>
            <p14:sldId id="525"/>
            <p14:sldId id="526"/>
            <p14:sldId id="527"/>
            <p14:sldId id="528"/>
            <p14:sldId id="529"/>
            <p14:sldId id="530"/>
            <p14:sldId id="593"/>
            <p14:sldId id="531"/>
            <p14:sldId id="532"/>
            <p14:sldId id="575"/>
            <p14:sldId id="574"/>
            <p14:sldId id="573"/>
            <p14:sldId id="533"/>
            <p14:sldId id="534"/>
            <p14:sldId id="535"/>
            <p14:sldId id="537"/>
            <p14:sldId id="538"/>
            <p14:sldId id="539"/>
            <p14:sldId id="581"/>
            <p14:sldId id="540"/>
            <p14:sldId id="552"/>
            <p14:sldId id="541"/>
            <p14:sldId id="542"/>
            <p14:sldId id="595"/>
            <p14:sldId id="543"/>
            <p14:sldId id="738"/>
            <p14:sldId id="739"/>
            <p14:sldId id="658"/>
            <p14:sldId id="544"/>
            <p14:sldId id="582"/>
            <p14:sldId id="610"/>
            <p14:sldId id="611"/>
            <p14:sldId id="612"/>
            <p14:sldId id="583"/>
            <p14:sldId id="584"/>
            <p14:sldId id="615"/>
            <p14:sldId id="566"/>
            <p14:sldId id="550"/>
            <p14:sldId id="756"/>
            <p14:sldId id="655"/>
            <p14:sldId id="548"/>
            <p14:sldId id="589"/>
            <p14:sldId id="549"/>
            <p14:sldId id="555"/>
            <p14:sldId id="551"/>
          </p14:sldIdLst>
        </p14:section>
        <p14:section name="03: Working with the Power BI service" id="{5D5D794F-00D6-4E36-9717-3C9BDB7A695E}">
          <p14:sldIdLst>
            <p14:sldId id="389"/>
            <p14:sldId id="427"/>
            <p14:sldId id="446"/>
            <p14:sldId id="448"/>
            <p14:sldId id="587"/>
            <p14:sldId id="428"/>
            <p14:sldId id="449"/>
            <p14:sldId id="491"/>
            <p14:sldId id="447"/>
            <p14:sldId id="662"/>
            <p14:sldId id="663"/>
            <p14:sldId id="426"/>
            <p14:sldId id="557"/>
            <p14:sldId id="577"/>
            <p14:sldId id="450"/>
            <p14:sldId id="648"/>
            <p14:sldId id="421"/>
            <p14:sldId id="424"/>
            <p14:sldId id="563"/>
            <p14:sldId id="443"/>
            <p14:sldId id="607"/>
            <p14:sldId id="616"/>
            <p14:sldId id="617"/>
            <p14:sldId id="420"/>
            <p14:sldId id="415"/>
            <p14:sldId id="586"/>
            <p14:sldId id="417"/>
            <p14:sldId id="418"/>
            <p14:sldId id="419"/>
            <p14:sldId id="412"/>
            <p14:sldId id="596"/>
            <p14:sldId id="630"/>
            <p14:sldId id="631"/>
            <p14:sldId id="633"/>
            <p14:sldId id="634"/>
            <p14:sldId id="618"/>
            <p14:sldId id="621"/>
            <p14:sldId id="605"/>
            <p14:sldId id="597"/>
            <p14:sldId id="626"/>
            <p14:sldId id="627"/>
            <p14:sldId id="628"/>
            <p14:sldId id="635"/>
            <p14:sldId id="624"/>
            <p14:sldId id="625"/>
            <p14:sldId id="649"/>
            <p14:sldId id="764"/>
            <p14:sldId id="413"/>
            <p14:sldId id="423"/>
            <p14:sldId id="513"/>
          </p14:sldIdLst>
        </p14:section>
        <p14:section name="04: Connecting to Power BI data sources" id="{674EC0D7-14AB-424C-B711-B70981052BE9}">
          <p14:sldIdLst>
            <p14:sldId id="390"/>
            <p14:sldId id="429"/>
            <p14:sldId id="453"/>
            <p14:sldId id="454"/>
            <p14:sldId id="558"/>
            <p14:sldId id="458"/>
            <p14:sldId id="650"/>
            <p14:sldId id="455"/>
            <p14:sldId id="456"/>
            <p14:sldId id="457"/>
            <p14:sldId id="461"/>
            <p14:sldId id="465"/>
            <p14:sldId id="463"/>
            <p14:sldId id="464"/>
            <p14:sldId id="572"/>
            <p14:sldId id="466"/>
            <p14:sldId id="564"/>
            <p14:sldId id="431"/>
            <p14:sldId id="468"/>
            <p14:sldId id="469"/>
            <p14:sldId id="651"/>
            <p14:sldId id="652"/>
            <p14:sldId id="467"/>
            <p14:sldId id="471"/>
            <p14:sldId id="653"/>
            <p14:sldId id="470"/>
            <p14:sldId id="472"/>
            <p14:sldId id="514"/>
          </p14:sldIdLst>
        </p14:section>
        <p14:section name="05: Power BI for the developer" id="{B5DBFA52-55A2-4370-B951-23CD3DE8918B}">
          <p14:sldIdLst>
            <p14:sldId id="392"/>
            <p14:sldId id="376"/>
            <p14:sldId id="377"/>
            <p14:sldId id="380"/>
            <p14:sldId id="379"/>
            <p14:sldId id="561"/>
            <p14:sldId id="385"/>
            <p14:sldId id="386"/>
            <p14:sldId id="378"/>
            <p14:sldId id="381"/>
            <p14:sldId id="383"/>
            <p14:sldId id="384"/>
            <p14:sldId id="567"/>
            <p14:sldId id="387"/>
            <p14:sldId id="560"/>
            <p14:sldId id="636"/>
            <p14:sldId id="637"/>
            <p14:sldId id="638"/>
            <p14:sldId id="639"/>
            <p14:sldId id="661"/>
            <p14:sldId id="640"/>
            <p14:sldId id="509"/>
            <p14:sldId id="373"/>
            <p14:sldId id="372"/>
            <p14:sldId id="556"/>
            <p14:sldId id="562"/>
            <p14:sldId id="374"/>
            <p14:sldId id="516"/>
          </p14:sldIdLst>
        </p14:section>
        <p14:section name="06: Leveraging solution templates" id="{90FFE1E4-EE6B-48E4-8DB7-CE91B5941052}">
          <p14:sldIdLst>
            <p14:sldId id="667"/>
            <p14:sldId id="708"/>
            <p14:sldId id="709"/>
            <p14:sldId id="710"/>
            <p14:sldId id="711"/>
            <p14:sldId id="712"/>
            <p14:sldId id="713"/>
            <p14:sldId id="714"/>
            <p14:sldId id="715"/>
            <p14:sldId id="716"/>
            <p14:sldId id="717"/>
            <p14:sldId id="718"/>
            <p14:sldId id="719"/>
            <p14:sldId id="720"/>
            <p14:sldId id="721"/>
            <p14:sldId id="722"/>
            <p14:sldId id="723"/>
            <p14:sldId id="724"/>
          </p14:sldIdLst>
        </p14:section>
        <p14:section name="07: Summary" id="{68E6A54A-90B6-4CAE-99D2-B36DEEF7E1CF}">
          <p14:sldIdLst>
            <p14:sldId id="437"/>
            <p14:sldId id="502"/>
            <p14:sldId id="503"/>
            <p14:sldId id="505"/>
            <p14:sldId id="501"/>
            <p14:sldId id="504"/>
            <p14:sldId id="641"/>
            <p14:sldId id="517"/>
            <p14:sldId id="3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2"/>
    <a:srgbClr val="DEEBF7"/>
    <a:srgbClr val="000000"/>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13" autoAdjust="0"/>
    <p:restoredTop sz="50181" autoAdjust="0"/>
  </p:normalViewPr>
  <p:slideViewPr>
    <p:cSldViewPr snapToGrid="0">
      <p:cViewPr varScale="1">
        <p:scale>
          <a:sx n="33" d="100"/>
          <a:sy n="33" d="100"/>
        </p:scale>
        <p:origin x="1572" y="21"/>
      </p:cViewPr>
      <p:guideLst/>
    </p:cSldViewPr>
  </p:slideViewPr>
  <p:outlineViewPr>
    <p:cViewPr>
      <p:scale>
        <a:sx n="33" d="100"/>
        <a:sy n="33" d="100"/>
      </p:scale>
      <p:origin x="0" y="-242534"/>
    </p:cViewPr>
  </p:outlineViewPr>
  <p:notesTextViewPr>
    <p:cViewPr>
      <p:scale>
        <a:sx n="1" d="1"/>
        <a:sy n="1" d="1"/>
      </p:scale>
      <p:origin x="0" y="0"/>
    </p:cViewPr>
  </p:notesTextViewPr>
  <p:sorterViewPr>
    <p:cViewPr varScale="1">
      <p:scale>
        <a:sx n="1" d="1"/>
        <a:sy n="1" d="1"/>
      </p:scale>
      <p:origin x="0" y="-4320"/>
    </p:cViewPr>
  </p:sorterViewPr>
  <p:notesViewPr>
    <p:cSldViewPr snapToGrid="0">
      <p:cViewPr varScale="1">
        <p:scale>
          <a:sx n="66" d="100"/>
          <a:sy n="66" d="100"/>
        </p:scale>
        <p:origin x="2198" y="6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63" Type="http://schemas.openxmlformats.org/officeDocument/2006/relationships/slide" Target="slides/slide47.xml"/><Relationship Id="rId84" Type="http://schemas.openxmlformats.org/officeDocument/2006/relationships/slide" Target="slides/slide68.xml"/><Relationship Id="rId138" Type="http://schemas.openxmlformats.org/officeDocument/2006/relationships/slide" Target="slides/slide122.xml"/><Relationship Id="rId159" Type="http://schemas.openxmlformats.org/officeDocument/2006/relationships/slide" Target="slides/slide143.xml"/><Relationship Id="rId170" Type="http://schemas.openxmlformats.org/officeDocument/2006/relationships/slide" Target="slides/slide154.xml"/><Relationship Id="rId191" Type="http://schemas.openxmlformats.org/officeDocument/2006/relationships/slide" Target="slides/slide175.xml"/><Relationship Id="rId205" Type="http://schemas.openxmlformats.org/officeDocument/2006/relationships/slide" Target="slides/slide189.xml"/><Relationship Id="rId226" Type="http://schemas.openxmlformats.org/officeDocument/2006/relationships/slide" Target="slides/slide210.xml"/><Relationship Id="rId247" Type="http://schemas.openxmlformats.org/officeDocument/2006/relationships/theme" Target="theme/theme1.xml"/><Relationship Id="rId107" Type="http://schemas.openxmlformats.org/officeDocument/2006/relationships/slide" Target="slides/slide91.xml"/><Relationship Id="rId11" Type="http://schemas.openxmlformats.org/officeDocument/2006/relationships/slideMaster" Target="slideMasters/slideMaster8.xml"/><Relationship Id="rId32" Type="http://schemas.openxmlformats.org/officeDocument/2006/relationships/slide" Target="slides/slide16.xml"/><Relationship Id="rId53" Type="http://schemas.openxmlformats.org/officeDocument/2006/relationships/slide" Target="slides/slide37.xml"/><Relationship Id="rId74" Type="http://schemas.openxmlformats.org/officeDocument/2006/relationships/slide" Target="slides/slide58.xml"/><Relationship Id="rId128" Type="http://schemas.openxmlformats.org/officeDocument/2006/relationships/slide" Target="slides/slide112.xml"/><Relationship Id="rId149" Type="http://schemas.openxmlformats.org/officeDocument/2006/relationships/slide" Target="slides/slide133.xml"/><Relationship Id="rId5" Type="http://schemas.openxmlformats.org/officeDocument/2006/relationships/slideMaster" Target="slideMasters/slideMaster2.xml"/><Relationship Id="rId95" Type="http://schemas.openxmlformats.org/officeDocument/2006/relationships/slide" Target="slides/slide79.xml"/><Relationship Id="rId160" Type="http://schemas.openxmlformats.org/officeDocument/2006/relationships/slide" Target="slides/slide144.xml"/><Relationship Id="rId181" Type="http://schemas.openxmlformats.org/officeDocument/2006/relationships/slide" Target="slides/slide165.xml"/><Relationship Id="rId216" Type="http://schemas.openxmlformats.org/officeDocument/2006/relationships/slide" Target="slides/slide200.xml"/><Relationship Id="rId237" Type="http://schemas.openxmlformats.org/officeDocument/2006/relationships/slide" Target="slides/slide221.xml"/><Relationship Id="rId22" Type="http://schemas.openxmlformats.org/officeDocument/2006/relationships/slide" Target="slides/slide6.xml"/><Relationship Id="rId43" Type="http://schemas.openxmlformats.org/officeDocument/2006/relationships/slide" Target="slides/slide27.xml"/><Relationship Id="rId64" Type="http://schemas.openxmlformats.org/officeDocument/2006/relationships/slide" Target="slides/slide48.xml"/><Relationship Id="rId118" Type="http://schemas.openxmlformats.org/officeDocument/2006/relationships/slide" Target="slides/slide102.xml"/><Relationship Id="rId139" Type="http://schemas.openxmlformats.org/officeDocument/2006/relationships/slide" Target="slides/slide123.xml"/><Relationship Id="rId85" Type="http://schemas.openxmlformats.org/officeDocument/2006/relationships/slide" Target="slides/slide69.xml"/><Relationship Id="rId150" Type="http://schemas.openxmlformats.org/officeDocument/2006/relationships/slide" Target="slides/slide134.xml"/><Relationship Id="rId171" Type="http://schemas.openxmlformats.org/officeDocument/2006/relationships/slide" Target="slides/slide155.xml"/><Relationship Id="rId192" Type="http://schemas.openxmlformats.org/officeDocument/2006/relationships/slide" Target="slides/slide176.xml"/><Relationship Id="rId206" Type="http://schemas.openxmlformats.org/officeDocument/2006/relationships/slide" Target="slides/slide190.xml"/><Relationship Id="rId227" Type="http://schemas.openxmlformats.org/officeDocument/2006/relationships/slide" Target="slides/slide211.xml"/><Relationship Id="rId248" Type="http://schemas.openxmlformats.org/officeDocument/2006/relationships/tableStyles" Target="tableStyles.xml"/><Relationship Id="rId12" Type="http://schemas.openxmlformats.org/officeDocument/2006/relationships/slideMaster" Target="slideMasters/slideMaster9.xml"/><Relationship Id="rId33" Type="http://schemas.openxmlformats.org/officeDocument/2006/relationships/slide" Target="slides/slide17.xml"/><Relationship Id="rId108" Type="http://schemas.openxmlformats.org/officeDocument/2006/relationships/slide" Target="slides/slide92.xml"/><Relationship Id="rId129" Type="http://schemas.openxmlformats.org/officeDocument/2006/relationships/slide" Target="slides/slide113.xml"/><Relationship Id="rId54" Type="http://schemas.openxmlformats.org/officeDocument/2006/relationships/slide" Target="slides/slide38.xml"/><Relationship Id="rId75" Type="http://schemas.openxmlformats.org/officeDocument/2006/relationships/slide" Target="slides/slide59.xml"/><Relationship Id="rId96" Type="http://schemas.openxmlformats.org/officeDocument/2006/relationships/slide" Target="slides/slide80.xml"/><Relationship Id="rId140" Type="http://schemas.openxmlformats.org/officeDocument/2006/relationships/slide" Target="slides/slide124.xml"/><Relationship Id="rId161" Type="http://schemas.openxmlformats.org/officeDocument/2006/relationships/slide" Target="slides/slide145.xml"/><Relationship Id="rId182" Type="http://schemas.openxmlformats.org/officeDocument/2006/relationships/slide" Target="slides/slide166.xml"/><Relationship Id="rId217" Type="http://schemas.openxmlformats.org/officeDocument/2006/relationships/slide" Target="slides/slide201.xml"/><Relationship Id="rId6" Type="http://schemas.openxmlformats.org/officeDocument/2006/relationships/slideMaster" Target="slideMasters/slideMaster3.xml"/><Relationship Id="rId238" Type="http://schemas.openxmlformats.org/officeDocument/2006/relationships/slide" Target="slides/slide222.xml"/><Relationship Id="rId23" Type="http://schemas.openxmlformats.org/officeDocument/2006/relationships/slide" Target="slides/slide7.xml"/><Relationship Id="rId119" Type="http://schemas.openxmlformats.org/officeDocument/2006/relationships/slide" Target="slides/slide103.xml"/><Relationship Id="rId44" Type="http://schemas.openxmlformats.org/officeDocument/2006/relationships/slide" Target="slides/slide28.xml"/><Relationship Id="rId65" Type="http://schemas.openxmlformats.org/officeDocument/2006/relationships/slide" Target="slides/slide49.xml"/><Relationship Id="rId86" Type="http://schemas.openxmlformats.org/officeDocument/2006/relationships/slide" Target="slides/slide70.xml"/><Relationship Id="rId130" Type="http://schemas.openxmlformats.org/officeDocument/2006/relationships/slide" Target="slides/slide114.xml"/><Relationship Id="rId151" Type="http://schemas.openxmlformats.org/officeDocument/2006/relationships/slide" Target="slides/slide135.xml"/><Relationship Id="rId172" Type="http://schemas.openxmlformats.org/officeDocument/2006/relationships/slide" Target="slides/slide156.xml"/><Relationship Id="rId193" Type="http://schemas.openxmlformats.org/officeDocument/2006/relationships/slide" Target="slides/slide177.xml"/><Relationship Id="rId207" Type="http://schemas.openxmlformats.org/officeDocument/2006/relationships/slide" Target="slides/slide191.xml"/><Relationship Id="rId228" Type="http://schemas.openxmlformats.org/officeDocument/2006/relationships/slide" Target="slides/slide212.xml"/><Relationship Id="rId249" Type="http://schemas.microsoft.com/office/2015/10/relationships/revisionInfo" Target="revisionInfo.xml"/><Relationship Id="rId13" Type="http://schemas.openxmlformats.org/officeDocument/2006/relationships/slideMaster" Target="slideMasters/slideMaster10.xml"/><Relationship Id="rId109" Type="http://schemas.openxmlformats.org/officeDocument/2006/relationships/slide" Target="slides/slide93.xml"/><Relationship Id="rId34" Type="http://schemas.openxmlformats.org/officeDocument/2006/relationships/slide" Target="slides/slide18.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20" Type="http://schemas.openxmlformats.org/officeDocument/2006/relationships/slide" Target="slides/slide104.xml"/><Relationship Id="rId141" Type="http://schemas.openxmlformats.org/officeDocument/2006/relationships/slide" Target="slides/slide125.xml"/><Relationship Id="rId7" Type="http://schemas.openxmlformats.org/officeDocument/2006/relationships/slideMaster" Target="slideMasters/slideMaster4.xml"/><Relationship Id="rId162" Type="http://schemas.openxmlformats.org/officeDocument/2006/relationships/slide" Target="slides/slide146.xml"/><Relationship Id="rId183" Type="http://schemas.openxmlformats.org/officeDocument/2006/relationships/slide" Target="slides/slide167.xml"/><Relationship Id="rId218" Type="http://schemas.openxmlformats.org/officeDocument/2006/relationships/slide" Target="slides/slide202.xml"/><Relationship Id="rId239" Type="http://schemas.openxmlformats.org/officeDocument/2006/relationships/slide" Target="slides/slide223.xml"/><Relationship Id="rId24" Type="http://schemas.openxmlformats.org/officeDocument/2006/relationships/slide" Target="slides/slide8.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31" Type="http://schemas.openxmlformats.org/officeDocument/2006/relationships/slide" Target="slides/slide115.xml"/><Relationship Id="rId152" Type="http://schemas.openxmlformats.org/officeDocument/2006/relationships/slide" Target="slides/slide136.xml"/><Relationship Id="rId173" Type="http://schemas.openxmlformats.org/officeDocument/2006/relationships/slide" Target="slides/slide157.xml"/><Relationship Id="rId194" Type="http://schemas.openxmlformats.org/officeDocument/2006/relationships/slide" Target="slides/slide178.xml"/><Relationship Id="rId208" Type="http://schemas.openxmlformats.org/officeDocument/2006/relationships/slide" Target="slides/slide192.xml"/><Relationship Id="rId229" Type="http://schemas.openxmlformats.org/officeDocument/2006/relationships/slide" Target="slides/slide213.xml"/><Relationship Id="rId240" Type="http://schemas.openxmlformats.org/officeDocument/2006/relationships/slide" Target="slides/slide224.xml"/><Relationship Id="rId14" Type="http://schemas.openxmlformats.org/officeDocument/2006/relationships/slideMaster" Target="slideMasters/slideMaster11.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8" Type="http://schemas.openxmlformats.org/officeDocument/2006/relationships/slideMaster" Target="slideMasters/slideMaster5.xml"/><Relationship Id="rId98" Type="http://schemas.openxmlformats.org/officeDocument/2006/relationships/slide" Target="slides/slide82.xml"/><Relationship Id="rId121" Type="http://schemas.openxmlformats.org/officeDocument/2006/relationships/slide" Target="slides/slide105.xml"/><Relationship Id="rId142" Type="http://schemas.openxmlformats.org/officeDocument/2006/relationships/slide" Target="slides/slide126.xml"/><Relationship Id="rId163" Type="http://schemas.openxmlformats.org/officeDocument/2006/relationships/slide" Target="slides/slide147.xml"/><Relationship Id="rId184" Type="http://schemas.openxmlformats.org/officeDocument/2006/relationships/slide" Target="slides/slide168.xml"/><Relationship Id="rId219" Type="http://schemas.openxmlformats.org/officeDocument/2006/relationships/slide" Target="slides/slide203.xml"/><Relationship Id="rId230" Type="http://schemas.openxmlformats.org/officeDocument/2006/relationships/slide" Target="slides/slide214.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88" Type="http://schemas.openxmlformats.org/officeDocument/2006/relationships/slide" Target="slides/slide72.xml"/><Relationship Id="rId111" Type="http://schemas.openxmlformats.org/officeDocument/2006/relationships/slide" Target="slides/slide95.xml"/><Relationship Id="rId132" Type="http://schemas.openxmlformats.org/officeDocument/2006/relationships/slide" Target="slides/slide116.xml"/><Relationship Id="rId153" Type="http://schemas.openxmlformats.org/officeDocument/2006/relationships/slide" Target="slides/slide137.xml"/><Relationship Id="rId174" Type="http://schemas.openxmlformats.org/officeDocument/2006/relationships/slide" Target="slides/slide158.xml"/><Relationship Id="rId195" Type="http://schemas.openxmlformats.org/officeDocument/2006/relationships/slide" Target="slides/slide179.xml"/><Relationship Id="rId209" Type="http://schemas.openxmlformats.org/officeDocument/2006/relationships/slide" Target="slides/slide193.xml"/><Relationship Id="rId220" Type="http://schemas.openxmlformats.org/officeDocument/2006/relationships/slide" Target="slides/slide204.xml"/><Relationship Id="rId241" Type="http://schemas.openxmlformats.org/officeDocument/2006/relationships/slide" Target="slides/slide225.xml"/><Relationship Id="rId15" Type="http://schemas.openxmlformats.org/officeDocument/2006/relationships/slideMaster" Target="slideMasters/slideMaster12.xml"/><Relationship Id="rId36" Type="http://schemas.openxmlformats.org/officeDocument/2006/relationships/slide" Target="slides/slide20.xml"/><Relationship Id="rId57" Type="http://schemas.openxmlformats.org/officeDocument/2006/relationships/slide" Target="slides/slide41.xml"/><Relationship Id="rId78" Type="http://schemas.openxmlformats.org/officeDocument/2006/relationships/slide" Target="slides/slide62.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slide" Target="slides/slide106.xml"/><Relationship Id="rId143" Type="http://schemas.openxmlformats.org/officeDocument/2006/relationships/slide" Target="slides/slide127.xml"/><Relationship Id="rId164" Type="http://schemas.openxmlformats.org/officeDocument/2006/relationships/slide" Target="slides/slide148.xml"/><Relationship Id="rId185" Type="http://schemas.openxmlformats.org/officeDocument/2006/relationships/slide" Target="slides/slide169.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4.xml"/><Relationship Id="rId210" Type="http://schemas.openxmlformats.org/officeDocument/2006/relationships/slide" Target="slides/slide194.xml"/><Relationship Id="rId215" Type="http://schemas.openxmlformats.org/officeDocument/2006/relationships/slide" Target="slides/slide199.xml"/><Relationship Id="rId236" Type="http://schemas.openxmlformats.org/officeDocument/2006/relationships/slide" Target="slides/slide220.xml"/><Relationship Id="rId26" Type="http://schemas.openxmlformats.org/officeDocument/2006/relationships/slide" Target="slides/slide10.xml"/><Relationship Id="rId231" Type="http://schemas.openxmlformats.org/officeDocument/2006/relationships/slide" Target="slides/slide215.xml"/><Relationship Id="rId47" Type="http://schemas.openxmlformats.org/officeDocument/2006/relationships/slide" Target="slides/slide31.xml"/><Relationship Id="rId68" Type="http://schemas.openxmlformats.org/officeDocument/2006/relationships/slide" Target="slides/slide52.xml"/><Relationship Id="rId89" Type="http://schemas.openxmlformats.org/officeDocument/2006/relationships/slide" Target="slides/slide73.xml"/><Relationship Id="rId112" Type="http://schemas.openxmlformats.org/officeDocument/2006/relationships/slide" Target="slides/slide96.xml"/><Relationship Id="rId133" Type="http://schemas.openxmlformats.org/officeDocument/2006/relationships/slide" Target="slides/slide117.xml"/><Relationship Id="rId154" Type="http://schemas.openxmlformats.org/officeDocument/2006/relationships/slide" Target="slides/slide138.xml"/><Relationship Id="rId175" Type="http://schemas.openxmlformats.org/officeDocument/2006/relationships/slide" Target="slides/slide159.xml"/><Relationship Id="rId196" Type="http://schemas.openxmlformats.org/officeDocument/2006/relationships/slide" Target="slides/slide180.xml"/><Relationship Id="rId200" Type="http://schemas.openxmlformats.org/officeDocument/2006/relationships/slide" Target="slides/slide184.xml"/><Relationship Id="rId16" Type="http://schemas.openxmlformats.org/officeDocument/2006/relationships/slideMaster" Target="slideMasters/slideMaster13.xml"/><Relationship Id="rId221" Type="http://schemas.openxmlformats.org/officeDocument/2006/relationships/slide" Target="slides/slide205.xml"/><Relationship Id="rId242" Type="http://schemas.openxmlformats.org/officeDocument/2006/relationships/notesMaster" Target="notesMasters/notesMaster1.xml"/><Relationship Id="rId37" Type="http://schemas.openxmlformats.org/officeDocument/2006/relationships/slide" Target="slides/slide21.xml"/><Relationship Id="rId58" Type="http://schemas.openxmlformats.org/officeDocument/2006/relationships/slide" Target="slides/slide42.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slide" Target="slides/slide107.xml"/><Relationship Id="rId144" Type="http://schemas.openxmlformats.org/officeDocument/2006/relationships/slide" Target="slides/slide128.xml"/><Relationship Id="rId90" Type="http://schemas.openxmlformats.org/officeDocument/2006/relationships/slide" Target="slides/slide74.xml"/><Relationship Id="rId165" Type="http://schemas.openxmlformats.org/officeDocument/2006/relationships/slide" Target="slides/slide149.xml"/><Relationship Id="rId186" Type="http://schemas.openxmlformats.org/officeDocument/2006/relationships/slide" Target="slides/slide170.xml"/><Relationship Id="rId211" Type="http://schemas.openxmlformats.org/officeDocument/2006/relationships/slide" Target="slides/slide195.xml"/><Relationship Id="rId232" Type="http://schemas.openxmlformats.org/officeDocument/2006/relationships/slide" Target="slides/slide216.xml"/><Relationship Id="rId27" Type="http://schemas.openxmlformats.org/officeDocument/2006/relationships/slide" Target="slides/slide11.xml"/><Relationship Id="rId48" Type="http://schemas.openxmlformats.org/officeDocument/2006/relationships/slide" Target="slides/slide32.xml"/><Relationship Id="rId69" Type="http://schemas.openxmlformats.org/officeDocument/2006/relationships/slide" Target="slides/slide53.xml"/><Relationship Id="rId113" Type="http://schemas.openxmlformats.org/officeDocument/2006/relationships/slide" Target="slides/slide97.xml"/><Relationship Id="rId134" Type="http://schemas.openxmlformats.org/officeDocument/2006/relationships/slide" Target="slides/slide118.xml"/><Relationship Id="rId80" Type="http://schemas.openxmlformats.org/officeDocument/2006/relationships/slide" Target="slides/slide64.xml"/><Relationship Id="rId155" Type="http://schemas.openxmlformats.org/officeDocument/2006/relationships/slide" Target="slides/slide139.xml"/><Relationship Id="rId176" Type="http://schemas.openxmlformats.org/officeDocument/2006/relationships/slide" Target="slides/slide160.xml"/><Relationship Id="rId197" Type="http://schemas.openxmlformats.org/officeDocument/2006/relationships/slide" Target="slides/slide181.xml"/><Relationship Id="rId201" Type="http://schemas.openxmlformats.org/officeDocument/2006/relationships/slide" Target="slides/slide185.xml"/><Relationship Id="rId222" Type="http://schemas.openxmlformats.org/officeDocument/2006/relationships/slide" Target="slides/slide206.xml"/><Relationship Id="rId243" Type="http://schemas.openxmlformats.org/officeDocument/2006/relationships/handoutMaster" Target="handoutMasters/handoutMaster1.xml"/><Relationship Id="rId17" Type="http://schemas.openxmlformats.org/officeDocument/2006/relationships/slide" Target="slides/slide1.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24" Type="http://schemas.openxmlformats.org/officeDocument/2006/relationships/slide" Target="slides/slide108.xml"/><Relationship Id="rId70" Type="http://schemas.openxmlformats.org/officeDocument/2006/relationships/slide" Target="slides/slide54.xml"/><Relationship Id="rId91" Type="http://schemas.openxmlformats.org/officeDocument/2006/relationships/slide" Target="slides/slide75.xml"/><Relationship Id="rId145" Type="http://schemas.openxmlformats.org/officeDocument/2006/relationships/slide" Target="slides/slide129.xml"/><Relationship Id="rId166" Type="http://schemas.openxmlformats.org/officeDocument/2006/relationships/slide" Target="slides/slide150.xml"/><Relationship Id="rId187" Type="http://schemas.openxmlformats.org/officeDocument/2006/relationships/slide" Target="slides/slide171.xml"/><Relationship Id="rId1" Type="http://schemas.openxmlformats.org/officeDocument/2006/relationships/customXml" Target="../customXml/item1.xml"/><Relationship Id="rId212" Type="http://schemas.openxmlformats.org/officeDocument/2006/relationships/slide" Target="slides/slide196.xml"/><Relationship Id="rId233" Type="http://schemas.openxmlformats.org/officeDocument/2006/relationships/slide" Target="slides/slide217.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60" Type="http://schemas.openxmlformats.org/officeDocument/2006/relationships/slide" Target="slides/slide44.xml"/><Relationship Id="rId81" Type="http://schemas.openxmlformats.org/officeDocument/2006/relationships/slide" Target="slides/slide65.xml"/><Relationship Id="rId135" Type="http://schemas.openxmlformats.org/officeDocument/2006/relationships/slide" Target="slides/slide119.xml"/><Relationship Id="rId156" Type="http://schemas.openxmlformats.org/officeDocument/2006/relationships/slide" Target="slides/slide140.xml"/><Relationship Id="rId177" Type="http://schemas.openxmlformats.org/officeDocument/2006/relationships/slide" Target="slides/slide161.xml"/><Relationship Id="rId198" Type="http://schemas.openxmlformats.org/officeDocument/2006/relationships/slide" Target="slides/slide182.xml"/><Relationship Id="rId202" Type="http://schemas.openxmlformats.org/officeDocument/2006/relationships/slide" Target="slides/slide186.xml"/><Relationship Id="rId223" Type="http://schemas.openxmlformats.org/officeDocument/2006/relationships/slide" Target="slides/slide207.xml"/><Relationship Id="rId244" Type="http://schemas.openxmlformats.org/officeDocument/2006/relationships/commentAuthors" Target="commentAuthors.xml"/><Relationship Id="rId18" Type="http://schemas.openxmlformats.org/officeDocument/2006/relationships/slide" Target="slides/slide2.xml"/><Relationship Id="rId39" Type="http://schemas.openxmlformats.org/officeDocument/2006/relationships/slide" Target="slides/slide23.xml"/><Relationship Id="rId50" Type="http://schemas.openxmlformats.org/officeDocument/2006/relationships/slide" Target="slides/slide34.xml"/><Relationship Id="rId104" Type="http://schemas.openxmlformats.org/officeDocument/2006/relationships/slide" Target="slides/slide88.xml"/><Relationship Id="rId125" Type="http://schemas.openxmlformats.org/officeDocument/2006/relationships/slide" Target="slides/slide109.xml"/><Relationship Id="rId146" Type="http://schemas.openxmlformats.org/officeDocument/2006/relationships/slide" Target="slides/slide130.xml"/><Relationship Id="rId167" Type="http://schemas.openxmlformats.org/officeDocument/2006/relationships/slide" Target="slides/slide151.xml"/><Relationship Id="rId188" Type="http://schemas.openxmlformats.org/officeDocument/2006/relationships/slide" Target="slides/slide172.xml"/><Relationship Id="rId71" Type="http://schemas.openxmlformats.org/officeDocument/2006/relationships/slide" Target="slides/slide55.xml"/><Relationship Id="rId92" Type="http://schemas.openxmlformats.org/officeDocument/2006/relationships/slide" Target="slides/slide76.xml"/><Relationship Id="rId213" Type="http://schemas.openxmlformats.org/officeDocument/2006/relationships/slide" Target="slides/slide197.xml"/><Relationship Id="rId234" Type="http://schemas.openxmlformats.org/officeDocument/2006/relationships/slide" Target="slides/slide218.xml"/><Relationship Id="rId2" Type="http://schemas.openxmlformats.org/officeDocument/2006/relationships/customXml" Target="../customXml/item2.xml"/><Relationship Id="rId29" Type="http://schemas.openxmlformats.org/officeDocument/2006/relationships/slide" Target="slides/slide13.xml"/><Relationship Id="rId40" Type="http://schemas.openxmlformats.org/officeDocument/2006/relationships/slide" Target="slides/slide24.xml"/><Relationship Id="rId115" Type="http://schemas.openxmlformats.org/officeDocument/2006/relationships/slide" Target="slides/slide99.xml"/><Relationship Id="rId136" Type="http://schemas.openxmlformats.org/officeDocument/2006/relationships/slide" Target="slides/slide120.xml"/><Relationship Id="rId157" Type="http://schemas.openxmlformats.org/officeDocument/2006/relationships/slide" Target="slides/slide141.xml"/><Relationship Id="rId178" Type="http://schemas.openxmlformats.org/officeDocument/2006/relationships/slide" Target="slides/slide162.xml"/><Relationship Id="rId61" Type="http://schemas.openxmlformats.org/officeDocument/2006/relationships/slide" Target="slides/slide45.xml"/><Relationship Id="rId82" Type="http://schemas.openxmlformats.org/officeDocument/2006/relationships/slide" Target="slides/slide66.xml"/><Relationship Id="rId199" Type="http://schemas.openxmlformats.org/officeDocument/2006/relationships/slide" Target="slides/slide183.xml"/><Relationship Id="rId203" Type="http://schemas.openxmlformats.org/officeDocument/2006/relationships/slide" Target="slides/slide187.xml"/><Relationship Id="rId19" Type="http://schemas.openxmlformats.org/officeDocument/2006/relationships/slide" Target="slides/slide3.xml"/><Relationship Id="rId224" Type="http://schemas.openxmlformats.org/officeDocument/2006/relationships/slide" Target="slides/slide208.xml"/><Relationship Id="rId245" Type="http://schemas.openxmlformats.org/officeDocument/2006/relationships/presProps" Target="presProps.xml"/><Relationship Id="rId30" Type="http://schemas.openxmlformats.org/officeDocument/2006/relationships/slide" Target="slides/slide14.xml"/><Relationship Id="rId105" Type="http://schemas.openxmlformats.org/officeDocument/2006/relationships/slide" Target="slides/slide89.xml"/><Relationship Id="rId126" Type="http://schemas.openxmlformats.org/officeDocument/2006/relationships/slide" Target="slides/slide110.xml"/><Relationship Id="rId147" Type="http://schemas.openxmlformats.org/officeDocument/2006/relationships/slide" Target="slides/slide131.xml"/><Relationship Id="rId168" Type="http://schemas.openxmlformats.org/officeDocument/2006/relationships/slide" Target="slides/slide152.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189" Type="http://schemas.openxmlformats.org/officeDocument/2006/relationships/slide" Target="slides/slide173.xml"/><Relationship Id="rId3" Type="http://schemas.openxmlformats.org/officeDocument/2006/relationships/customXml" Target="../customXml/item3.xml"/><Relationship Id="rId214" Type="http://schemas.openxmlformats.org/officeDocument/2006/relationships/slide" Target="slides/slide198.xml"/><Relationship Id="rId235" Type="http://schemas.openxmlformats.org/officeDocument/2006/relationships/slide" Target="slides/slide219.xml"/><Relationship Id="rId116" Type="http://schemas.openxmlformats.org/officeDocument/2006/relationships/slide" Target="slides/slide100.xml"/><Relationship Id="rId137" Type="http://schemas.openxmlformats.org/officeDocument/2006/relationships/slide" Target="slides/slide121.xml"/><Relationship Id="rId158" Type="http://schemas.openxmlformats.org/officeDocument/2006/relationships/slide" Target="slides/slide142.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179" Type="http://schemas.openxmlformats.org/officeDocument/2006/relationships/slide" Target="slides/slide163.xml"/><Relationship Id="rId190" Type="http://schemas.openxmlformats.org/officeDocument/2006/relationships/slide" Target="slides/slide174.xml"/><Relationship Id="rId204" Type="http://schemas.openxmlformats.org/officeDocument/2006/relationships/slide" Target="slides/slide188.xml"/><Relationship Id="rId225" Type="http://schemas.openxmlformats.org/officeDocument/2006/relationships/slide" Target="slides/slide209.xml"/><Relationship Id="rId246" Type="http://schemas.openxmlformats.org/officeDocument/2006/relationships/viewProps" Target="viewProps.xml"/><Relationship Id="rId106" Type="http://schemas.openxmlformats.org/officeDocument/2006/relationships/slide" Target="slides/slide90.xml"/><Relationship Id="rId127" Type="http://schemas.openxmlformats.org/officeDocument/2006/relationships/slide" Target="slides/slide111.xml"/><Relationship Id="rId10" Type="http://schemas.openxmlformats.org/officeDocument/2006/relationships/slideMaster" Target="slideMasters/slideMaster7.xml"/><Relationship Id="rId31" Type="http://schemas.openxmlformats.org/officeDocument/2006/relationships/slide" Target="slides/slide15.xml"/><Relationship Id="rId52" Type="http://schemas.openxmlformats.org/officeDocument/2006/relationships/slide" Target="slides/slide36.xml"/><Relationship Id="rId73" Type="http://schemas.openxmlformats.org/officeDocument/2006/relationships/slide" Target="slides/slide57.xml"/><Relationship Id="rId94" Type="http://schemas.openxmlformats.org/officeDocument/2006/relationships/slide" Target="slides/slide78.xml"/><Relationship Id="rId148" Type="http://schemas.openxmlformats.org/officeDocument/2006/relationships/slide" Target="slides/slide132.xml"/><Relationship Id="rId169" Type="http://schemas.openxmlformats.org/officeDocument/2006/relationships/slide" Target="slides/slide15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t>
        <a:bodyPr/>
        <a:lstStyle/>
        <a:p>
          <a:endParaRPr lang="en-CA"/>
        </a:p>
      </dgm:t>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custLinFactNeighborX="2484" custLinFactNeighborY="-61258">
        <dgm:presLayoutVars>
          <dgm:bulletEnabled val="1"/>
        </dgm:presLayoutVars>
      </dgm:prSet>
      <dgm:spPr/>
      <dgm:t>
        <a:bodyPr/>
        <a:lstStyle/>
        <a:p>
          <a:endParaRPr lang="en-CA"/>
        </a:p>
      </dgm:t>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t>
        <a:bodyPr/>
        <a:lstStyle/>
        <a:p>
          <a:endParaRPr lang="en-CA"/>
        </a:p>
      </dgm:t>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custLinFactNeighborY="1425">
        <dgm:presLayoutVars>
          <dgm:bulletEnabled val="1"/>
        </dgm:presLayoutVars>
      </dgm:prSet>
      <dgm:spPr/>
      <dgm:t>
        <a:bodyPr/>
        <a:lstStyle/>
        <a:p>
          <a:endParaRPr lang="en-CA"/>
        </a:p>
      </dgm:t>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t>
        <a:bodyPr/>
        <a:lstStyle/>
        <a:p>
          <a:endParaRPr lang="en-CA"/>
        </a:p>
      </dgm:t>
    </dgm:pt>
  </dgm:ptLst>
  <dgm:cxnLst>
    <dgm:cxn modelId="{3B790106-5F1E-4A17-B42E-4E2121EB0FBE}" srcId="{E7CC98BD-8323-43D0-8DE2-C0420E7D1812}" destId="{83E11522-A02B-4057-A54E-16391FD74C2E}" srcOrd="4" destOrd="0" parTransId="{E8CD118F-7F06-42B8-9ABD-D77A7DFCAF92}" sibTransId="{B4510547-F3C3-41AD-BDF9-8079B319D8A6}"/>
    <dgm:cxn modelId="{E432B4F4-D2DE-4A40-AA8C-D9C4D4338A94}" type="presOf" srcId="{200FE610-2FC7-44A2-BCD0-F48F19895886}" destId="{97492F20-71A7-46BA-9053-9A55B497D836}"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79713F6B-B523-48AD-AC7A-B4EB48125C61}" type="presOf" srcId="{334FA073-4421-4C28-BE17-750C44613534}" destId="{30718A47-861D-47C5-8621-0200AEBC2396}" srcOrd="0" destOrd="0" presId="urn:microsoft.com/office/officeart/2005/8/layout/hChevron3"/>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7E63E950-2595-4663-A401-DC85B83C1618}" type="presOf" srcId="{83E11522-A02B-4057-A54E-16391FD74C2E}" destId="{B2E58550-562D-4FAE-B431-03550C0E97AB}" srcOrd="0" destOrd="0" presId="urn:microsoft.com/office/officeart/2005/8/layout/hChevron3"/>
    <dgm:cxn modelId="{D8CE735D-966A-413C-A9D0-E94CA15E2C56}" type="presOf" srcId="{698339C6-DFFB-44F5-8535-435AF45121B5}" destId="{6AA26656-9EB2-4541-BA04-C2122D0DC9D7}" srcOrd="0" destOrd="0" presId="urn:microsoft.com/office/officeart/2005/8/layout/hChevron3"/>
    <dgm:cxn modelId="{947ADB34-6E5C-48A4-B6BF-BDE3CAD18B75}" type="presOf" srcId="{1A1C5199-AAB0-451E-9C4B-E39596CF7AC7}" destId="{4146E3F4-AF68-452B-8B57-6FCE6C865806}"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0EF0FAD2-817B-4CAB-9EB9-7872A5469452}" type="presOf" srcId="{E7CC98BD-8323-43D0-8DE2-C0420E7D1812}" destId="{B2C26A8A-2443-4C02-8842-259CE6DFBE2A}" srcOrd="0" destOrd="0" presId="urn:microsoft.com/office/officeart/2005/8/layout/hChevron3"/>
    <dgm:cxn modelId="{D4AF4808-112E-4D5C-B53B-022A681E9556}" type="presParOf" srcId="{B2C26A8A-2443-4C02-8842-259CE6DFBE2A}" destId="{97492F20-71A7-46BA-9053-9A55B497D836}" srcOrd="0" destOrd="0" presId="urn:microsoft.com/office/officeart/2005/8/layout/hChevron3"/>
    <dgm:cxn modelId="{DA0A43BD-D563-45EE-AEC3-AF390ADE3F81}" type="presParOf" srcId="{B2C26A8A-2443-4C02-8842-259CE6DFBE2A}" destId="{252D45A8-2AF0-47B2-AEF2-334BD4E3CD7E}" srcOrd="1" destOrd="0" presId="urn:microsoft.com/office/officeart/2005/8/layout/hChevron3"/>
    <dgm:cxn modelId="{A3EC4501-BC18-4B7E-B9F0-16DFA37AF948}" type="presParOf" srcId="{B2C26A8A-2443-4C02-8842-259CE6DFBE2A}" destId="{6AA26656-9EB2-4541-BA04-C2122D0DC9D7}" srcOrd="2" destOrd="0" presId="urn:microsoft.com/office/officeart/2005/8/layout/hChevron3"/>
    <dgm:cxn modelId="{0259F377-E643-4B58-A8ED-039D8500D322}" type="presParOf" srcId="{B2C26A8A-2443-4C02-8842-259CE6DFBE2A}" destId="{71BB7CA4-88ED-4751-9A3E-68BD598B3E9F}" srcOrd="3" destOrd="0" presId="urn:microsoft.com/office/officeart/2005/8/layout/hChevron3"/>
    <dgm:cxn modelId="{FD6A11AE-7AA3-4EFF-B35B-78CFF35DC853}" type="presParOf" srcId="{B2C26A8A-2443-4C02-8842-259CE6DFBE2A}" destId="{4146E3F4-AF68-452B-8B57-6FCE6C865806}" srcOrd="4" destOrd="0" presId="urn:microsoft.com/office/officeart/2005/8/layout/hChevron3"/>
    <dgm:cxn modelId="{C748F7E3-94D9-4FB6-88C0-A631993BBB48}" type="presParOf" srcId="{B2C26A8A-2443-4C02-8842-259CE6DFBE2A}" destId="{3281581F-FC1C-4DC5-B774-2D6B0A3F4122}" srcOrd="5" destOrd="0" presId="urn:microsoft.com/office/officeart/2005/8/layout/hChevron3"/>
    <dgm:cxn modelId="{BEBF6C64-4CAE-434A-8414-2F6044A6254C}" type="presParOf" srcId="{B2C26A8A-2443-4C02-8842-259CE6DFBE2A}" destId="{30718A47-861D-47C5-8621-0200AEBC2396}" srcOrd="6" destOrd="0" presId="urn:microsoft.com/office/officeart/2005/8/layout/hChevron3"/>
    <dgm:cxn modelId="{ED5C1F84-4599-43E5-8F49-852DB48BAB19}" type="presParOf" srcId="{B2C26A8A-2443-4C02-8842-259CE6DFBE2A}" destId="{009ABBFC-9803-446D-A57D-E3E3B6254D1D}" srcOrd="7" destOrd="0" presId="urn:microsoft.com/office/officeart/2005/8/layout/hChevron3"/>
    <dgm:cxn modelId="{06F0E958-F64F-49EA-8C89-6931DC9A17C8}"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rgbClr val="F2C812"/>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t>
        <a:bodyPr/>
        <a:lstStyle/>
        <a:p>
          <a:endParaRPr lang="en-CA"/>
        </a:p>
      </dgm:t>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t>
        <a:bodyPr/>
        <a:lstStyle/>
        <a:p>
          <a:endParaRPr lang="en-CA"/>
        </a:p>
      </dgm:t>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t>
        <a:bodyPr/>
        <a:lstStyle/>
        <a:p>
          <a:endParaRPr lang="en-CA"/>
        </a:p>
      </dgm:t>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t>
        <a:bodyPr/>
        <a:lstStyle/>
        <a:p>
          <a:endParaRPr lang="en-CA"/>
        </a:p>
      </dgm:t>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t>
        <a:bodyPr/>
        <a:lstStyle/>
        <a:p>
          <a:endParaRPr lang="en-CA"/>
        </a:p>
      </dgm:t>
    </dgm:pt>
  </dgm:ptLst>
  <dgm:cxnLst>
    <dgm:cxn modelId="{2754100A-0497-4579-ADD5-A0EDFA5BF73B}" type="presOf" srcId="{698339C6-DFFB-44F5-8535-435AF45121B5}" destId="{6AA26656-9EB2-4541-BA04-C2122D0DC9D7}" srcOrd="0" destOrd="0" presId="urn:microsoft.com/office/officeart/2005/8/layout/hChevron3"/>
    <dgm:cxn modelId="{173165F2-18B8-445A-AE3B-F30050765747}" type="presOf" srcId="{334FA073-4421-4C28-BE17-750C44613534}" destId="{30718A47-861D-47C5-8621-0200AEBC2396}" srcOrd="0" destOrd="0" presId="urn:microsoft.com/office/officeart/2005/8/layout/hChevron3"/>
    <dgm:cxn modelId="{F1812781-B12D-4E5A-A048-3C00F875E04C}" type="presOf" srcId="{1A1C5199-AAB0-451E-9C4B-E39596CF7AC7}" destId="{4146E3F4-AF68-452B-8B57-6FCE6C86580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6B93D46E-1676-40E9-9FFE-A45D2355B61D}" type="presOf" srcId="{E7CC98BD-8323-43D0-8DE2-C0420E7D1812}" destId="{B2C26A8A-2443-4C02-8842-259CE6DFBE2A}"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924CDC85-B5BB-44F8-8D93-3D76219F8767}" type="presOf" srcId="{83E11522-A02B-4057-A54E-16391FD74C2E}" destId="{B2E58550-562D-4FAE-B431-03550C0E97AB}"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3C369CBB-D618-4101-B77A-AF5582961E64}" type="presOf" srcId="{200FE610-2FC7-44A2-BCD0-F48F19895886}" destId="{97492F20-71A7-46BA-9053-9A55B497D836}" srcOrd="0" destOrd="0" presId="urn:microsoft.com/office/officeart/2005/8/layout/hChevron3"/>
    <dgm:cxn modelId="{837C1407-4D1A-49F8-A74B-87C04F462671}" type="presParOf" srcId="{B2C26A8A-2443-4C02-8842-259CE6DFBE2A}" destId="{97492F20-71A7-46BA-9053-9A55B497D836}" srcOrd="0" destOrd="0" presId="urn:microsoft.com/office/officeart/2005/8/layout/hChevron3"/>
    <dgm:cxn modelId="{FFB26DC9-8228-4423-AC28-77CD24B4F6E8}" type="presParOf" srcId="{B2C26A8A-2443-4C02-8842-259CE6DFBE2A}" destId="{252D45A8-2AF0-47B2-AEF2-334BD4E3CD7E}" srcOrd="1" destOrd="0" presId="urn:microsoft.com/office/officeart/2005/8/layout/hChevron3"/>
    <dgm:cxn modelId="{12957CFE-9D6A-45CA-8B09-61B2EC8AEAEA}" type="presParOf" srcId="{B2C26A8A-2443-4C02-8842-259CE6DFBE2A}" destId="{6AA26656-9EB2-4541-BA04-C2122D0DC9D7}" srcOrd="2" destOrd="0" presId="urn:microsoft.com/office/officeart/2005/8/layout/hChevron3"/>
    <dgm:cxn modelId="{907F5644-ED80-46FC-9090-83D8561848C1}" type="presParOf" srcId="{B2C26A8A-2443-4C02-8842-259CE6DFBE2A}" destId="{71BB7CA4-88ED-4751-9A3E-68BD598B3E9F}" srcOrd="3" destOrd="0" presId="urn:microsoft.com/office/officeart/2005/8/layout/hChevron3"/>
    <dgm:cxn modelId="{B0BD4CDF-C2A8-44F9-9F06-67643CB642B7}" type="presParOf" srcId="{B2C26A8A-2443-4C02-8842-259CE6DFBE2A}" destId="{4146E3F4-AF68-452B-8B57-6FCE6C865806}" srcOrd="4" destOrd="0" presId="urn:microsoft.com/office/officeart/2005/8/layout/hChevron3"/>
    <dgm:cxn modelId="{C66198D9-6934-4093-B7D1-537554DDD8DC}" type="presParOf" srcId="{B2C26A8A-2443-4C02-8842-259CE6DFBE2A}" destId="{3281581F-FC1C-4DC5-B774-2D6B0A3F4122}" srcOrd="5" destOrd="0" presId="urn:microsoft.com/office/officeart/2005/8/layout/hChevron3"/>
    <dgm:cxn modelId="{8D9A8962-12AD-4155-B06F-A9821F3B82CF}" type="presParOf" srcId="{B2C26A8A-2443-4C02-8842-259CE6DFBE2A}" destId="{30718A47-861D-47C5-8621-0200AEBC2396}" srcOrd="6" destOrd="0" presId="urn:microsoft.com/office/officeart/2005/8/layout/hChevron3"/>
    <dgm:cxn modelId="{311B085B-3510-4B68-AA92-C672104A03E9}" type="presParOf" srcId="{B2C26A8A-2443-4C02-8842-259CE6DFBE2A}" destId="{009ABBFC-9803-446D-A57D-E3E3B6254D1D}" srcOrd="7" destOrd="0" presId="urn:microsoft.com/office/officeart/2005/8/layout/hChevron3"/>
    <dgm:cxn modelId="{A8482A24-10BD-4AE3-BD99-13D6FC5022D0}"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rgbClr val="F2C812"/>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t>
        <a:bodyPr/>
        <a:lstStyle/>
        <a:p>
          <a:endParaRPr lang="en-CA"/>
        </a:p>
      </dgm:t>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t>
        <a:bodyPr/>
        <a:lstStyle/>
        <a:p>
          <a:endParaRPr lang="en-CA"/>
        </a:p>
      </dgm:t>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t>
        <a:bodyPr/>
        <a:lstStyle/>
        <a:p>
          <a:endParaRPr lang="en-CA"/>
        </a:p>
      </dgm:t>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t>
        <a:bodyPr/>
        <a:lstStyle/>
        <a:p>
          <a:endParaRPr lang="en-CA"/>
        </a:p>
      </dgm:t>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t>
        <a:bodyPr/>
        <a:lstStyle/>
        <a:p>
          <a:endParaRPr lang="en-CA"/>
        </a:p>
      </dgm:t>
    </dgm:pt>
  </dgm:ptLst>
  <dgm:cxnLst>
    <dgm:cxn modelId="{4E1B0F49-FFAA-4BAF-813A-3F8E24C40351}" type="presOf" srcId="{698339C6-DFFB-44F5-8535-435AF45121B5}" destId="{6AA26656-9EB2-4541-BA04-C2122D0DC9D7}" srcOrd="0" destOrd="0" presId="urn:microsoft.com/office/officeart/2005/8/layout/hChevron3"/>
    <dgm:cxn modelId="{0A2074C1-543A-4C1C-87DF-892B4EDF9B1A}" type="presOf" srcId="{E7CC98BD-8323-43D0-8DE2-C0420E7D1812}" destId="{B2C26A8A-2443-4C02-8842-259CE6DFBE2A}" srcOrd="0" destOrd="0" presId="urn:microsoft.com/office/officeart/2005/8/layout/hChevron3"/>
    <dgm:cxn modelId="{890D3F3D-5352-4D30-BF59-E643224E9A29}" type="presOf" srcId="{200FE610-2FC7-44A2-BCD0-F48F19895886}" destId="{97492F20-71A7-46BA-9053-9A55B497D83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ACA92FAD-8A3E-4258-A6D1-6321AD37F454}" srcId="{E7CC98BD-8323-43D0-8DE2-C0420E7D1812}" destId="{1A1C5199-AAB0-451E-9C4B-E39596CF7AC7}" srcOrd="2" destOrd="0" parTransId="{CD7A2D38-1AE2-4B36-8261-B35B8D1AD607}" sibTransId="{26A5CFB2-67AF-403B-AF03-E265B76BAD45}"/>
    <dgm:cxn modelId="{863DEFD5-AEB8-4BED-9FE3-2FE336870892}" type="presOf" srcId="{83E11522-A02B-4057-A54E-16391FD74C2E}" destId="{B2E58550-562D-4FAE-B431-03550C0E97AB}" srcOrd="0" destOrd="0" presId="urn:microsoft.com/office/officeart/2005/8/layout/hChevron3"/>
    <dgm:cxn modelId="{1040910F-873C-4890-AA6B-E029B880D66E}" type="presOf" srcId="{334FA073-4421-4C28-BE17-750C44613534}" destId="{30718A47-861D-47C5-8621-0200AEBC2396}" srcOrd="0" destOrd="0" presId="urn:microsoft.com/office/officeart/2005/8/layout/hChevron3"/>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B383455D-6F63-466F-A5F2-542C7B470663}" srcId="{E7CC98BD-8323-43D0-8DE2-C0420E7D1812}" destId="{698339C6-DFFB-44F5-8535-435AF45121B5}" srcOrd="1" destOrd="0" parTransId="{BC9F25DB-799C-49BD-A510-955EF4C9F2CB}" sibTransId="{773F8119-1B09-49AA-A131-45E6F8AAF428}"/>
    <dgm:cxn modelId="{63F065F4-4C5A-4865-8E33-B6E3D685B746}" type="presOf" srcId="{1A1C5199-AAB0-451E-9C4B-E39596CF7AC7}" destId="{4146E3F4-AF68-452B-8B57-6FCE6C865806}" srcOrd="0" destOrd="0" presId="urn:microsoft.com/office/officeart/2005/8/layout/hChevron3"/>
    <dgm:cxn modelId="{255C29D8-34A0-4C07-BEF7-F9F66A564743}" type="presParOf" srcId="{B2C26A8A-2443-4C02-8842-259CE6DFBE2A}" destId="{97492F20-71A7-46BA-9053-9A55B497D836}" srcOrd="0" destOrd="0" presId="urn:microsoft.com/office/officeart/2005/8/layout/hChevron3"/>
    <dgm:cxn modelId="{DCF4A8CE-B767-41EB-BAF5-25A6D3E4B43E}" type="presParOf" srcId="{B2C26A8A-2443-4C02-8842-259CE6DFBE2A}" destId="{252D45A8-2AF0-47B2-AEF2-334BD4E3CD7E}" srcOrd="1" destOrd="0" presId="urn:microsoft.com/office/officeart/2005/8/layout/hChevron3"/>
    <dgm:cxn modelId="{874EE93D-B098-4DD0-A39F-23971940E1D2}" type="presParOf" srcId="{B2C26A8A-2443-4C02-8842-259CE6DFBE2A}" destId="{6AA26656-9EB2-4541-BA04-C2122D0DC9D7}" srcOrd="2" destOrd="0" presId="urn:microsoft.com/office/officeart/2005/8/layout/hChevron3"/>
    <dgm:cxn modelId="{B724A478-7EFA-4FDC-ACD2-D7F021D08F11}" type="presParOf" srcId="{B2C26A8A-2443-4C02-8842-259CE6DFBE2A}" destId="{71BB7CA4-88ED-4751-9A3E-68BD598B3E9F}" srcOrd="3" destOrd="0" presId="urn:microsoft.com/office/officeart/2005/8/layout/hChevron3"/>
    <dgm:cxn modelId="{9CACE6C4-1F44-40E7-9948-B80D37072E59}" type="presParOf" srcId="{B2C26A8A-2443-4C02-8842-259CE6DFBE2A}" destId="{4146E3F4-AF68-452B-8B57-6FCE6C865806}" srcOrd="4" destOrd="0" presId="urn:microsoft.com/office/officeart/2005/8/layout/hChevron3"/>
    <dgm:cxn modelId="{EE569D06-C8CF-48A8-8CCD-330DD7E96E7E}" type="presParOf" srcId="{B2C26A8A-2443-4C02-8842-259CE6DFBE2A}" destId="{3281581F-FC1C-4DC5-B774-2D6B0A3F4122}" srcOrd="5" destOrd="0" presId="urn:microsoft.com/office/officeart/2005/8/layout/hChevron3"/>
    <dgm:cxn modelId="{8358EBB8-D769-4AF4-951E-6B01407A822F}" type="presParOf" srcId="{B2C26A8A-2443-4C02-8842-259CE6DFBE2A}" destId="{30718A47-861D-47C5-8621-0200AEBC2396}" srcOrd="6" destOrd="0" presId="urn:microsoft.com/office/officeart/2005/8/layout/hChevron3"/>
    <dgm:cxn modelId="{DB951D58-3E51-4806-8BCD-CA71EE008C1A}" type="presParOf" srcId="{B2C26A8A-2443-4C02-8842-259CE6DFBE2A}" destId="{009ABBFC-9803-446D-A57D-E3E3B6254D1D}" srcOrd="7" destOrd="0" presId="urn:microsoft.com/office/officeart/2005/8/layout/hChevron3"/>
    <dgm:cxn modelId="{2FC1113E-637C-41FA-A70C-352CC359E284}"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rgbClr val="F2C812"/>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t>
        <a:bodyPr/>
        <a:lstStyle/>
        <a:p>
          <a:endParaRPr lang="en-CA"/>
        </a:p>
      </dgm:t>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t>
        <a:bodyPr/>
        <a:lstStyle/>
        <a:p>
          <a:endParaRPr lang="en-CA"/>
        </a:p>
      </dgm:t>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t>
        <a:bodyPr/>
        <a:lstStyle/>
        <a:p>
          <a:endParaRPr lang="en-CA"/>
        </a:p>
      </dgm:t>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t>
        <a:bodyPr/>
        <a:lstStyle/>
        <a:p>
          <a:endParaRPr lang="en-CA"/>
        </a:p>
      </dgm:t>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t>
        <a:bodyPr/>
        <a:lstStyle/>
        <a:p>
          <a:endParaRPr lang="en-CA"/>
        </a:p>
      </dgm:t>
    </dgm:pt>
  </dgm:ptLst>
  <dgm:cxnLst>
    <dgm:cxn modelId="{91CA1C22-7D18-4F01-B9CD-9E1F3581ED98}" type="presOf" srcId="{200FE610-2FC7-44A2-BCD0-F48F19895886}" destId="{97492F20-71A7-46BA-9053-9A55B497D83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D9F29C15-335C-4678-8082-5BB20E508305}" type="presOf" srcId="{83E11522-A02B-4057-A54E-16391FD74C2E}" destId="{B2E58550-562D-4FAE-B431-03550C0E97AB}" srcOrd="0" destOrd="0" presId="urn:microsoft.com/office/officeart/2005/8/layout/hChevron3"/>
    <dgm:cxn modelId="{55D1B0AE-ABC5-4D38-B53F-C5B7B0442E53}" type="presOf" srcId="{E7CC98BD-8323-43D0-8DE2-C0420E7D1812}" destId="{B2C26A8A-2443-4C02-8842-259CE6DFBE2A}"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2B80CFBA-3583-4A75-9EC5-ED0A0AF4CCDE}" type="presOf" srcId="{1A1C5199-AAB0-451E-9C4B-E39596CF7AC7}" destId="{4146E3F4-AF68-452B-8B57-6FCE6C865806}" srcOrd="0" destOrd="0" presId="urn:microsoft.com/office/officeart/2005/8/layout/hChevron3"/>
    <dgm:cxn modelId="{E1F84C2C-0264-4E00-84F1-266B6DCC4799}" srcId="{E7CC98BD-8323-43D0-8DE2-C0420E7D1812}" destId="{200FE610-2FC7-44A2-BCD0-F48F19895886}" srcOrd="0" destOrd="0" parTransId="{B84F0008-9309-4447-80CF-DBE10A748444}" sibTransId="{3583B078-FA2C-4975-894B-9CBF0E7F8A7E}"/>
    <dgm:cxn modelId="{C037A602-25D1-4529-A69A-5792173DBF44}" type="presOf" srcId="{334FA073-4421-4C28-BE17-750C44613534}" destId="{30718A47-861D-47C5-8621-0200AEBC2396}"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AE0F2F02-06A6-491D-9AFA-FA9879C1E3A2}" type="presOf" srcId="{698339C6-DFFB-44F5-8535-435AF45121B5}" destId="{6AA26656-9EB2-4541-BA04-C2122D0DC9D7}" srcOrd="0" destOrd="0" presId="urn:microsoft.com/office/officeart/2005/8/layout/hChevron3"/>
    <dgm:cxn modelId="{FEEA8F41-E061-4A3B-BEC2-F7BE6E7C0B85}" type="presParOf" srcId="{B2C26A8A-2443-4C02-8842-259CE6DFBE2A}" destId="{97492F20-71A7-46BA-9053-9A55B497D836}" srcOrd="0" destOrd="0" presId="urn:microsoft.com/office/officeart/2005/8/layout/hChevron3"/>
    <dgm:cxn modelId="{663275C2-80D4-44D4-87E9-F907C94E24E6}" type="presParOf" srcId="{B2C26A8A-2443-4C02-8842-259CE6DFBE2A}" destId="{252D45A8-2AF0-47B2-AEF2-334BD4E3CD7E}" srcOrd="1" destOrd="0" presId="urn:microsoft.com/office/officeart/2005/8/layout/hChevron3"/>
    <dgm:cxn modelId="{735CB68E-793F-458A-8C1B-AF48F96B21EF}" type="presParOf" srcId="{B2C26A8A-2443-4C02-8842-259CE6DFBE2A}" destId="{6AA26656-9EB2-4541-BA04-C2122D0DC9D7}" srcOrd="2" destOrd="0" presId="urn:microsoft.com/office/officeart/2005/8/layout/hChevron3"/>
    <dgm:cxn modelId="{6AF18CC8-3129-449A-849C-B993068FBDAB}" type="presParOf" srcId="{B2C26A8A-2443-4C02-8842-259CE6DFBE2A}" destId="{71BB7CA4-88ED-4751-9A3E-68BD598B3E9F}" srcOrd="3" destOrd="0" presId="urn:microsoft.com/office/officeart/2005/8/layout/hChevron3"/>
    <dgm:cxn modelId="{6F3EC977-486B-4332-8534-26DB1535E9E4}" type="presParOf" srcId="{B2C26A8A-2443-4C02-8842-259CE6DFBE2A}" destId="{4146E3F4-AF68-452B-8B57-6FCE6C865806}" srcOrd="4" destOrd="0" presId="urn:microsoft.com/office/officeart/2005/8/layout/hChevron3"/>
    <dgm:cxn modelId="{A156C2D9-8351-4A00-97F7-DEC4328CEA51}" type="presParOf" srcId="{B2C26A8A-2443-4C02-8842-259CE6DFBE2A}" destId="{3281581F-FC1C-4DC5-B774-2D6B0A3F4122}" srcOrd="5" destOrd="0" presId="urn:microsoft.com/office/officeart/2005/8/layout/hChevron3"/>
    <dgm:cxn modelId="{FFEBE672-D567-4027-AD22-0E4C7F595700}" type="presParOf" srcId="{B2C26A8A-2443-4C02-8842-259CE6DFBE2A}" destId="{30718A47-861D-47C5-8621-0200AEBC2396}" srcOrd="6" destOrd="0" presId="urn:microsoft.com/office/officeart/2005/8/layout/hChevron3"/>
    <dgm:cxn modelId="{2980FCA6-F28F-445D-8370-8CC85DFE4B69}" type="presParOf" srcId="{B2C26A8A-2443-4C02-8842-259CE6DFBE2A}" destId="{009ABBFC-9803-446D-A57D-E3E3B6254D1D}" srcOrd="7" destOrd="0" presId="urn:microsoft.com/office/officeart/2005/8/layout/hChevron3"/>
    <dgm:cxn modelId="{4DE3433C-1B8D-4FE1-B05F-2F011B84C7FD}"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chemeClr val="bg1">
            <a:lumMod val="85000"/>
          </a:schemeClr>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a:solidFill>
          <a:srgbClr val="F2C812"/>
        </a:solidFill>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t>
        <a:bodyPr/>
        <a:lstStyle/>
        <a:p>
          <a:endParaRPr lang="en-CA"/>
        </a:p>
      </dgm:t>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t>
        <a:bodyPr/>
        <a:lstStyle/>
        <a:p>
          <a:endParaRPr lang="en-CA"/>
        </a:p>
      </dgm:t>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t>
        <a:bodyPr/>
        <a:lstStyle/>
        <a:p>
          <a:endParaRPr lang="en-CA"/>
        </a:p>
      </dgm:t>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t>
        <a:bodyPr/>
        <a:lstStyle/>
        <a:p>
          <a:endParaRPr lang="en-CA"/>
        </a:p>
      </dgm:t>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t>
        <a:bodyPr/>
        <a:lstStyle/>
        <a:p>
          <a:endParaRPr lang="en-CA"/>
        </a:p>
      </dgm:t>
    </dgm:pt>
  </dgm:ptLst>
  <dgm:cxnLst>
    <dgm:cxn modelId="{68D37406-1E65-4456-BD19-923BEA9A05F6}" type="presOf" srcId="{200FE610-2FC7-44A2-BCD0-F48F19895886}" destId="{97492F20-71A7-46BA-9053-9A55B497D836}" srcOrd="0" destOrd="0" presId="urn:microsoft.com/office/officeart/2005/8/layout/hChevron3"/>
    <dgm:cxn modelId="{D2694E02-6A93-4101-A58D-DA3436F2D6B5}" type="presOf" srcId="{E7CC98BD-8323-43D0-8DE2-C0420E7D1812}" destId="{B2C26A8A-2443-4C02-8842-259CE6DFBE2A}" srcOrd="0" destOrd="0" presId="urn:microsoft.com/office/officeart/2005/8/layout/hChevron3"/>
    <dgm:cxn modelId="{B829FF6F-0F83-4A68-8E21-504D7A45DF89}" type="presOf" srcId="{1A1C5199-AAB0-451E-9C4B-E39596CF7AC7}" destId="{4146E3F4-AF68-452B-8B57-6FCE6C865806}" srcOrd="0" destOrd="0" presId="urn:microsoft.com/office/officeart/2005/8/layout/hChevron3"/>
    <dgm:cxn modelId="{3B790106-5F1E-4A17-B42E-4E2121EB0FBE}" srcId="{E7CC98BD-8323-43D0-8DE2-C0420E7D1812}" destId="{83E11522-A02B-4057-A54E-16391FD74C2E}" srcOrd="4" destOrd="0" parTransId="{E8CD118F-7F06-42B8-9ABD-D77A7DFCAF92}" sibTransId="{B4510547-F3C3-41AD-BDF9-8079B319D8A6}"/>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E1F84C2C-0264-4E00-84F1-266B6DCC4799}" srcId="{E7CC98BD-8323-43D0-8DE2-C0420E7D1812}" destId="{200FE610-2FC7-44A2-BCD0-F48F19895886}" srcOrd="0" destOrd="0" parTransId="{B84F0008-9309-4447-80CF-DBE10A748444}" sibTransId="{3583B078-FA2C-4975-894B-9CBF0E7F8A7E}"/>
    <dgm:cxn modelId="{B383455D-6F63-466F-A5F2-542C7B470663}" srcId="{E7CC98BD-8323-43D0-8DE2-C0420E7D1812}" destId="{698339C6-DFFB-44F5-8535-435AF45121B5}" srcOrd="1" destOrd="0" parTransId="{BC9F25DB-799C-49BD-A510-955EF4C9F2CB}" sibTransId="{773F8119-1B09-49AA-A131-45E6F8AAF428}"/>
    <dgm:cxn modelId="{CD7F316A-2434-4FD1-9F1B-3E4FD1DA65EA}" type="presOf" srcId="{334FA073-4421-4C28-BE17-750C44613534}" destId="{30718A47-861D-47C5-8621-0200AEBC2396}" srcOrd="0" destOrd="0" presId="urn:microsoft.com/office/officeart/2005/8/layout/hChevron3"/>
    <dgm:cxn modelId="{7226E202-33D8-41CF-B939-90DBFC3F4377}" type="presOf" srcId="{698339C6-DFFB-44F5-8535-435AF45121B5}" destId="{6AA26656-9EB2-4541-BA04-C2122D0DC9D7}" srcOrd="0" destOrd="0" presId="urn:microsoft.com/office/officeart/2005/8/layout/hChevron3"/>
    <dgm:cxn modelId="{C46E8895-5EDF-4A45-851F-4D51BA31E34C}" type="presOf" srcId="{83E11522-A02B-4057-A54E-16391FD74C2E}" destId="{B2E58550-562D-4FAE-B431-03550C0E97AB}" srcOrd="0" destOrd="0" presId="urn:microsoft.com/office/officeart/2005/8/layout/hChevron3"/>
    <dgm:cxn modelId="{D384B111-AE38-4281-AEFB-43D0CE48F71A}" type="presParOf" srcId="{B2C26A8A-2443-4C02-8842-259CE6DFBE2A}" destId="{97492F20-71A7-46BA-9053-9A55B497D836}" srcOrd="0" destOrd="0" presId="urn:microsoft.com/office/officeart/2005/8/layout/hChevron3"/>
    <dgm:cxn modelId="{33A15ED8-7BE5-4A71-B766-4E0CA166388A}" type="presParOf" srcId="{B2C26A8A-2443-4C02-8842-259CE6DFBE2A}" destId="{252D45A8-2AF0-47B2-AEF2-334BD4E3CD7E}" srcOrd="1" destOrd="0" presId="urn:microsoft.com/office/officeart/2005/8/layout/hChevron3"/>
    <dgm:cxn modelId="{E2E82E79-69B1-436C-AE14-2AC4CDA2CFA6}" type="presParOf" srcId="{B2C26A8A-2443-4C02-8842-259CE6DFBE2A}" destId="{6AA26656-9EB2-4541-BA04-C2122D0DC9D7}" srcOrd="2" destOrd="0" presId="urn:microsoft.com/office/officeart/2005/8/layout/hChevron3"/>
    <dgm:cxn modelId="{23C3B720-8002-4254-84E5-731C89217EE6}" type="presParOf" srcId="{B2C26A8A-2443-4C02-8842-259CE6DFBE2A}" destId="{71BB7CA4-88ED-4751-9A3E-68BD598B3E9F}" srcOrd="3" destOrd="0" presId="urn:microsoft.com/office/officeart/2005/8/layout/hChevron3"/>
    <dgm:cxn modelId="{B8AA988D-3ABA-4912-A041-31611629EDA9}" type="presParOf" srcId="{B2C26A8A-2443-4C02-8842-259CE6DFBE2A}" destId="{4146E3F4-AF68-452B-8B57-6FCE6C865806}" srcOrd="4" destOrd="0" presId="urn:microsoft.com/office/officeart/2005/8/layout/hChevron3"/>
    <dgm:cxn modelId="{DFE55979-EAF4-49A1-8A76-7E0D8C5D9D09}" type="presParOf" srcId="{B2C26A8A-2443-4C02-8842-259CE6DFBE2A}" destId="{3281581F-FC1C-4DC5-B774-2D6B0A3F4122}" srcOrd="5" destOrd="0" presId="urn:microsoft.com/office/officeart/2005/8/layout/hChevron3"/>
    <dgm:cxn modelId="{F5517A96-3447-4418-83A2-F49DCBD5AB1F}" type="presParOf" srcId="{B2C26A8A-2443-4C02-8842-259CE6DFBE2A}" destId="{30718A47-861D-47C5-8621-0200AEBC2396}" srcOrd="6" destOrd="0" presId="urn:microsoft.com/office/officeart/2005/8/layout/hChevron3"/>
    <dgm:cxn modelId="{E25533BA-53E0-44A0-84AD-9F3D454E24C4}" type="presParOf" srcId="{B2C26A8A-2443-4C02-8842-259CE6DFBE2A}" destId="{009ABBFC-9803-446D-A57D-E3E3B6254D1D}" srcOrd="7" destOrd="0" presId="urn:microsoft.com/office/officeart/2005/8/layout/hChevron3"/>
    <dgm:cxn modelId="{1BCC80B5-BAE4-4C4B-97E4-FB42F7957CDB}"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CC98BD-8323-43D0-8DE2-C0420E7D1812}" type="doc">
      <dgm:prSet loTypeId="urn:microsoft.com/office/officeart/2005/8/layout/hChevron3" loCatId="process" qsTypeId="urn:microsoft.com/office/officeart/2005/8/quickstyle/simple1" qsCatId="simple" csTypeId="urn:microsoft.com/office/officeart/2005/8/colors/accent1_2" csCatId="accent1" phldr="1"/>
      <dgm:spPr/>
    </dgm:pt>
    <dgm:pt modelId="{200FE610-2FC7-44A2-BCD0-F48F19895886}">
      <dgm:prSet phldrT="[Text]"/>
      <dgm:spPr>
        <a:solidFill>
          <a:schemeClr val="bg1">
            <a:lumMod val="85000"/>
          </a:schemeClr>
        </a:solidFill>
      </dgm:spPr>
      <dgm:t>
        <a:bodyPr/>
        <a:lstStyle/>
        <a:p>
          <a:r>
            <a:rPr lang="en-AU" dirty="0">
              <a:solidFill>
                <a:schemeClr val="tx1"/>
              </a:solidFill>
            </a:rPr>
            <a:t>Create </a:t>
          </a:r>
          <a:br>
            <a:rPr lang="en-AU" dirty="0">
              <a:solidFill>
                <a:schemeClr val="tx1"/>
              </a:solidFill>
            </a:rPr>
          </a:br>
          <a:r>
            <a:rPr lang="en-AU" dirty="0">
              <a:solidFill>
                <a:schemeClr val="tx1"/>
              </a:solidFill>
            </a:rPr>
            <a:t>queries</a:t>
          </a:r>
          <a:endParaRPr lang="en-US" dirty="0">
            <a:solidFill>
              <a:schemeClr val="tx1"/>
            </a:solidFill>
          </a:endParaRPr>
        </a:p>
      </dgm:t>
    </dgm:pt>
    <dgm:pt modelId="{B84F0008-9309-4447-80CF-DBE10A748444}" type="parTrans" cxnId="{E1F84C2C-0264-4E00-84F1-266B6DCC4799}">
      <dgm:prSet/>
      <dgm:spPr/>
      <dgm:t>
        <a:bodyPr/>
        <a:lstStyle/>
        <a:p>
          <a:endParaRPr lang="en-US">
            <a:solidFill>
              <a:schemeClr val="tx1"/>
            </a:solidFill>
          </a:endParaRPr>
        </a:p>
      </dgm:t>
    </dgm:pt>
    <dgm:pt modelId="{3583B078-FA2C-4975-894B-9CBF0E7F8A7E}" type="sibTrans" cxnId="{E1F84C2C-0264-4E00-84F1-266B6DCC4799}">
      <dgm:prSet/>
      <dgm:spPr/>
      <dgm:t>
        <a:bodyPr/>
        <a:lstStyle/>
        <a:p>
          <a:endParaRPr lang="en-US">
            <a:solidFill>
              <a:schemeClr val="tx1"/>
            </a:solidFill>
          </a:endParaRPr>
        </a:p>
      </dgm:t>
    </dgm:pt>
    <dgm:pt modelId="{698339C6-DFFB-44F5-8535-435AF45121B5}">
      <dgm:prSet phldrT="[Text]"/>
      <dgm:spPr>
        <a:solidFill>
          <a:schemeClr val="bg1">
            <a:lumMod val="85000"/>
          </a:schemeClr>
        </a:solidFill>
      </dgm:spPr>
      <dgm:t>
        <a:bodyPr/>
        <a:lstStyle/>
        <a:p>
          <a:r>
            <a:rPr lang="en-AU" dirty="0">
              <a:solidFill>
                <a:schemeClr val="tx1"/>
              </a:solidFill>
            </a:rPr>
            <a:t>Configure relationships</a:t>
          </a:r>
          <a:endParaRPr lang="en-US" dirty="0">
            <a:solidFill>
              <a:schemeClr val="tx1"/>
            </a:solidFill>
          </a:endParaRPr>
        </a:p>
      </dgm:t>
    </dgm:pt>
    <dgm:pt modelId="{BC9F25DB-799C-49BD-A510-955EF4C9F2CB}" type="parTrans" cxnId="{B383455D-6F63-466F-A5F2-542C7B470663}">
      <dgm:prSet/>
      <dgm:spPr/>
      <dgm:t>
        <a:bodyPr/>
        <a:lstStyle/>
        <a:p>
          <a:endParaRPr lang="en-US">
            <a:solidFill>
              <a:schemeClr val="tx1"/>
            </a:solidFill>
          </a:endParaRPr>
        </a:p>
      </dgm:t>
    </dgm:pt>
    <dgm:pt modelId="{773F8119-1B09-49AA-A131-45E6F8AAF428}" type="sibTrans" cxnId="{B383455D-6F63-466F-A5F2-542C7B470663}">
      <dgm:prSet/>
      <dgm:spPr/>
      <dgm:t>
        <a:bodyPr/>
        <a:lstStyle/>
        <a:p>
          <a:endParaRPr lang="en-US">
            <a:solidFill>
              <a:schemeClr val="tx1"/>
            </a:solidFill>
          </a:endParaRPr>
        </a:p>
      </dgm:t>
    </dgm:pt>
    <dgm:pt modelId="{1A1C5199-AAB0-451E-9C4B-E39596CF7AC7}">
      <dgm:prSet phldrT="[Text]"/>
      <dgm:spPr>
        <a:solidFill>
          <a:schemeClr val="bg1">
            <a:lumMod val="85000"/>
          </a:schemeClr>
        </a:solidFill>
      </dgm:spPr>
      <dgm:t>
        <a:bodyPr/>
        <a:lstStyle/>
        <a:p>
          <a:r>
            <a:rPr lang="en-AU" dirty="0">
              <a:solidFill>
                <a:schemeClr val="tx1"/>
              </a:solidFill>
            </a:rPr>
            <a:t>Enhance the model</a:t>
          </a:r>
          <a:endParaRPr lang="en-US" dirty="0">
            <a:solidFill>
              <a:schemeClr val="tx1"/>
            </a:solidFill>
          </a:endParaRPr>
        </a:p>
      </dgm:t>
    </dgm:pt>
    <dgm:pt modelId="{CD7A2D38-1AE2-4B36-8261-B35B8D1AD607}" type="parTrans" cxnId="{ACA92FAD-8A3E-4258-A6D1-6321AD37F454}">
      <dgm:prSet/>
      <dgm:spPr/>
      <dgm:t>
        <a:bodyPr/>
        <a:lstStyle/>
        <a:p>
          <a:endParaRPr lang="en-US">
            <a:solidFill>
              <a:schemeClr val="tx1"/>
            </a:solidFill>
          </a:endParaRPr>
        </a:p>
      </dgm:t>
    </dgm:pt>
    <dgm:pt modelId="{26A5CFB2-67AF-403B-AF03-E265B76BAD45}" type="sibTrans" cxnId="{ACA92FAD-8A3E-4258-A6D1-6321AD37F454}">
      <dgm:prSet/>
      <dgm:spPr/>
      <dgm:t>
        <a:bodyPr/>
        <a:lstStyle/>
        <a:p>
          <a:endParaRPr lang="en-US">
            <a:solidFill>
              <a:schemeClr val="tx1"/>
            </a:solidFill>
          </a:endParaRPr>
        </a:p>
      </dgm:t>
    </dgm:pt>
    <dgm:pt modelId="{334FA073-4421-4C28-BE17-750C44613534}">
      <dgm:prSet phldrT="[Text]"/>
      <dgm:spPr/>
      <dgm:t>
        <a:bodyPr/>
        <a:lstStyle/>
        <a:p>
          <a:r>
            <a:rPr lang="en-AU" dirty="0">
              <a:solidFill>
                <a:schemeClr val="tx1"/>
              </a:solidFill>
            </a:rPr>
            <a:t>Design reports</a:t>
          </a:r>
          <a:endParaRPr lang="en-US" dirty="0">
            <a:solidFill>
              <a:schemeClr val="tx1"/>
            </a:solidFill>
          </a:endParaRPr>
        </a:p>
      </dgm:t>
    </dgm:pt>
    <dgm:pt modelId="{ED794177-0090-4A2D-A0CC-495332957E96}" type="parTrans" cxnId="{6DA88136-AE06-4229-B0B7-2CA6499D2B44}">
      <dgm:prSet/>
      <dgm:spPr/>
      <dgm:t>
        <a:bodyPr/>
        <a:lstStyle/>
        <a:p>
          <a:endParaRPr lang="en-US">
            <a:solidFill>
              <a:schemeClr val="tx1"/>
            </a:solidFill>
          </a:endParaRPr>
        </a:p>
      </dgm:t>
    </dgm:pt>
    <dgm:pt modelId="{D2F5A671-5C4F-4A92-B61B-1464FB632CFD}" type="sibTrans" cxnId="{6DA88136-AE06-4229-B0B7-2CA6499D2B44}">
      <dgm:prSet/>
      <dgm:spPr/>
      <dgm:t>
        <a:bodyPr/>
        <a:lstStyle/>
        <a:p>
          <a:endParaRPr lang="en-US">
            <a:solidFill>
              <a:schemeClr val="tx1"/>
            </a:solidFill>
          </a:endParaRPr>
        </a:p>
      </dgm:t>
    </dgm:pt>
    <dgm:pt modelId="{83E11522-A02B-4057-A54E-16391FD74C2E}">
      <dgm:prSet phldrT="[Text]"/>
      <dgm:spPr>
        <a:solidFill>
          <a:srgbClr val="F2C812"/>
        </a:solidFill>
      </dgm:spPr>
      <dgm:t>
        <a:bodyPr/>
        <a:lstStyle/>
        <a:p>
          <a:r>
            <a:rPr lang="en-AU" dirty="0">
              <a:solidFill>
                <a:schemeClr val="tx1"/>
              </a:solidFill>
            </a:rPr>
            <a:t>Publish to Power BI</a:t>
          </a:r>
          <a:endParaRPr lang="en-US" dirty="0">
            <a:solidFill>
              <a:schemeClr val="tx1"/>
            </a:solidFill>
          </a:endParaRPr>
        </a:p>
      </dgm:t>
    </dgm:pt>
    <dgm:pt modelId="{E8CD118F-7F06-42B8-9ABD-D77A7DFCAF92}" type="parTrans" cxnId="{3B790106-5F1E-4A17-B42E-4E2121EB0FBE}">
      <dgm:prSet/>
      <dgm:spPr/>
      <dgm:t>
        <a:bodyPr/>
        <a:lstStyle/>
        <a:p>
          <a:endParaRPr lang="en-US">
            <a:solidFill>
              <a:schemeClr val="tx1"/>
            </a:solidFill>
          </a:endParaRPr>
        </a:p>
      </dgm:t>
    </dgm:pt>
    <dgm:pt modelId="{B4510547-F3C3-41AD-BDF9-8079B319D8A6}" type="sibTrans" cxnId="{3B790106-5F1E-4A17-B42E-4E2121EB0FBE}">
      <dgm:prSet/>
      <dgm:spPr/>
      <dgm:t>
        <a:bodyPr/>
        <a:lstStyle/>
        <a:p>
          <a:endParaRPr lang="en-US">
            <a:solidFill>
              <a:schemeClr val="tx1"/>
            </a:solidFill>
          </a:endParaRPr>
        </a:p>
      </dgm:t>
    </dgm:pt>
    <dgm:pt modelId="{B2C26A8A-2443-4C02-8842-259CE6DFBE2A}" type="pres">
      <dgm:prSet presAssocID="{E7CC98BD-8323-43D0-8DE2-C0420E7D1812}" presName="Name0" presStyleCnt="0">
        <dgm:presLayoutVars>
          <dgm:dir/>
          <dgm:resizeHandles val="exact"/>
        </dgm:presLayoutVars>
      </dgm:prSet>
      <dgm:spPr/>
    </dgm:pt>
    <dgm:pt modelId="{97492F20-71A7-46BA-9053-9A55B497D836}" type="pres">
      <dgm:prSet presAssocID="{200FE610-2FC7-44A2-BCD0-F48F19895886}" presName="parTxOnly" presStyleLbl="node1" presStyleIdx="0" presStyleCnt="5">
        <dgm:presLayoutVars>
          <dgm:bulletEnabled val="1"/>
        </dgm:presLayoutVars>
      </dgm:prSet>
      <dgm:spPr/>
      <dgm:t>
        <a:bodyPr/>
        <a:lstStyle/>
        <a:p>
          <a:endParaRPr lang="en-CA"/>
        </a:p>
      </dgm:t>
    </dgm:pt>
    <dgm:pt modelId="{252D45A8-2AF0-47B2-AEF2-334BD4E3CD7E}" type="pres">
      <dgm:prSet presAssocID="{3583B078-FA2C-4975-894B-9CBF0E7F8A7E}" presName="parSpace" presStyleCnt="0"/>
      <dgm:spPr/>
    </dgm:pt>
    <dgm:pt modelId="{6AA26656-9EB2-4541-BA04-C2122D0DC9D7}" type="pres">
      <dgm:prSet presAssocID="{698339C6-DFFB-44F5-8535-435AF45121B5}" presName="parTxOnly" presStyleLbl="node1" presStyleIdx="1" presStyleCnt="5">
        <dgm:presLayoutVars>
          <dgm:bulletEnabled val="1"/>
        </dgm:presLayoutVars>
      </dgm:prSet>
      <dgm:spPr/>
      <dgm:t>
        <a:bodyPr/>
        <a:lstStyle/>
        <a:p>
          <a:endParaRPr lang="en-CA"/>
        </a:p>
      </dgm:t>
    </dgm:pt>
    <dgm:pt modelId="{71BB7CA4-88ED-4751-9A3E-68BD598B3E9F}" type="pres">
      <dgm:prSet presAssocID="{773F8119-1B09-49AA-A131-45E6F8AAF428}" presName="parSpace" presStyleCnt="0"/>
      <dgm:spPr/>
    </dgm:pt>
    <dgm:pt modelId="{4146E3F4-AF68-452B-8B57-6FCE6C865806}" type="pres">
      <dgm:prSet presAssocID="{1A1C5199-AAB0-451E-9C4B-E39596CF7AC7}" presName="parTxOnly" presStyleLbl="node1" presStyleIdx="2" presStyleCnt="5">
        <dgm:presLayoutVars>
          <dgm:bulletEnabled val="1"/>
        </dgm:presLayoutVars>
      </dgm:prSet>
      <dgm:spPr/>
      <dgm:t>
        <a:bodyPr/>
        <a:lstStyle/>
        <a:p>
          <a:endParaRPr lang="en-CA"/>
        </a:p>
      </dgm:t>
    </dgm:pt>
    <dgm:pt modelId="{3281581F-FC1C-4DC5-B774-2D6B0A3F4122}" type="pres">
      <dgm:prSet presAssocID="{26A5CFB2-67AF-403B-AF03-E265B76BAD45}" presName="parSpace" presStyleCnt="0"/>
      <dgm:spPr/>
    </dgm:pt>
    <dgm:pt modelId="{30718A47-861D-47C5-8621-0200AEBC2396}" type="pres">
      <dgm:prSet presAssocID="{334FA073-4421-4C28-BE17-750C44613534}" presName="parTxOnly" presStyleLbl="node1" presStyleIdx="3" presStyleCnt="5">
        <dgm:presLayoutVars>
          <dgm:bulletEnabled val="1"/>
        </dgm:presLayoutVars>
      </dgm:prSet>
      <dgm:spPr/>
      <dgm:t>
        <a:bodyPr/>
        <a:lstStyle/>
        <a:p>
          <a:endParaRPr lang="en-CA"/>
        </a:p>
      </dgm:t>
    </dgm:pt>
    <dgm:pt modelId="{009ABBFC-9803-446D-A57D-E3E3B6254D1D}" type="pres">
      <dgm:prSet presAssocID="{D2F5A671-5C4F-4A92-B61B-1464FB632CFD}" presName="parSpace" presStyleCnt="0"/>
      <dgm:spPr/>
    </dgm:pt>
    <dgm:pt modelId="{B2E58550-562D-4FAE-B431-03550C0E97AB}" type="pres">
      <dgm:prSet presAssocID="{83E11522-A02B-4057-A54E-16391FD74C2E}" presName="parTxOnly" presStyleLbl="node1" presStyleIdx="4" presStyleCnt="5">
        <dgm:presLayoutVars>
          <dgm:bulletEnabled val="1"/>
        </dgm:presLayoutVars>
      </dgm:prSet>
      <dgm:spPr/>
      <dgm:t>
        <a:bodyPr/>
        <a:lstStyle/>
        <a:p>
          <a:endParaRPr lang="en-CA"/>
        </a:p>
      </dgm:t>
    </dgm:pt>
  </dgm:ptLst>
  <dgm:cxnLst>
    <dgm:cxn modelId="{3B790106-5F1E-4A17-B42E-4E2121EB0FBE}" srcId="{E7CC98BD-8323-43D0-8DE2-C0420E7D1812}" destId="{83E11522-A02B-4057-A54E-16391FD74C2E}" srcOrd="4" destOrd="0" parTransId="{E8CD118F-7F06-42B8-9ABD-D77A7DFCAF92}" sibTransId="{B4510547-F3C3-41AD-BDF9-8079B319D8A6}"/>
    <dgm:cxn modelId="{FA048DDE-64E0-44D3-9981-F1E95D6F860A}" type="presOf" srcId="{200FE610-2FC7-44A2-BCD0-F48F19895886}" destId="{97492F20-71A7-46BA-9053-9A55B497D836}" srcOrd="0" destOrd="0" presId="urn:microsoft.com/office/officeart/2005/8/layout/hChevron3"/>
    <dgm:cxn modelId="{ACA92FAD-8A3E-4258-A6D1-6321AD37F454}" srcId="{E7CC98BD-8323-43D0-8DE2-C0420E7D1812}" destId="{1A1C5199-AAB0-451E-9C4B-E39596CF7AC7}" srcOrd="2" destOrd="0" parTransId="{CD7A2D38-1AE2-4B36-8261-B35B8D1AD607}" sibTransId="{26A5CFB2-67AF-403B-AF03-E265B76BAD45}"/>
    <dgm:cxn modelId="{6DA88136-AE06-4229-B0B7-2CA6499D2B44}" srcId="{E7CC98BD-8323-43D0-8DE2-C0420E7D1812}" destId="{334FA073-4421-4C28-BE17-750C44613534}" srcOrd="3" destOrd="0" parTransId="{ED794177-0090-4A2D-A0CC-495332957E96}" sibTransId="{D2F5A671-5C4F-4A92-B61B-1464FB632CFD}"/>
    <dgm:cxn modelId="{2981E1F7-2279-4007-AB5A-79D0E8A201BA}" type="presOf" srcId="{334FA073-4421-4C28-BE17-750C44613534}" destId="{30718A47-861D-47C5-8621-0200AEBC2396}" srcOrd="0" destOrd="0" presId="urn:microsoft.com/office/officeart/2005/8/layout/hChevron3"/>
    <dgm:cxn modelId="{F355649B-0762-4E26-A2E8-EC4A2C7FC0CC}" type="presOf" srcId="{E7CC98BD-8323-43D0-8DE2-C0420E7D1812}" destId="{B2C26A8A-2443-4C02-8842-259CE6DFBE2A}" srcOrd="0" destOrd="0" presId="urn:microsoft.com/office/officeart/2005/8/layout/hChevron3"/>
    <dgm:cxn modelId="{E1F84C2C-0264-4E00-84F1-266B6DCC4799}" srcId="{E7CC98BD-8323-43D0-8DE2-C0420E7D1812}" destId="{200FE610-2FC7-44A2-BCD0-F48F19895886}" srcOrd="0" destOrd="0" parTransId="{B84F0008-9309-4447-80CF-DBE10A748444}" sibTransId="{3583B078-FA2C-4975-894B-9CBF0E7F8A7E}"/>
    <dgm:cxn modelId="{34B5B121-A1AA-459D-BEEA-943431951E48}" type="presOf" srcId="{1A1C5199-AAB0-451E-9C4B-E39596CF7AC7}" destId="{4146E3F4-AF68-452B-8B57-6FCE6C865806}" srcOrd="0" destOrd="0" presId="urn:microsoft.com/office/officeart/2005/8/layout/hChevron3"/>
    <dgm:cxn modelId="{F2F8FFC4-C12F-4AE4-A3B1-0ACBF09DF173}" type="presOf" srcId="{83E11522-A02B-4057-A54E-16391FD74C2E}" destId="{B2E58550-562D-4FAE-B431-03550C0E97AB}" srcOrd="0" destOrd="0" presId="urn:microsoft.com/office/officeart/2005/8/layout/hChevron3"/>
    <dgm:cxn modelId="{8D38B68E-4560-49EC-A302-A011B9D3AEAF}" type="presOf" srcId="{698339C6-DFFB-44F5-8535-435AF45121B5}" destId="{6AA26656-9EB2-4541-BA04-C2122D0DC9D7}" srcOrd="0" destOrd="0" presId="urn:microsoft.com/office/officeart/2005/8/layout/hChevron3"/>
    <dgm:cxn modelId="{B383455D-6F63-466F-A5F2-542C7B470663}" srcId="{E7CC98BD-8323-43D0-8DE2-C0420E7D1812}" destId="{698339C6-DFFB-44F5-8535-435AF45121B5}" srcOrd="1" destOrd="0" parTransId="{BC9F25DB-799C-49BD-A510-955EF4C9F2CB}" sibTransId="{773F8119-1B09-49AA-A131-45E6F8AAF428}"/>
    <dgm:cxn modelId="{6F75BF34-783D-4673-8BE9-757F0BCFA8AC}" type="presParOf" srcId="{B2C26A8A-2443-4C02-8842-259CE6DFBE2A}" destId="{97492F20-71A7-46BA-9053-9A55B497D836}" srcOrd="0" destOrd="0" presId="urn:microsoft.com/office/officeart/2005/8/layout/hChevron3"/>
    <dgm:cxn modelId="{F046FD68-4095-45C7-94E8-5BC5F84F235F}" type="presParOf" srcId="{B2C26A8A-2443-4C02-8842-259CE6DFBE2A}" destId="{252D45A8-2AF0-47B2-AEF2-334BD4E3CD7E}" srcOrd="1" destOrd="0" presId="urn:microsoft.com/office/officeart/2005/8/layout/hChevron3"/>
    <dgm:cxn modelId="{A685C698-EA38-41C7-A458-78C8034F4CAD}" type="presParOf" srcId="{B2C26A8A-2443-4C02-8842-259CE6DFBE2A}" destId="{6AA26656-9EB2-4541-BA04-C2122D0DC9D7}" srcOrd="2" destOrd="0" presId="urn:microsoft.com/office/officeart/2005/8/layout/hChevron3"/>
    <dgm:cxn modelId="{D61117AE-D7A9-4092-8887-438835922887}" type="presParOf" srcId="{B2C26A8A-2443-4C02-8842-259CE6DFBE2A}" destId="{71BB7CA4-88ED-4751-9A3E-68BD598B3E9F}" srcOrd="3" destOrd="0" presId="urn:microsoft.com/office/officeart/2005/8/layout/hChevron3"/>
    <dgm:cxn modelId="{0EA17473-5FCC-42B9-800E-86F304A0551F}" type="presParOf" srcId="{B2C26A8A-2443-4C02-8842-259CE6DFBE2A}" destId="{4146E3F4-AF68-452B-8B57-6FCE6C865806}" srcOrd="4" destOrd="0" presId="urn:microsoft.com/office/officeart/2005/8/layout/hChevron3"/>
    <dgm:cxn modelId="{8BF4A1AA-6CB0-4025-B4FF-45972BA4B6B9}" type="presParOf" srcId="{B2C26A8A-2443-4C02-8842-259CE6DFBE2A}" destId="{3281581F-FC1C-4DC5-B774-2D6B0A3F4122}" srcOrd="5" destOrd="0" presId="urn:microsoft.com/office/officeart/2005/8/layout/hChevron3"/>
    <dgm:cxn modelId="{2CE26C46-CC0D-481E-875A-17B1ABF44CD5}" type="presParOf" srcId="{B2C26A8A-2443-4C02-8842-259CE6DFBE2A}" destId="{30718A47-861D-47C5-8621-0200AEBC2396}" srcOrd="6" destOrd="0" presId="urn:microsoft.com/office/officeart/2005/8/layout/hChevron3"/>
    <dgm:cxn modelId="{A87326CC-A4DE-4FA8-8491-28DBA713B509}" type="presParOf" srcId="{B2C26A8A-2443-4C02-8842-259CE6DFBE2A}" destId="{009ABBFC-9803-446D-A57D-E3E3B6254D1D}" srcOrd="7" destOrd="0" presId="urn:microsoft.com/office/officeart/2005/8/layout/hChevron3"/>
    <dgm:cxn modelId="{E72ACB26-92E1-4A37-8A61-77B112E8D8CA}" type="presParOf" srcId="{B2C26A8A-2443-4C02-8842-259CE6DFBE2A}" destId="{B2E58550-562D-4FAE-B431-03550C0E97AB}"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52F15C-AA14-49B2-AC58-3BB1DA7F68D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AF629419-D816-42FD-89FB-C84D4826CE14}">
      <dgm:prSet phldrT="[Text]" custT="1"/>
      <dgm:spPr>
        <a:solidFill>
          <a:schemeClr val="bg1"/>
        </a:solidFill>
      </dgm:spPr>
      <dgm:t>
        <a:bodyPr/>
        <a:lstStyle/>
        <a:p>
          <a:pPr>
            <a:buNone/>
          </a:pPr>
          <a:r>
            <a:rPr lang="en-US" sz="1600" dirty="0">
              <a:solidFill>
                <a:schemeClr val="tx1"/>
              </a:solidFill>
              <a:latin typeface="+mn-lt"/>
            </a:rPr>
            <a:t>Jumpstart </a:t>
          </a:r>
        </a:p>
        <a:p>
          <a:pPr>
            <a:buNone/>
          </a:pPr>
          <a:r>
            <a:rPr lang="en-US" sz="1600" dirty="0">
              <a:solidFill>
                <a:schemeClr val="tx1"/>
              </a:solidFill>
              <a:latin typeface="+mn-lt"/>
            </a:rPr>
            <a:t>projects</a:t>
          </a:r>
        </a:p>
      </dgm:t>
    </dgm:pt>
    <dgm:pt modelId="{581B8A07-A9B5-4842-BEB8-63C3D1970D06}" type="parTrans" cxnId="{BF9459F0-02F2-43E0-9586-519BDD7803BE}">
      <dgm:prSet/>
      <dgm:spPr/>
      <dgm:t>
        <a:bodyPr/>
        <a:lstStyle/>
        <a:p>
          <a:endParaRPr lang="en-US" sz="1400"/>
        </a:p>
      </dgm:t>
    </dgm:pt>
    <dgm:pt modelId="{5D42D133-A820-4A71-B9EC-7E8787E2B7BA}" type="sibTrans" cxnId="{BF9459F0-02F2-43E0-9586-519BDD7803BE}">
      <dgm:prSet/>
      <dgm:spPr/>
      <dgm:t>
        <a:bodyPr/>
        <a:lstStyle/>
        <a:p>
          <a:endParaRPr lang="en-US" sz="1400"/>
        </a:p>
      </dgm:t>
    </dgm:pt>
    <dgm:pt modelId="{B18FCE12-9EC2-4A68-834C-531D03DAADF5}">
      <dgm:prSet custT="1"/>
      <dgm:spPr>
        <a:solidFill>
          <a:schemeClr val="bg1">
            <a:lumMod val="95000"/>
          </a:schemeClr>
        </a:solidFill>
        <a:ln>
          <a:noFill/>
        </a:ln>
      </dgm:spPr>
      <dgm:t>
        <a:bodyPr/>
        <a:lstStyle/>
        <a:p>
          <a:pPr>
            <a:buFont typeface="Arial" panose="020B0604020202020204" pitchFamily="34" charset="0"/>
            <a:buChar char="•"/>
          </a:pPr>
          <a:r>
            <a:rPr lang="en-US" sz="1600" kern="1200" dirty="0">
              <a:latin typeface="+mj-lt"/>
            </a:rPr>
            <a:t>See real results in less than a day</a:t>
          </a:r>
        </a:p>
      </dgm:t>
    </dgm:pt>
    <dgm:pt modelId="{A5597A12-4D33-4225-908C-D1530F1633E4}" type="parTrans" cxnId="{7F5D169E-4E6F-4765-836E-47ABC903B19B}">
      <dgm:prSet/>
      <dgm:spPr/>
      <dgm:t>
        <a:bodyPr/>
        <a:lstStyle/>
        <a:p>
          <a:endParaRPr lang="en-US" sz="1400"/>
        </a:p>
      </dgm:t>
    </dgm:pt>
    <dgm:pt modelId="{3108D8F0-1978-4146-8091-70D97FC63013}" type="sibTrans" cxnId="{7F5D169E-4E6F-4765-836E-47ABC903B19B}">
      <dgm:prSet/>
      <dgm:spPr/>
      <dgm:t>
        <a:bodyPr/>
        <a:lstStyle/>
        <a:p>
          <a:endParaRPr lang="en-US" sz="1400"/>
        </a:p>
      </dgm:t>
    </dgm:pt>
    <dgm:pt modelId="{3F88590C-1D59-4747-ACF3-682E48BCBC6C}">
      <dgm:prSet custT="1"/>
      <dgm:spPr>
        <a:solidFill>
          <a:schemeClr val="bg1">
            <a:lumMod val="95000"/>
          </a:schemeClr>
        </a:solidFill>
        <a:ln>
          <a:noFill/>
        </a:ln>
      </dgm:spPr>
      <dgm:t>
        <a:bodyPr/>
        <a:lstStyle/>
        <a:p>
          <a:pPr>
            <a:buFont typeface="Arial" panose="020B0604020202020204" pitchFamily="34" charset="0"/>
            <a:buChar char="•"/>
          </a:pPr>
          <a:r>
            <a:rPr lang="en-US" sz="1600" kern="1200" dirty="0">
              <a:latin typeface="+mj-lt"/>
            </a:rPr>
            <a:t>Lower risk for customers</a:t>
          </a:r>
        </a:p>
      </dgm:t>
    </dgm:pt>
    <dgm:pt modelId="{60EFD315-5982-4451-BBC4-67611F82B449}" type="parTrans" cxnId="{5E5EC1ED-ECE6-43C8-B3C8-019193DAE156}">
      <dgm:prSet/>
      <dgm:spPr/>
      <dgm:t>
        <a:bodyPr/>
        <a:lstStyle/>
        <a:p>
          <a:endParaRPr lang="en-US" sz="1400"/>
        </a:p>
      </dgm:t>
    </dgm:pt>
    <dgm:pt modelId="{3FB5B426-0110-400A-A258-CE657BAFE3E5}" type="sibTrans" cxnId="{5E5EC1ED-ECE6-43C8-B3C8-019193DAE156}">
      <dgm:prSet/>
      <dgm:spPr/>
      <dgm:t>
        <a:bodyPr/>
        <a:lstStyle/>
        <a:p>
          <a:endParaRPr lang="en-US" sz="1400"/>
        </a:p>
      </dgm:t>
    </dgm:pt>
    <dgm:pt modelId="{C876AD44-17B1-438B-AA31-622631D32FC0}">
      <dgm:prSet custT="1"/>
      <dgm:spPr>
        <a:solidFill>
          <a:schemeClr val="bg1"/>
        </a:solidFill>
      </dgm:spPr>
      <dgm:t>
        <a:bodyPr/>
        <a:lstStyle/>
        <a:p>
          <a:r>
            <a:rPr lang="en-US" sz="1600" dirty="0">
              <a:solidFill>
                <a:schemeClr val="tx1"/>
              </a:solidFill>
              <a:latin typeface="+mn-lt"/>
            </a:rPr>
            <a:t>Deeply engage with business customers</a:t>
          </a:r>
        </a:p>
      </dgm:t>
    </dgm:pt>
    <dgm:pt modelId="{91816485-6B9D-4782-A3D8-23BF4E99F99D}" type="parTrans" cxnId="{8B5FA9C2-7D02-4B82-A585-FB71F856D1F9}">
      <dgm:prSet/>
      <dgm:spPr/>
      <dgm:t>
        <a:bodyPr/>
        <a:lstStyle/>
        <a:p>
          <a:endParaRPr lang="en-US" sz="1400"/>
        </a:p>
      </dgm:t>
    </dgm:pt>
    <dgm:pt modelId="{1C39106E-6849-4F86-88F9-C7AF92E5BBE2}" type="sibTrans" cxnId="{8B5FA9C2-7D02-4B82-A585-FB71F856D1F9}">
      <dgm:prSet/>
      <dgm:spPr/>
      <dgm:t>
        <a:bodyPr/>
        <a:lstStyle/>
        <a:p>
          <a:endParaRPr lang="en-US" sz="1400"/>
        </a:p>
      </dgm:t>
    </dgm:pt>
    <dgm:pt modelId="{AFA8912C-E1F2-414D-960A-580AA863445A}">
      <dgm:prSet custT="1"/>
      <dgm:spPr>
        <a:solidFill>
          <a:schemeClr val="bg1">
            <a:lumMod val="95000"/>
          </a:schemeClr>
        </a:solidFill>
        <a:ln>
          <a:noFill/>
        </a:ln>
      </dgm:spPr>
      <dgm:t>
        <a:bodyPr/>
        <a:lstStyle/>
        <a:p>
          <a:pPr>
            <a:buFont typeface="Arial" panose="020B0604020202020204" pitchFamily="34" charset="0"/>
            <a:buChar char="•"/>
          </a:pPr>
          <a:r>
            <a:rPr lang="en-US" sz="1600" dirty="0">
              <a:latin typeface="+mj-lt"/>
            </a:rPr>
            <a:t>Customers see immediate results on </a:t>
          </a:r>
          <a:r>
            <a:rPr lang="en-US" sz="1600" u="none" dirty="0">
              <a:latin typeface="+mn-lt"/>
            </a:rPr>
            <a:t>their</a:t>
          </a:r>
          <a:r>
            <a:rPr lang="en-US" sz="1600" dirty="0">
              <a:latin typeface="+mj-lt"/>
            </a:rPr>
            <a:t> data</a:t>
          </a:r>
        </a:p>
      </dgm:t>
    </dgm:pt>
    <dgm:pt modelId="{A794A49F-6107-4BDB-9E41-8A5DE2029456}" type="parTrans" cxnId="{7755645B-4889-49D1-97D0-27EE1B1A4541}">
      <dgm:prSet/>
      <dgm:spPr/>
      <dgm:t>
        <a:bodyPr/>
        <a:lstStyle/>
        <a:p>
          <a:endParaRPr lang="en-US" sz="1400"/>
        </a:p>
      </dgm:t>
    </dgm:pt>
    <dgm:pt modelId="{8397965F-040A-4D90-B353-099421568EF4}" type="sibTrans" cxnId="{7755645B-4889-49D1-97D0-27EE1B1A4541}">
      <dgm:prSet/>
      <dgm:spPr/>
      <dgm:t>
        <a:bodyPr/>
        <a:lstStyle/>
        <a:p>
          <a:endParaRPr lang="en-US" sz="1400"/>
        </a:p>
      </dgm:t>
    </dgm:pt>
    <dgm:pt modelId="{BFF363E7-BCEF-4130-93B9-6C05422686B2}">
      <dgm:prSet custT="1"/>
      <dgm:spPr>
        <a:solidFill>
          <a:schemeClr val="bg1">
            <a:lumMod val="95000"/>
          </a:schemeClr>
        </a:solidFill>
        <a:ln>
          <a:noFill/>
        </a:ln>
      </dgm:spPr>
      <dgm:t>
        <a:bodyPr/>
        <a:lstStyle/>
        <a:p>
          <a:pPr>
            <a:buFont typeface="Arial" panose="020B0604020202020204" pitchFamily="34" charset="0"/>
            <a:buChar char="•"/>
          </a:pPr>
          <a:r>
            <a:rPr lang="en-US" sz="1600" dirty="0">
              <a:latin typeface="+mj-lt"/>
            </a:rPr>
            <a:t>Remove technical obstacles and overcome resistance</a:t>
          </a:r>
        </a:p>
      </dgm:t>
    </dgm:pt>
    <dgm:pt modelId="{9AAA3D60-D8AA-43EC-BF53-F06E7F0E594E}" type="parTrans" cxnId="{71EC6A0D-834D-4BE3-BB04-C34D7F550E99}">
      <dgm:prSet/>
      <dgm:spPr/>
      <dgm:t>
        <a:bodyPr/>
        <a:lstStyle/>
        <a:p>
          <a:endParaRPr lang="en-US" sz="1400"/>
        </a:p>
      </dgm:t>
    </dgm:pt>
    <dgm:pt modelId="{6D80D9E4-28A2-4D15-BDD6-A18B53DA1675}" type="sibTrans" cxnId="{71EC6A0D-834D-4BE3-BB04-C34D7F550E99}">
      <dgm:prSet/>
      <dgm:spPr/>
      <dgm:t>
        <a:bodyPr/>
        <a:lstStyle/>
        <a:p>
          <a:endParaRPr lang="en-US" sz="1400"/>
        </a:p>
      </dgm:t>
    </dgm:pt>
    <dgm:pt modelId="{9D798614-9DE3-4BEA-94B1-632AF79F02A9}">
      <dgm:prSet custT="1"/>
      <dgm:spPr>
        <a:solidFill>
          <a:schemeClr val="bg1"/>
        </a:solidFill>
      </dgm:spPr>
      <dgm:t>
        <a:bodyPr tIns="365760" anchor="t" anchorCtr="0"/>
        <a:lstStyle/>
        <a:p>
          <a:r>
            <a:rPr lang="en-US" sz="1600" dirty="0">
              <a:solidFill>
                <a:schemeClr val="tx1"/>
              </a:solidFill>
              <a:latin typeface="+mn-lt"/>
            </a:rPr>
            <a:t>Partners focus                   on the Analytics</a:t>
          </a:r>
        </a:p>
      </dgm:t>
    </dgm:pt>
    <dgm:pt modelId="{E24006E2-883D-462C-8438-DEE155425708}" type="parTrans" cxnId="{6798A4B3-C084-429E-AACC-21F9E654F9F0}">
      <dgm:prSet/>
      <dgm:spPr/>
      <dgm:t>
        <a:bodyPr/>
        <a:lstStyle/>
        <a:p>
          <a:endParaRPr lang="en-US" sz="1400"/>
        </a:p>
      </dgm:t>
    </dgm:pt>
    <dgm:pt modelId="{662DB535-E2CD-4BD1-8DDD-EAEE80336615}" type="sibTrans" cxnId="{6798A4B3-C084-429E-AACC-21F9E654F9F0}">
      <dgm:prSet/>
      <dgm:spPr/>
      <dgm:t>
        <a:bodyPr/>
        <a:lstStyle/>
        <a:p>
          <a:endParaRPr lang="en-US" sz="1400"/>
        </a:p>
      </dgm:t>
    </dgm:pt>
    <dgm:pt modelId="{4CFD640C-C1F5-4610-BC4C-5D5148A05BFA}">
      <dgm:prSet custT="1"/>
      <dgm:spPr>
        <a:solidFill>
          <a:schemeClr val="bg1">
            <a:lumMod val="95000"/>
          </a:schemeClr>
        </a:solidFill>
        <a:ln>
          <a:noFill/>
        </a:ln>
      </dgm:spPr>
      <dgm:t>
        <a:bodyPr/>
        <a:lstStyle/>
        <a:p>
          <a:pPr>
            <a:buFont typeface="Arial" panose="020B0604020202020204" pitchFamily="34" charset="0"/>
            <a:buChar char="•"/>
          </a:pPr>
          <a:r>
            <a:rPr lang="en-US" sz="1600" dirty="0">
              <a:latin typeface="+mj-lt"/>
            </a:rPr>
            <a:t>Demand for skills doesn’t change – now the focus can be on high value analytics instead of plumbing</a:t>
          </a:r>
        </a:p>
      </dgm:t>
    </dgm:pt>
    <dgm:pt modelId="{27992CF5-FE1D-437E-82ED-4D6501C4EAED}" type="parTrans" cxnId="{43C2D1F0-FE8F-450F-9A14-414DF57B06B7}">
      <dgm:prSet/>
      <dgm:spPr/>
      <dgm:t>
        <a:bodyPr/>
        <a:lstStyle/>
        <a:p>
          <a:endParaRPr lang="en-US" sz="1400"/>
        </a:p>
      </dgm:t>
    </dgm:pt>
    <dgm:pt modelId="{0BF1A1CB-33C0-4575-9BB7-AC1A4BB5A14F}" type="sibTrans" cxnId="{43C2D1F0-FE8F-450F-9A14-414DF57B06B7}">
      <dgm:prSet/>
      <dgm:spPr/>
      <dgm:t>
        <a:bodyPr/>
        <a:lstStyle/>
        <a:p>
          <a:endParaRPr lang="en-US" sz="1400"/>
        </a:p>
      </dgm:t>
    </dgm:pt>
    <dgm:pt modelId="{0A34A9C8-0154-4A14-909F-B87A324DDFD9}">
      <dgm:prSet custT="1"/>
      <dgm:spPr>
        <a:solidFill>
          <a:schemeClr val="bg1">
            <a:lumMod val="95000"/>
          </a:schemeClr>
        </a:solidFill>
        <a:ln>
          <a:noFill/>
        </a:ln>
      </dgm:spPr>
      <dgm:t>
        <a:bodyPr/>
        <a:lstStyle/>
        <a:p>
          <a:endParaRPr lang="en-US" sz="1600" dirty="0">
            <a:latin typeface="+mj-lt"/>
          </a:endParaRPr>
        </a:p>
      </dgm:t>
    </dgm:pt>
    <dgm:pt modelId="{BBD22143-76F1-4846-8C9E-B8947DDEB151}" type="parTrans" cxnId="{6F2C9414-2FAC-4B42-8FF1-A35F5ED56A74}">
      <dgm:prSet/>
      <dgm:spPr/>
      <dgm:t>
        <a:bodyPr/>
        <a:lstStyle/>
        <a:p>
          <a:endParaRPr lang="en-US" sz="1400"/>
        </a:p>
      </dgm:t>
    </dgm:pt>
    <dgm:pt modelId="{9F771818-F1BC-41AB-883B-5258A8275DBF}" type="sibTrans" cxnId="{6F2C9414-2FAC-4B42-8FF1-A35F5ED56A74}">
      <dgm:prSet/>
      <dgm:spPr/>
      <dgm:t>
        <a:bodyPr/>
        <a:lstStyle/>
        <a:p>
          <a:endParaRPr lang="en-US" sz="1400"/>
        </a:p>
      </dgm:t>
    </dgm:pt>
    <dgm:pt modelId="{18B35A27-5D05-4ED4-8238-0CDCC42E2626}">
      <dgm:prSet custT="1"/>
      <dgm:spPr>
        <a:solidFill>
          <a:schemeClr val="bg1">
            <a:lumMod val="95000"/>
          </a:schemeClr>
        </a:solidFill>
        <a:ln>
          <a:noFill/>
        </a:ln>
      </dgm:spPr>
      <dgm:t>
        <a:bodyPr/>
        <a:lstStyle/>
        <a:p>
          <a:pPr>
            <a:buFont typeface="Arial" panose="020B0604020202020204" pitchFamily="34" charset="0"/>
            <a:buChar char="•"/>
          </a:pPr>
          <a:r>
            <a:rPr lang="en-US" sz="1600" kern="1200" dirty="0">
              <a:solidFill>
                <a:srgbClr val="505050">
                  <a:hueOff val="0"/>
                  <a:satOff val="0"/>
                  <a:lumOff val="0"/>
                  <a:alphaOff val="0"/>
                </a:srgbClr>
              </a:solidFill>
              <a:latin typeface="Segoe UI Light"/>
              <a:ea typeface="+mn-ea"/>
              <a:cs typeface="+mn-cs"/>
            </a:rPr>
            <a:t>Set up a POC in minutes instead of weeks</a:t>
          </a:r>
        </a:p>
      </dgm:t>
    </dgm:pt>
    <dgm:pt modelId="{C9767999-FB45-4ED6-A79D-AF7EA7EB1C31}" type="parTrans" cxnId="{AFD3BC48-2E8B-4433-89C4-86FEABCF96E2}">
      <dgm:prSet/>
      <dgm:spPr/>
      <dgm:t>
        <a:bodyPr/>
        <a:lstStyle/>
        <a:p>
          <a:endParaRPr lang="en-US" sz="1400"/>
        </a:p>
      </dgm:t>
    </dgm:pt>
    <dgm:pt modelId="{7213ED20-12CA-49CD-9EDF-512619B6D6BF}" type="sibTrans" cxnId="{AFD3BC48-2E8B-4433-89C4-86FEABCF96E2}">
      <dgm:prSet/>
      <dgm:spPr/>
      <dgm:t>
        <a:bodyPr/>
        <a:lstStyle/>
        <a:p>
          <a:endParaRPr lang="en-US" sz="1400"/>
        </a:p>
      </dgm:t>
    </dgm:pt>
    <dgm:pt modelId="{81888375-B34D-4265-99FB-298B6F43AB98}" type="pres">
      <dgm:prSet presAssocID="{7E52F15C-AA14-49B2-AC58-3BB1DA7F68DE}" presName="Name0" presStyleCnt="0">
        <dgm:presLayoutVars>
          <dgm:dir/>
          <dgm:animLvl val="lvl"/>
          <dgm:resizeHandles val="exact"/>
        </dgm:presLayoutVars>
      </dgm:prSet>
      <dgm:spPr/>
      <dgm:t>
        <a:bodyPr/>
        <a:lstStyle/>
        <a:p>
          <a:endParaRPr lang="en-CA"/>
        </a:p>
      </dgm:t>
    </dgm:pt>
    <dgm:pt modelId="{157348D1-2959-4593-AC2E-C0DCD2FA2D63}" type="pres">
      <dgm:prSet presAssocID="{AF629419-D816-42FD-89FB-C84D4826CE14}" presName="linNode" presStyleCnt="0"/>
      <dgm:spPr/>
    </dgm:pt>
    <dgm:pt modelId="{28CA84EF-684B-46E8-AC5D-A8967D411683}" type="pres">
      <dgm:prSet presAssocID="{AF629419-D816-42FD-89FB-C84D4826CE14}" presName="parentText" presStyleLbl="node1" presStyleIdx="0" presStyleCnt="3" custScaleY="1557633">
        <dgm:presLayoutVars>
          <dgm:chMax val="1"/>
          <dgm:bulletEnabled val="1"/>
        </dgm:presLayoutVars>
      </dgm:prSet>
      <dgm:spPr>
        <a:prstGeom prst="rect">
          <a:avLst/>
        </a:prstGeom>
      </dgm:spPr>
      <dgm:t>
        <a:bodyPr/>
        <a:lstStyle/>
        <a:p>
          <a:endParaRPr lang="en-CA"/>
        </a:p>
      </dgm:t>
    </dgm:pt>
    <dgm:pt modelId="{BD11E152-0437-4FE7-97CB-EF9C3CBBCBAA}" type="pres">
      <dgm:prSet presAssocID="{AF629419-D816-42FD-89FB-C84D4826CE14}" presName="descendantText" presStyleLbl="alignAccFollowNode1" presStyleIdx="0" presStyleCnt="3" custScaleY="2000000">
        <dgm:presLayoutVars>
          <dgm:bulletEnabled val="1"/>
        </dgm:presLayoutVars>
      </dgm:prSet>
      <dgm:spPr>
        <a:prstGeom prst="rect">
          <a:avLst/>
        </a:prstGeom>
      </dgm:spPr>
      <dgm:t>
        <a:bodyPr/>
        <a:lstStyle/>
        <a:p>
          <a:endParaRPr lang="en-CA"/>
        </a:p>
      </dgm:t>
    </dgm:pt>
    <dgm:pt modelId="{7DE29A8A-1964-412E-BBEA-98518641EB9D}" type="pres">
      <dgm:prSet presAssocID="{5D42D133-A820-4A71-B9EC-7E8787E2B7BA}" presName="sp" presStyleCnt="0"/>
      <dgm:spPr/>
    </dgm:pt>
    <dgm:pt modelId="{AEDE1A9C-3F76-4F54-B11E-7CC284AEFF90}" type="pres">
      <dgm:prSet presAssocID="{C876AD44-17B1-438B-AA31-622631D32FC0}" presName="linNode" presStyleCnt="0"/>
      <dgm:spPr/>
    </dgm:pt>
    <dgm:pt modelId="{34805FF5-D855-4808-B07E-FDC079F98FA3}" type="pres">
      <dgm:prSet presAssocID="{C876AD44-17B1-438B-AA31-622631D32FC0}" presName="parentText" presStyleLbl="node1" presStyleIdx="1" presStyleCnt="3" custScaleY="1557633">
        <dgm:presLayoutVars>
          <dgm:chMax val="1"/>
          <dgm:bulletEnabled val="1"/>
        </dgm:presLayoutVars>
      </dgm:prSet>
      <dgm:spPr>
        <a:prstGeom prst="rect">
          <a:avLst/>
        </a:prstGeom>
      </dgm:spPr>
      <dgm:t>
        <a:bodyPr/>
        <a:lstStyle/>
        <a:p>
          <a:endParaRPr lang="en-CA"/>
        </a:p>
      </dgm:t>
    </dgm:pt>
    <dgm:pt modelId="{956AB654-F631-4A14-8240-42FB4E1EFD3F}" type="pres">
      <dgm:prSet presAssocID="{C876AD44-17B1-438B-AA31-622631D32FC0}" presName="descendantText" presStyleLbl="alignAccFollowNode1" presStyleIdx="1" presStyleCnt="3" custScaleY="2000000">
        <dgm:presLayoutVars>
          <dgm:bulletEnabled val="1"/>
        </dgm:presLayoutVars>
      </dgm:prSet>
      <dgm:spPr>
        <a:prstGeom prst="rect">
          <a:avLst/>
        </a:prstGeom>
      </dgm:spPr>
      <dgm:t>
        <a:bodyPr/>
        <a:lstStyle/>
        <a:p>
          <a:endParaRPr lang="en-CA"/>
        </a:p>
      </dgm:t>
    </dgm:pt>
    <dgm:pt modelId="{C8B9DFF9-926C-4B7C-A4B3-5799D32AD79D}" type="pres">
      <dgm:prSet presAssocID="{1C39106E-6849-4F86-88F9-C7AF92E5BBE2}" presName="sp" presStyleCnt="0"/>
      <dgm:spPr/>
    </dgm:pt>
    <dgm:pt modelId="{DCFF9076-6443-40B2-A285-E011FDED60C3}" type="pres">
      <dgm:prSet presAssocID="{9D798614-9DE3-4BEA-94B1-632AF79F02A9}" presName="linNode" presStyleCnt="0"/>
      <dgm:spPr/>
    </dgm:pt>
    <dgm:pt modelId="{0256B74A-8959-4109-B22A-D7D0D3238359}" type="pres">
      <dgm:prSet presAssocID="{9D798614-9DE3-4BEA-94B1-632AF79F02A9}" presName="parentText" presStyleLbl="node1" presStyleIdx="2" presStyleCnt="3" custScaleY="1557633">
        <dgm:presLayoutVars>
          <dgm:chMax val="1"/>
          <dgm:bulletEnabled val="1"/>
        </dgm:presLayoutVars>
      </dgm:prSet>
      <dgm:spPr>
        <a:prstGeom prst="rect">
          <a:avLst/>
        </a:prstGeom>
      </dgm:spPr>
      <dgm:t>
        <a:bodyPr/>
        <a:lstStyle/>
        <a:p>
          <a:endParaRPr lang="en-CA"/>
        </a:p>
      </dgm:t>
    </dgm:pt>
    <dgm:pt modelId="{A6F7FB10-1D37-4CB1-BA97-A44161E58396}" type="pres">
      <dgm:prSet presAssocID="{9D798614-9DE3-4BEA-94B1-632AF79F02A9}" presName="descendantText" presStyleLbl="alignAccFollowNode1" presStyleIdx="2" presStyleCnt="3" custScaleY="2000000" custLinFactNeighborY="0">
        <dgm:presLayoutVars>
          <dgm:bulletEnabled val="1"/>
        </dgm:presLayoutVars>
      </dgm:prSet>
      <dgm:spPr>
        <a:prstGeom prst="rect">
          <a:avLst/>
        </a:prstGeom>
      </dgm:spPr>
      <dgm:t>
        <a:bodyPr/>
        <a:lstStyle/>
        <a:p>
          <a:endParaRPr lang="en-CA"/>
        </a:p>
      </dgm:t>
    </dgm:pt>
  </dgm:ptLst>
  <dgm:cxnLst>
    <dgm:cxn modelId="{AFD3BC48-2E8B-4433-89C4-86FEABCF96E2}" srcId="{AF629419-D816-42FD-89FB-C84D4826CE14}" destId="{18B35A27-5D05-4ED4-8238-0CDCC42E2626}" srcOrd="0" destOrd="0" parTransId="{C9767999-FB45-4ED6-A79D-AF7EA7EB1C31}" sibTransId="{7213ED20-12CA-49CD-9EDF-512619B6D6BF}"/>
    <dgm:cxn modelId="{6F2C9414-2FAC-4B42-8FF1-A35F5ED56A74}" srcId="{4CFD640C-C1F5-4610-BC4C-5D5148A05BFA}" destId="{0A34A9C8-0154-4A14-909F-B87A324DDFD9}" srcOrd="0" destOrd="0" parTransId="{BBD22143-76F1-4846-8C9E-B8947DDEB151}" sibTransId="{9F771818-F1BC-41AB-883B-5258A8275DBF}"/>
    <dgm:cxn modelId="{81297371-B1D0-4579-8E3A-D90512D2D964}" type="presOf" srcId="{B18FCE12-9EC2-4A68-834C-531D03DAADF5}" destId="{BD11E152-0437-4FE7-97CB-EF9C3CBBCBAA}" srcOrd="0" destOrd="1" presId="urn:microsoft.com/office/officeart/2005/8/layout/vList5"/>
    <dgm:cxn modelId="{99743C1C-193A-4E59-B17B-DB93B69B96DE}" type="presOf" srcId="{AF629419-D816-42FD-89FB-C84D4826CE14}" destId="{28CA84EF-684B-46E8-AC5D-A8967D411683}" srcOrd="0" destOrd="0" presId="urn:microsoft.com/office/officeart/2005/8/layout/vList5"/>
    <dgm:cxn modelId="{7755645B-4889-49D1-97D0-27EE1B1A4541}" srcId="{C876AD44-17B1-438B-AA31-622631D32FC0}" destId="{AFA8912C-E1F2-414D-960A-580AA863445A}" srcOrd="0" destOrd="0" parTransId="{A794A49F-6107-4BDB-9E41-8A5DE2029456}" sibTransId="{8397965F-040A-4D90-B353-099421568EF4}"/>
    <dgm:cxn modelId="{55906FFA-BA10-4A98-8C59-29756DD18814}" type="presOf" srcId="{AFA8912C-E1F2-414D-960A-580AA863445A}" destId="{956AB654-F631-4A14-8240-42FB4E1EFD3F}" srcOrd="0" destOrd="0" presId="urn:microsoft.com/office/officeart/2005/8/layout/vList5"/>
    <dgm:cxn modelId="{7EEBD29A-CD17-4A76-911E-991A5645563C}" type="presOf" srcId="{9D798614-9DE3-4BEA-94B1-632AF79F02A9}" destId="{0256B74A-8959-4109-B22A-D7D0D3238359}" srcOrd="0" destOrd="0" presId="urn:microsoft.com/office/officeart/2005/8/layout/vList5"/>
    <dgm:cxn modelId="{71EC6A0D-834D-4BE3-BB04-C34D7F550E99}" srcId="{C876AD44-17B1-438B-AA31-622631D32FC0}" destId="{BFF363E7-BCEF-4130-93B9-6C05422686B2}" srcOrd="1" destOrd="0" parTransId="{9AAA3D60-D8AA-43EC-BF53-F06E7F0E594E}" sibTransId="{6D80D9E4-28A2-4D15-BDD6-A18B53DA1675}"/>
    <dgm:cxn modelId="{73A20755-4AC7-402A-902B-44DDA9BB7792}" type="presOf" srcId="{7E52F15C-AA14-49B2-AC58-3BB1DA7F68DE}" destId="{81888375-B34D-4265-99FB-298B6F43AB98}" srcOrd="0" destOrd="0" presId="urn:microsoft.com/office/officeart/2005/8/layout/vList5"/>
    <dgm:cxn modelId="{43C2D1F0-FE8F-450F-9A14-414DF57B06B7}" srcId="{9D798614-9DE3-4BEA-94B1-632AF79F02A9}" destId="{4CFD640C-C1F5-4610-BC4C-5D5148A05BFA}" srcOrd="0" destOrd="0" parTransId="{27992CF5-FE1D-437E-82ED-4D6501C4EAED}" sibTransId="{0BF1A1CB-33C0-4575-9BB7-AC1A4BB5A14F}"/>
    <dgm:cxn modelId="{6798A4B3-C084-429E-AACC-21F9E654F9F0}" srcId="{7E52F15C-AA14-49B2-AC58-3BB1DA7F68DE}" destId="{9D798614-9DE3-4BEA-94B1-632AF79F02A9}" srcOrd="2" destOrd="0" parTransId="{E24006E2-883D-462C-8438-DEE155425708}" sibTransId="{662DB535-E2CD-4BD1-8DDD-EAEE80336615}"/>
    <dgm:cxn modelId="{5DADBA93-CDB9-41E8-A8BC-E658B7E579AC}" type="presOf" srcId="{0A34A9C8-0154-4A14-909F-B87A324DDFD9}" destId="{A6F7FB10-1D37-4CB1-BA97-A44161E58396}" srcOrd="0" destOrd="1" presId="urn:microsoft.com/office/officeart/2005/8/layout/vList5"/>
    <dgm:cxn modelId="{8B5FA9C2-7D02-4B82-A585-FB71F856D1F9}" srcId="{7E52F15C-AA14-49B2-AC58-3BB1DA7F68DE}" destId="{C876AD44-17B1-438B-AA31-622631D32FC0}" srcOrd="1" destOrd="0" parTransId="{91816485-6B9D-4782-A3D8-23BF4E99F99D}" sibTransId="{1C39106E-6849-4F86-88F9-C7AF92E5BBE2}"/>
    <dgm:cxn modelId="{7F5D169E-4E6F-4765-836E-47ABC903B19B}" srcId="{AF629419-D816-42FD-89FB-C84D4826CE14}" destId="{B18FCE12-9EC2-4A68-834C-531D03DAADF5}" srcOrd="1" destOrd="0" parTransId="{A5597A12-4D33-4225-908C-D1530F1633E4}" sibTransId="{3108D8F0-1978-4146-8091-70D97FC63013}"/>
    <dgm:cxn modelId="{BF9459F0-02F2-43E0-9586-519BDD7803BE}" srcId="{7E52F15C-AA14-49B2-AC58-3BB1DA7F68DE}" destId="{AF629419-D816-42FD-89FB-C84D4826CE14}" srcOrd="0" destOrd="0" parTransId="{581B8A07-A9B5-4842-BEB8-63C3D1970D06}" sibTransId="{5D42D133-A820-4A71-B9EC-7E8787E2B7BA}"/>
    <dgm:cxn modelId="{282070E7-1B6D-4A3B-8CF6-FDA35255844E}" type="presOf" srcId="{3F88590C-1D59-4747-ACF3-682E48BCBC6C}" destId="{BD11E152-0437-4FE7-97CB-EF9C3CBBCBAA}" srcOrd="0" destOrd="2" presId="urn:microsoft.com/office/officeart/2005/8/layout/vList5"/>
    <dgm:cxn modelId="{6E6D1832-EE0F-4EC1-A9AE-74D7A3344090}" type="presOf" srcId="{BFF363E7-BCEF-4130-93B9-6C05422686B2}" destId="{956AB654-F631-4A14-8240-42FB4E1EFD3F}" srcOrd="0" destOrd="1" presId="urn:microsoft.com/office/officeart/2005/8/layout/vList5"/>
    <dgm:cxn modelId="{99684851-D222-4642-8F2A-FEFBDAFADB02}" type="presOf" srcId="{4CFD640C-C1F5-4610-BC4C-5D5148A05BFA}" destId="{A6F7FB10-1D37-4CB1-BA97-A44161E58396}" srcOrd="0" destOrd="0" presId="urn:microsoft.com/office/officeart/2005/8/layout/vList5"/>
    <dgm:cxn modelId="{5E5EC1ED-ECE6-43C8-B3C8-019193DAE156}" srcId="{AF629419-D816-42FD-89FB-C84D4826CE14}" destId="{3F88590C-1D59-4747-ACF3-682E48BCBC6C}" srcOrd="2" destOrd="0" parTransId="{60EFD315-5982-4451-BBC4-67611F82B449}" sibTransId="{3FB5B426-0110-400A-A258-CE657BAFE3E5}"/>
    <dgm:cxn modelId="{17CAC8F4-1134-4B33-986C-09E1E268748D}" type="presOf" srcId="{18B35A27-5D05-4ED4-8238-0CDCC42E2626}" destId="{BD11E152-0437-4FE7-97CB-EF9C3CBBCBAA}" srcOrd="0" destOrd="0" presId="urn:microsoft.com/office/officeart/2005/8/layout/vList5"/>
    <dgm:cxn modelId="{22D00EC3-D215-4115-B670-193693163F3C}" type="presOf" srcId="{C876AD44-17B1-438B-AA31-622631D32FC0}" destId="{34805FF5-D855-4808-B07E-FDC079F98FA3}" srcOrd="0" destOrd="0" presId="urn:microsoft.com/office/officeart/2005/8/layout/vList5"/>
    <dgm:cxn modelId="{F181668D-7A78-4429-9914-512415F58177}" type="presParOf" srcId="{81888375-B34D-4265-99FB-298B6F43AB98}" destId="{157348D1-2959-4593-AC2E-C0DCD2FA2D63}" srcOrd="0" destOrd="0" presId="urn:microsoft.com/office/officeart/2005/8/layout/vList5"/>
    <dgm:cxn modelId="{8F0635D7-9903-4292-BBD9-C56AD3D9B9F8}" type="presParOf" srcId="{157348D1-2959-4593-AC2E-C0DCD2FA2D63}" destId="{28CA84EF-684B-46E8-AC5D-A8967D411683}" srcOrd="0" destOrd="0" presId="urn:microsoft.com/office/officeart/2005/8/layout/vList5"/>
    <dgm:cxn modelId="{264D8EB4-3C4E-4A7E-AE73-F206129BF226}" type="presParOf" srcId="{157348D1-2959-4593-AC2E-C0DCD2FA2D63}" destId="{BD11E152-0437-4FE7-97CB-EF9C3CBBCBAA}" srcOrd="1" destOrd="0" presId="urn:microsoft.com/office/officeart/2005/8/layout/vList5"/>
    <dgm:cxn modelId="{FC404E6A-A2B6-43D2-A370-F8E0D293AF5C}" type="presParOf" srcId="{81888375-B34D-4265-99FB-298B6F43AB98}" destId="{7DE29A8A-1964-412E-BBEA-98518641EB9D}" srcOrd="1" destOrd="0" presId="urn:microsoft.com/office/officeart/2005/8/layout/vList5"/>
    <dgm:cxn modelId="{9A3CA4D4-EE97-4688-A7B8-06986301EB75}" type="presParOf" srcId="{81888375-B34D-4265-99FB-298B6F43AB98}" destId="{AEDE1A9C-3F76-4F54-B11E-7CC284AEFF90}" srcOrd="2" destOrd="0" presId="urn:microsoft.com/office/officeart/2005/8/layout/vList5"/>
    <dgm:cxn modelId="{7A224E40-B214-43F1-B3CC-02FD094E127F}" type="presParOf" srcId="{AEDE1A9C-3F76-4F54-B11E-7CC284AEFF90}" destId="{34805FF5-D855-4808-B07E-FDC079F98FA3}" srcOrd="0" destOrd="0" presId="urn:microsoft.com/office/officeart/2005/8/layout/vList5"/>
    <dgm:cxn modelId="{3AE6369B-63D6-43B0-8847-A19D0540A775}" type="presParOf" srcId="{AEDE1A9C-3F76-4F54-B11E-7CC284AEFF90}" destId="{956AB654-F631-4A14-8240-42FB4E1EFD3F}" srcOrd="1" destOrd="0" presId="urn:microsoft.com/office/officeart/2005/8/layout/vList5"/>
    <dgm:cxn modelId="{40A52342-09B0-42A4-94DF-3853D491FC75}" type="presParOf" srcId="{81888375-B34D-4265-99FB-298B6F43AB98}" destId="{C8B9DFF9-926C-4B7C-A4B3-5799D32AD79D}" srcOrd="3" destOrd="0" presId="urn:microsoft.com/office/officeart/2005/8/layout/vList5"/>
    <dgm:cxn modelId="{8FCF5A50-0070-4135-9B6D-4E34C2125AD4}" type="presParOf" srcId="{81888375-B34D-4265-99FB-298B6F43AB98}" destId="{DCFF9076-6443-40B2-A285-E011FDED60C3}" srcOrd="4" destOrd="0" presId="urn:microsoft.com/office/officeart/2005/8/layout/vList5"/>
    <dgm:cxn modelId="{E6C82543-E262-4B3D-9874-9EF167DCB090}" type="presParOf" srcId="{DCFF9076-6443-40B2-A285-E011FDED60C3}" destId="{0256B74A-8959-4109-B22A-D7D0D3238359}" srcOrd="0" destOrd="0" presId="urn:microsoft.com/office/officeart/2005/8/layout/vList5"/>
    <dgm:cxn modelId="{6E754D8D-E160-426F-AB6B-BB81B78F3AA9}" type="presParOf" srcId="{DCFF9076-6443-40B2-A285-E011FDED60C3}" destId="{A6F7FB10-1D37-4CB1-BA97-A44161E58396}"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9.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5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5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59.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5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5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5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sz="quarter" idx="1"/>
          </p:nvPr>
        </p:nvSpPr>
        <p:spPr>
          <a:xfrm>
            <a:off x="4023992" y="0"/>
            <a:ext cx="3078427" cy="513508"/>
          </a:xfrm>
          <a:prstGeom prst="rect">
            <a:avLst/>
          </a:prstGeom>
        </p:spPr>
        <p:txBody>
          <a:bodyPr vert="horz" lIns="99075" tIns="49538" rIns="99075" bIns="49538" rtlCol="0"/>
          <a:lstStyle>
            <a:lvl1pPr algn="r">
              <a:defRPr sz="1300"/>
            </a:lvl1pPr>
          </a:lstStyle>
          <a:p>
            <a:fld id="{A20ACBEE-26EB-47D1-A9F0-3869EF1078CC}" type="datetimeFigureOut">
              <a:rPr lang="en-US" smtClean="0"/>
              <a:t>7/21/2017</a:t>
            </a:fld>
            <a:endParaRPr lang="en-US" dirty="0"/>
          </a:p>
        </p:txBody>
      </p:sp>
      <p:sp>
        <p:nvSpPr>
          <p:cNvPr id="4" name="Footer Placeholder 3"/>
          <p:cNvSpPr>
            <a:spLocks noGrp="1"/>
          </p:cNvSpPr>
          <p:nvPr>
            <p:ph type="ftr" sz="quarter" idx="2"/>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3992" y="9721107"/>
            <a:ext cx="3078427" cy="513507"/>
          </a:xfrm>
          <a:prstGeom prst="rect">
            <a:avLst/>
          </a:prstGeom>
        </p:spPr>
        <p:txBody>
          <a:bodyPr vert="horz" lIns="99075" tIns="49538" rIns="99075" bIns="49538" rtlCol="0" anchor="b"/>
          <a:lstStyle>
            <a:lvl1pPr algn="r">
              <a:defRPr sz="1300"/>
            </a:lvl1pPr>
          </a:lstStyle>
          <a:p>
            <a:fld id="{76A12792-E5BA-4BF5-BFE4-0C13B9FB5B42}" type="slidenum">
              <a:rPr lang="en-US" smtClean="0"/>
              <a:t>‹#›</a:t>
            </a:fld>
            <a:endParaRPr lang="en-US" dirty="0"/>
          </a:p>
        </p:txBody>
      </p:sp>
    </p:spTree>
    <p:extLst>
      <p:ext uri="{BB962C8B-B14F-4D97-AF65-F5344CB8AC3E}">
        <p14:creationId xmlns:p14="http://schemas.microsoft.com/office/powerpoint/2010/main" val="1707530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US" dirty="0"/>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51F472B0-9DBF-4374-8A70-DE9093E7996C}" type="datetimeFigureOut">
              <a:rPr lang="en-US" smtClean="0"/>
              <a:t>7/21/2017</a:t>
            </a:fld>
            <a:endParaRPr lang="en-US" dirty="0"/>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US" dirty="0"/>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DD81A89D-8738-4ED5-BF6E-F438F4965D3F}" type="slidenum">
              <a:rPr lang="en-US" smtClean="0"/>
              <a:t>‹#›</a:t>
            </a:fld>
            <a:endParaRPr lang="en-US" dirty="0"/>
          </a:p>
        </p:txBody>
      </p:sp>
    </p:spTree>
    <p:extLst>
      <p:ext uri="{BB962C8B-B14F-4D97-AF65-F5344CB8AC3E}">
        <p14:creationId xmlns:p14="http://schemas.microsoft.com/office/powerpoint/2010/main" val="42700266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Welcome to this presentation!</a:t>
            </a:r>
            <a:endParaRPr lang="en-US" dirty="0"/>
          </a:p>
        </p:txBody>
      </p:sp>
      <p:sp>
        <p:nvSpPr>
          <p:cNvPr id="4" name="Slide Number Placeholder 3"/>
          <p:cNvSpPr>
            <a:spLocks noGrp="1"/>
          </p:cNvSpPr>
          <p:nvPr>
            <p:ph type="sldNum" sz="quarter" idx="10"/>
          </p:nvPr>
        </p:nvSpPr>
        <p:spPr/>
        <p:txBody>
          <a:bodyPr/>
          <a:lstStyle/>
          <a:p>
            <a:fld id="{075C3270-D5B6-4AE0-BFEC-3BB548CBAE0E}" type="slidenum">
              <a:rPr lang="en-US" smtClean="0"/>
              <a:t>1</a:t>
            </a:fld>
            <a:endParaRPr lang="en-US" dirty="0"/>
          </a:p>
        </p:txBody>
      </p:sp>
    </p:spTree>
    <p:extLst>
      <p:ext uri="{BB962C8B-B14F-4D97-AF65-F5344CB8AC3E}">
        <p14:creationId xmlns:p14="http://schemas.microsoft.com/office/powerpoint/2010/main" val="1076875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17">
              <a:defRPr/>
            </a:pPr>
            <a:r>
              <a:rPr lang="en-US" sz="1300" b="1" dirty="0">
                <a:gradFill>
                  <a:gsLst>
                    <a:gs pos="1250">
                      <a:srgbClr val="000000"/>
                    </a:gs>
                    <a:gs pos="99000">
                      <a:srgbClr val="000000"/>
                    </a:gs>
                  </a:gsLst>
                  <a:lin ang="5400000" scaled="0"/>
                </a:gradFill>
              </a:rPr>
              <a:t>Key message:</a:t>
            </a:r>
          </a:p>
          <a:p>
            <a:r>
              <a:rPr lang="en-US" sz="1300" dirty="0"/>
              <a:t>Power BI has been designed as a cloud based business analytics service. With Power BI you can now see all of your data through a single pane of glass. Live Power BI dashboards and reports show visualizations and KPIs from data residing both on-premises and in the cloud, providing a consolidated view across your business regardless of where your data lives.</a:t>
            </a:r>
          </a:p>
          <a:p>
            <a:pPr defTabSz="990717">
              <a:defRPr/>
            </a:pPr>
            <a:endParaRPr lang="en-US" sz="3500" dirty="0">
              <a:gradFill>
                <a:gsLst>
                  <a:gs pos="1250">
                    <a:srgbClr val="000000"/>
                  </a:gs>
                  <a:gs pos="99000">
                    <a:srgbClr val="000000"/>
                  </a:gs>
                </a:gsLst>
                <a:lin ang="5400000" scaled="0"/>
              </a:gradFill>
            </a:endParaRPr>
          </a:p>
          <a:p>
            <a:pPr defTabSz="990717">
              <a:defRPr/>
            </a:pPr>
            <a:r>
              <a:rPr lang="en-US" sz="3500" b="1" dirty="0">
                <a:gradFill>
                  <a:gsLst>
                    <a:gs pos="1250">
                      <a:srgbClr val="000000"/>
                    </a:gs>
                    <a:gs pos="99000">
                      <a:srgbClr val="000000"/>
                    </a:gs>
                  </a:gsLst>
                  <a:lin ang="5400000" scaled="0"/>
                </a:gradFill>
              </a:rPr>
              <a:t>Talking points:</a:t>
            </a:r>
          </a:p>
          <a:p>
            <a:pPr defTabSz="990717"/>
            <a:r>
              <a:rPr lang="en-US" sz="1300" dirty="0">
                <a:gradFill>
                  <a:gsLst>
                    <a:gs pos="1250">
                      <a:srgbClr val="000000"/>
                    </a:gs>
                    <a:gs pos="99000">
                      <a:srgbClr val="000000"/>
                    </a:gs>
                  </a:gsLst>
                  <a:lin ang="5400000" scaled="0"/>
                </a:gradFill>
              </a:rPr>
              <a:t>This is Power BI in a nutshell and the overall benefits to your business. We will look at what this means for the IT Pro and the key benefits for IT on the next slide</a:t>
            </a:r>
          </a:p>
          <a:p>
            <a:pPr defTabSz="990717"/>
            <a:endParaRPr lang="en-US" sz="1300" dirty="0">
              <a:gradFill>
                <a:gsLst>
                  <a:gs pos="1250">
                    <a:srgbClr val="000000"/>
                  </a:gs>
                  <a:gs pos="99000">
                    <a:srgbClr val="000000"/>
                  </a:gs>
                </a:gsLst>
                <a:lin ang="5400000" scaled="0"/>
              </a:gradFill>
            </a:endParaRPr>
          </a:p>
          <a:p>
            <a:pPr defTabSz="990717"/>
            <a:r>
              <a:rPr lang="en-US" sz="1300" b="1" dirty="0">
                <a:gradFill>
                  <a:gsLst>
                    <a:gs pos="1250">
                      <a:srgbClr val="000000"/>
                    </a:gs>
                    <a:gs pos="99000">
                      <a:srgbClr val="000000"/>
                    </a:gs>
                  </a:gsLst>
                  <a:lin ang="5400000" scaled="0"/>
                </a:gradFill>
              </a:rPr>
              <a:t>Captions</a:t>
            </a:r>
          </a:p>
          <a:p>
            <a:pPr defTabSz="990717"/>
            <a:r>
              <a:rPr lang="en-US" sz="1300" dirty="0">
                <a:gradFill>
                  <a:gsLst>
                    <a:gs pos="1250">
                      <a:srgbClr val="000000"/>
                    </a:gs>
                    <a:gs pos="99000">
                      <a:srgbClr val="000000"/>
                    </a:gs>
                  </a:gsLst>
                  <a:lin ang="5400000" scaled="0"/>
                </a:gradFill>
              </a:rPr>
              <a:t>Power BI has been designed  as a cloud-based business analytics service.</a:t>
            </a:r>
          </a:p>
          <a:p>
            <a:pPr defTabSz="990717"/>
            <a:r>
              <a:rPr lang="en-US" sz="1300" dirty="0">
                <a:gradFill>
                  <a:gsLst>
                    <a:gs pos="1250">
                      <a:srgbClr val="000000"/>
                    </a:gs>
                    <a:gs pos="99000">
                      <a:srgbClr val="000000"/>
                    </a:gs>
                  </a:gsLst>
                  <a:lin ang="5400000" scaled="0"/>
                </a:gradFill>
              </a:rPr>
              <a:t>That enables fast and easy access to data whether from  on-premises whether from cloud.</a:t>
            </a:r>
          </a:p>
          <a:p>
            <a:pPr defTabSz="990717"/>
            <a:r>
              <a:rPr lang="en-US" sz="1300" dirty="0">
                <a:gradFill>
                  <a:gsLst>
                    <a:gs pos="1250">
                      <a:srgbClr val="000000"/>
                    </a:gs>
                    <a:gs pos="99000">
                      <a:srgbClr val="000000"/>
                    </a:gs>
                  </a:gsLst>
                  <a:lin ang="5400000" scaled="0"/>
                </a:gradFill>
              </a:rPr>
              <a:t>It presents a live 360 degree view  across the business, supporting data discovery and exploration,  insights from any device.</a:t>
            </a:r>
          </a:p>
          <a:p>
            <a:pPr defTabSz="990717"/>
            <a:r>
              <a:rPr lang="en-US" sz="1300" dirty="0">
                <a:gradFill>
                  <a:gsLst>
                    <a:gs pos="1250">
                      <a:srgbClr val="000000"/>
                    </a:gs>
                    <a:gs pos="99000">
                      <a:srgbClr val="000000"/>
                    </a:gs>
                  </a:gsLst>
                  <a:lin ang="5400000" scaled="0"/>
                </a:gradFill>
              </a:rPr>
              <a:t>Collaboration across within the  organization and anyone, providing them the ability to visualize and  work with to analyze their data.</a:t>
            </a:r>
          </a:p>
          <a:p>
            <a:pPr defTabSz="990717"/>
            <a:endParaRPr lang="en-US" sz="1300" dirty="0">
              <a:gradFill>
                <a:gsLst>
                  <a:gs pos="1250">
                    <a:srgbClr val="000000"/>
                  </a:gs>
                  <a:gs pos="99000">
                    <a:srgbClr val="000000"/>
                  </a:gs>
                </a:gsLst>
                <a:lin ang="5400000" scaled="0"/>
              </a:gradFill>
            </a:endParaRP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11</a:t>
            </a:fld>
            <a:endParaRPr lang="en-US" dirty="0"/>
          </a:p>
        </p:txBody>
      </p:sp>
    </p:spTree>
    <p:extLst>
      <p:ext uri="{BB962C8B-B14F-4D97-AF65-F5344CB8AC3E}">
        <p14:creationId xmlns:p14="http://schemas.microsoft.com/office/powerpoint/2010/main" val="249118740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p>
          <a:p>
            <a:endParaRPr lang="en-AU" dirty="0"/>
          </a:p>
          <a:p>
            <a:r>
              <a:rPr lang="en-US" dirty="0"/>
              <a:t>And now on the topic of  assembling dashboards.</a:t>
            </a:r>
          </a:p>
          <a:p>
            <a:r>
              <a:rPr lang="en-US" dirty="0"/>
              <a:t>Dashboards display tiles  on a single canvas, and a tile is sourced by pinning either  a report, a report visualization, or a response to a Q&amp;A question.</a:t>
            </a:r>
          </a:p>
          <a:p>
            <a:r>
              <a:rPr lang="en-US" dirty="0"/>
              <a:t>There are in fact other techniques  for pinning dashboard tiles and I'll explore this  later in this module.</a:t>
            </a:r>
          </a:p>
          <a:p>
            <a:r>
              <a:rPr lang="en-US" dirty="0"/>
              <a:t>A dashboard can be based on one or  more datasets, so it differs from a report that has a one to one  relationship to a dataset.</a:t>
            </a:r>
          </a:p>
          <a:p>
            <a:r>
              <a:rPr lang="en-US" dirty="0"/>
              <a:t>A dashboard can express data  from multiple data sets, through multiple tiles.</a:t>
            </a:r>
          </a:p>
          <a:p>
            <a:r>
              <a:rPr lang="en-US" dirty="0"/>
              <a:t>These tiles may be resized and  repositioned and they may have their titles and  subtitles updated and they can be sized to one  to five units wide or high.</a:t>
            </a:r>
          </a:p>
        </p:txBody>
      </p:sp>
      <p:sp>
        <p:nvSpPr>
          <p:cNvPr id="4" name="Slide Number Placeholder 3"/>
          <p:cNvSpPr>
            <a:spLocks noGrp="1"/>
          </p:cNvSpPr>
          <p:nvPr>
            <p:ph type="sldNum" sz="quarter" idx="10"/>
          </p:nvPr>
        </p:nvSpPr>
        <p:spPr/>
        <p:txBody>
          <a:bodyPr/>
          <a:lstStyle/>
          <a:p>
            <a:fld id="{DD81A89D-8738-4ED5-BF6E-F438F4965D3F}" type="slidenum">
              <a:rPr lang="en-US" smtClean="0"/>
              <a:t>104</a:t>
            </a:fld>
            <a:endParaRPr lang="en-US" dirty="0"/>
          </a:p>
        </p:txBody>
      </p:sp>
    </p:spTree>
    <p:extLst>
      <p:ext uri="{BB962C8B-B14F-4D97-AF65-F5344CB8AC3E}">
        <p14:creationId xmlns:p14="http://schemas.microsoft.com/office/powerpoint/2010/main" val="2272308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p>
          <a:p>
            <a:endParaRPr lang="en-AU" dirty="0"/>
          </a:p>
          <a:p>
            <a:r>
              <a:rPr lang="en-US" dirty="0"/>
              <a:t>Tiles can be opened in In-Focus  Mode, filling the dashboard space.</a:t>
            </a:r>
          </a:p>
          <a:p>
            <a:r>
              <a:rPr lang="en-US" dirty="0"/>
              <a:t>And the data last updated  date can be displayed.</a:t>
            </a:r>
          </a:p>
          <a:p>
            <a:r>
              <a:rPr lang="en-US" dirty="0"/>
              <a:t>However, this won't be available for  tiles sourced from Q&amp;A questions.</a:t>
            </a:r>
          </a:p>
          <a:p>
            <a:r>
              <a:rPr lang="en-US" dirty="0"/>
              <a:t>It's also possible to export  the data from a tile to a CSV document on the desktop.</a:t>
            </a:r>
          </a:p>
        </p:txBody>
      </p:sp>
      <p:sp>
        <p:nvSpPr>
          <p:cNvPr id="4" name="Slide Number Placeholder 3"/>
          <p:cNvSpPr>
            <a:spLocks noGrp="1"/>
          </p:cNvSpPr>
          <p:nvPr>
            <p:ph type="sldNum" sz="quarter" idx="10"/>
          </p:nvPr>
        </p:nvSpPr>
        <p:spPr/>
        <p:txBody>
          <a:bodyPr/>
          <a:lstStyle/>
          <a:p>
            <a:fld id="{DD81A89D-8738-4ED5-BF6E-F438F4965D3F}" type="slidenum">
              <a:rPr lang="en-US" smtClean="0"/>
              <a:t>105</a:t>
            </a:fld>
            <a:endParaRPr lang="en-US" dirty="0"/>
          </a:p>
        </p:txBody>
      </p:sp>
    </p:spTree>
    <p:extLst>
      <p:ext uri="{BB962C8B-B14F-4D97-AF65-F5344CB8AC3E}">
        <p14:creationId xmlns:p14="http://schemas.microsoft.com/office/powerpoint/2010/main" val="167647745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https://support.powerbi.com/knowledgebase/topics/65158-all-about-dashboards</a:t>
            </a:r>
          </a:p>
          <a:p>
            <a:endParaRPr lang="en-AU" dirty="0"/>
          </a:p>
          <a:p>
            <a:r>
              <a:rPr lang="en-US" dirty="0"/>
              <a:t>Additionally, non data-related  tiles can be added to a dashboard.</a:t>
            </a:r>
          </a:p>
          <a:p>
            <a:r>
              <a:rPr lang="en-US" dirty="0"/>
              <a:t>This could be web content  sourced from the URL.</a:t>
            </a:r>
          </a:p>
          <a:p>
            <a:r>
              <a:rPr lang="en-US" dirty="0"/>
              <a:t>It could be an image, also a sourced  from a Web URL, it could be a text box with rich text formatting or  it could be a video</a:t>
            </a:r>
          </a:p>
        </p:txBody>
      </p:sp>
      <p:sp>
        <p:nvSpPr>
          <p:cNvPr id="4" name="Slide Number Placeholder 3"/>
          <p:cNvSpPr>
            <a:spLocks noGrp="1"/>
          </p:cNvSpPr>
          <p:nvPr>
            <p:ph type="sldNum" sz="quarter" idx="10"/>
          </p:nvPr>
        </p:nvSpPr>
        <p:spPr/>
        <p:txBody>
          <a:bodyPr/>
          <a:lstStyle/>
          <a:p>
            <a:fld id="{DD81A89D-8738-4ED5-BF6E-F438F4965D3F}" type="slidenum">
              <a:rPr lang="en-US" smtClean="0"/>
              <a:t>106</a:t>
            </a:fld>
            <a:endParaRPr lang="en-US" dirty="0"/>
          </a:p>
        </p:txBody>
      </p:sp>
    </p:spTree>
    <p:extLst>
      <p:ext uri="{BB962C8B-B14F-4D97-AF65-F5344CB8AC3E}">
        <p14:creationId xmlns:p14="http://schemas.microsoft.com/office/powerpoint/2010/main" val="21070919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Dashboards enable interactivity, and by default clicking on a tile  will drill through to its source.</a:t>
            </a:r>
          </a:p>
          <a:p>
            <a:r>
              <a:rPr lang="en-US" dirty="0"/>
              <a:t>However, it is possible  to override this behavior by configuring a custom URL for  that tile.</a:t>
            </a:r>
          </a:p>
          <a:p>
            <a:r>
              <a:rPr lang="en-US" dirty="0"/>
              <a:t>Dashboard tiles can reflect  live </a:t>
            </a:r>
            <a:r>
              <a:rPr lang="en-US" dirty="0" err="1"/>
              <a:t>realtime</a:t>
            </a:r>
            <a:r>
              <a:rPr lang="en-US" dirty="0"/>
              <a:t> data and for non-</a:t>
            </a:r>
            <a:r>
              <a:rPr lang="en-US" dirty="0" err="1"/>
              <a:t>realtime</a:t>
            </a:r>
            <a:r>
              <a:rPr lang="en-US" dirty="0"/>
              <a:t> data sets,  tile thumbnails are automatically cached every 15 minutes or  when datasets are refreshed.</a:t>
            </a:r>
          </a:p>
          <a:p>
            <a:r>
              <a:rPr lang="en-US" dirty="0"/>
              <a:t>Dashboards can be displayed in  full screen mode and additionally, as described, all tiles can be  displayed using Fit to Screen also.</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107</a:t>
            </a:fld>
            <a:endParaRPr lang="en-US" dirty="0"/>
          </a:p>
        </p:txBody>
      </p:sp>
    </p:spTree>
    <p:extLst>
      <p:ext uri="{BB962C8B-B14F-4D97-AF65-F5344CB8AC3E}">
        <p14:creationId xmlns:p14="http://schemas.microsoft.com/office/powerpoint/2010/main" val="10609616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https://support.powerbi.com/knowledgebase/topics/70394-q-a-in-power-bi</a:t>
            </a:r>
          </a:p>
          <a:p>
            <a:endParaRPr lang="en-AU" dirty="0"/>
          </a:p>
          <a:p>
            <a:r>
              <a:rPr lang="en-US" dirty="0"/>
              <a:t>Let's take a look at the Q&amp;A feature  with natural language querying.</a:t>
            </a:r>
          </a:p>
          <a:p>
            <a:r>
              <a:rPr lang="en-US" dirty="0"/>
              <a:t>The dashboard must contain at least  one tile connected to a dataset, and only cloud-based cached datasets  are supported for this feature.</a:t>
            </a:r>
          </a:p>
          <a:p>
            <a:r>
              <a:rPr lang="en-US" dirty="0"/>
              <a:t>Q&amp;A helps formulate an appropriate  question, so it provides suggestions and auto-complete, and  even spelling corrections.</a:t>
            </a:r>
          </a:p>
          <a:p>
            <a:r>
              <a:rPr lang="en-US" dirty="0"/>
              <a:t>You can also add featured  questions to datasets, so that they're prompted when people  use Q&amp;A and note that at this stage, only English questions  are supported.</a:t>
            </a:r>
          </a:p>
        </p:txBody>
      </p:sp>
      <p:sp>
        <p:nvSpPr>
          <p:cNvPr id="4" name="Slide Number Placeholder 3"/>
          <p:cNvSpPr>
            <a:spLocks noGrp="1"/>
          </p:cNvSpPr>
          <p:nvPr>
            <p:ph type="sldNum" sz="quarter" idx="10"/>
          </p:nvPr>
        </p:nvSpPr>
        <p:spPr/>
        <p:txBody>
          <a:bodyPr/>
          <a:lstStyle/>
          <a:p>
            <a:fld id="{DD81A89D-8738-4ED5-BF6E-F438F4965D3F}" type="slidenum">
              <a:rPr lang="en-US" smtClean="0"/>
              <a:t>108</a:t>
            </a:fld>
            <a:endParaRPr lang="en-US" dirty="0"/>
          </a:p>
        </p:txBody>
      </p:sp>
    </p:spTree>
    <p:extLst>
      <p:ext uri="{BB962C8B-B14F-4D97-AF65-F5344CB8AC3E}">
        <p14:creationId xmlns:p14="http://schemas.microsoft.com/office/powerpoint/2010/main" val="1786072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would suggest you'd begin  exploring Q&amp;A by starting with show, show me a table, show me some  aggregate of a numeric column, for example, show me sum of sales.</a:t>
            </a:r>
          </a:p>
          <a:p>
            <a:r>
              <a:rPr lang="en-US" dirty="0"/>
              <a:t>Show a measure, by a column, show  a column, where a column is before a date, show a measure where  the column is before a date value, sorted by a measure.</a:t>
            </a:r>
          </a:p>
          <a:p>
            <a:r>
              <a:rPr lang="en-US" dirty="0"/>
              <a:t>And much of the Q&amp;A experience  whose really exploration and learning from this experience.</a:t>
            </a:r>
          </a:p>
          <a:p>
            <a:r>
              <a:rPr lang="en-US" dirty="0"/>
              <a:t>Optionally, your Q&amp;A responses  can be </a:t>
            </a:r>
            <a:r>
              <a:rPr lang="en-US" dirty="0" err="1"/>
              <a:t>customised</a:t>
            </a:r>
            <a:r>
              <a:rPr lang="en-US" dirty="0"/>
              <a:t>, and then the responses can also be optionally  pinned back to the dashboard.</a:t>
            </a:r>
          </a:p>
        </p:txBody>
      </p:sp>
      <p:sp>
        <p:nvSpPr>
          <p:cNvPr id="4" name="Slide Number Placeholder 3"/>
          <p:cNvSpPr>
            <a:spLocks noGrp="1"/>
          </p:cNvSpPr>
          <p:nvPr>
            <p:ph type="sldNum" sz="quarter" idx="10"/>
          </p:nvPr>
        </p:nvSpPr>
        <p:spPr/>
        <p:txBody>
          <a:bodyPr/>
          <a:lstStyle/>
          <a:p>
            <a:fld id="{DD81A89D-8738-4ED5-BF6E-F438F4965D3F}" type="slidenum">
              <a:rPr lang="en-US" smtClean="0"/>
              <a:t>109</a:t>
            </a:fld>
            <a:endParaRPr lang="en-US" dirty="0"/>
          </a:p>
        </p:txBody>
      </p:sp>
    </p:spTree>
    <p:extLst>
      <p:ext uri="{BB962C8B-B14F-4D97-AF65-F5344CB8AC3E}">
        <p14:creationId xmlns:p14="http://schemas.microsoft.com/office/powerpoint/2010/main" val="15351037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by example.</a:t>
            </a:r>
          </a:p>
          <a:p>
            <a:r>
              <a:rPr lang="en-US" dirty="0"/>
              <a:t>If I type in show total net revenue  in calendar year 2014 by month, the response may look  something like this this.</a:t>
            </a:r>
          </a:p>
          <a:p>
            <a:r>
              <a:rPr lang="en-US" dirty="0"/>
              <a:t>Now a close inspection of the months  would show they're not in fact sorted chronologically.</a:t>
            </a:r>
          </a:p>
          <a:p>
            <a:r>
              <a:rPr lang="en-US" dirty="0"/>
              <a:t>They are sorted in descending  order of total net revenue.</a:t>
            </a:r>
          </a:p>
          <a:p>
            <a:r>
              <a:rPr lang="en-US" dirty="0"/>
              <a:t>By modifying the question  to say sorted by month, we now see chronologically  sequenced months.</a:t>
            </a:r>
          </a:p>
          <a:p>
            <a:r>
              <a:rPr lang="en-US" dirty="0"/>
              <a:t>I might then open up  the visualization pane, and request that the chart  type is a line chart.</a:t>
            </a:r>
          </a:p>
          <a:p>
            <a:r>
              <a:rPr lang="en-US" dirty="0"/>
              <a:t>Now, I could achieve this  by applying settings from the visualizations pane, or I could also have modified the  Q&amp;A question to say as line shot.</a:t>
            </a:r>
          </a:p>
          <a:p>
            <a:r>
              <a:rPr lang="en-US" dirty="0"/>
              <a:t>Satisfied that these  returns are response and that I would like to  refer to it future, I have the ability to pin  this back to the dashboard.</a:t>
            </a:r>
          </a:p>
        </p:txBody>
      </p:sp>
      <p:sp>
        <p:nvSpPr>
          <p:cNvPr id="4" name="Slide Number Placeholder 3"/>
          <p:cNvSpPr>
            <a:spLocks noGrp="1"/>
          </p:cNvSpPr>
          <p:nvPr>
            <p:ph type="sldNum" sz="quarter" idx="10"/>
          </p:nvPr>
        </p:nvSpPr>
        <p:spPr/>
        <p:txBody>
          <a:bodyPr/>
          <a:lstStyle/>
          <a:p>
            <a:fld id="{DD81A89D-8738-4ED5-BF6E-F438F4965D3F}" type="slidenum">
              <a:rPr lang="en-US" smtClean="0"/>
              <a:t>110</a:t>
            </a:fld>
            <a:endParaRPr lang="en-US" dirty="0"/>
          </a:p>
        </p:txBody>
      </p:sp>
    </p:spTree>
    <p:extLst>
      <p:ext uri="{BB962C8B-B14F-4D97-AF65-F5344CB8AC3E}">
        <p14:creationId xmlns:p14="http://schemas.microsoft.com/office/powerpoint/2010/main" val="398303178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90752">
              <a:defRPr/>
            </a:pPr>
            <a:r>
              <a:rPr lang="en-AU" dirty="0"/>
              <a:t>Reseller Sales for 2013</a:t>
            </a:r>
          </a:p>
          <a:p>
            <a:pPr marL="0" lvl="1" defTabSz="990752">
              <a:defRPr/>
            </a:pPr>
            <a:r>
              <a:rPr lang="en-AU" dirty="0"/>
              <a:t>Upload Reseller Sales </a:t>
            </a:r>
            <a:r>
              <a:rPr lang="en-AU" dirty="0" err="1"/>
              <a:t>pbix</a:t>
            </a:r>
            <a:r>
              <a:rPr lang="en-AU" dirty="0"/>
              <a:t> and Report and Dataset Get added</a:t>
            </a:r>
          </a:p>
          <a:p>
            <a:pPr marL="0" lvl="1" defTabSz="990752">
              <a:defRPr/>
            </a:pPr>
            <a:r>
              <a:rPr lang="en-AU" dirty="0"/>
              <a:t>Tile is added to the dashboard</a:t>
            </a:r>
          </a:p>
          <a:p>
            <a:pPr marL="0" lvl="1" defTabSz="990752">
              <a:defRPr/>
            </a:pPr>
            <a:r>
              <a:rPr lang="en-AU" dirty="0"/>
              <a:t>Show sales by business type in CY2013 as Donut chart</a:t>
            </a:r>
          </a:p>
          <a:p>
            <a:pPr marL="0" lvl="1" defTabSz="990752">
              <a:defRPr/>
            </a:pPr>
            <a:r>
              <a:rPr lang="en-AU" dirty="0"/>
              <a:t>Filter Report for CY2013 and Pin all visuals to dashboard</a:t>
            </a:r>
          </a:p>
          <a:p>
            <a:pPr marL="0" lvl="1" defTabSz="990752">
              <a:defRPr/>
            </a:pPr>
            <a:r>
              <a:rPr lang="en-AU" dirty="0"/>
              <a:t>Demo full screen</a:t>
            </a:r>
          </a:p>
          <a:p>
            <a:pPr marL="0" lvl="1" defTabSz="990752">
              <a:defRPr/>
            </a:pPr>
            <a:r>
              <a:rPr lang="en-AU" dirty="0"/>
              <a:t>Summary: Pinned Q&amp;A, existing visuals from report and 360 view in Single Pain of glass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111</a:t>
            </a:fld>
            <a:endParaRPr lang="en-US" dirty="0"/>
          </a:p>
        </p:txBody>
      </p:sp>
    </p:spTree>
    <p:extLst>
      <p:ext uri="{BB962C8B-B14F-4D97-AF65-F5344CB8AC3E}">
        <p14:creationId xmlns:p14="http://schemas.microsoft.com/office/powerpoint/2010/main" val="80433847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Direct</a:t>
            </a:r>
            <a:r>
              <a:rPr lang="en-AU" baseline="0" dirty="0"/>
              <a:t> students to complete the hands-on lab.</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112</a:t>
            </a:fld>
            <a:endParaRPr lang="en-US" dirty="0"/>
          </a:p>
        </p:txBody>
      </p:sp>
    </p:spTree>
    <p:extLst>
      <p:ext uri="{BB962C8B-B14F-4D97-AF65-F5344CB8AC3E}">
        <p14:creationId xmlns:p14="http://schemas.microsoft.com/office/powerpoint/2010/main" val="160477879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p>
          <a:p>
            <a:pPr marL="185766" indent="-185766">
              <a:buFont typeface="Arial" panose="020B0604020202020204" pitchFamily="34" charset="0"/>
              <a:buChar char="•"/>
            </a:pPr>
            <a:r>
              <a:rPr lang="en-AU" dirty="0"/>
              <a:t>https://support.powerbi.com/knowledgebase/topics/75729-power-bi-app-for-windows</a:t>
            </a:r>
          </a:p>
          <a:p>
            <a:pPr marL="185766" indent="-185766">
              <a:buFont typeface="Arial" panose="020B0604020202020204" pitchFamily="34" charset="0"/>
              <a:buChar char="•"/>
            </a:pPr>
            <a:r>
              <a:rPr lang="en-US" dirty="0"/>
              <a:t>https://support.powerbi.com/knowledgebase/topics/78002-iphone-app-power-bi-for-ios</a:t>
            </a:r>
          </a:p>
          <a:p>
            <a:pPr marL="185766" indent="-185766">
              <a:buFont typeface="Arial" panose="020B0604020202020204" pitchFamily="34" charset="0"/>
              <a:buChar char="•"/>
            </a:pPr>
            <a:r>
              <a:rPr lang="en-US" dirty="0"/>
              <a:t>https://support.powerbi.com/knowledgebase/topics/85887-power-bi-app-for-android-phones</a:t>
            </a:r>
          </a:p>
          <a:p>
            <a:pPr marL="185766" indent="-185766">
              <a:buFont typeface="Arial" panose="020B0604020202020204" pitchFamily="34" charset="0"/>
              <a:buChar char="•"/>
            </a:pPr>
            <a:endParaRPr lang="en-US" dirty="0"/>
          </a:p>
          <a:p>
            <a:pPr marL="0" indent="0">
              <a:buFont typeface="Arial" panose="020B0604020202020204" pitchFamily="34" charset="0"/>
              <a:buNone/>
            </a:pPr>
            <a:r>
              <a:rPr lang="en-US" dirty="0"/>
              <a:t>Now, on the topic of  mobile applications, you can install native mobile  applications to access dashboards.</a:t>
            </a:r>
          </a:p>
          <a:p>
            <a:pPr marL="0" indent="0">
              <a:buFont typeface="Arial" panose="020B0604020202020204" pitchFamily="34" charset="0"/>
              <a:buNone/>
            </a:pPr>
            <a:r>
              <a:rPr lang="en-US" dirty="0"/>
              <a:t>And these are available for  Windows, iOS for iPhone and iPad and for Android.</a:t>
            </a:r>
          </a:p>
          <a:p>
            <a:pPr marL="0" indent="0">
              <a:buFont typeface="Arial" panose="020B0604020202020204" pitchFamily="34" charset="0"/>
              <a:buNone/>
            </a:pPr>
            <a:r>
              <a:rPr lang="en-US" dirty="0"/>
              <a:t>Supported capabilities  include setting favorites for important visualizations, zooming  in and out of visualizations.</a:t>
            </a:r>
          </a:p>
          <a:p>
            <a:pPr marL="0" indent="0">
              <a:buFont typeface="Arial" panose="020B0604020202020204" pitchFamily="34" charset="0"/>
              <a:buNone/>
            </a:pPr>
            <a:r>
              <a:rPr lang="en-US" dirty="0"/>
              <a:t>Annotating visualizations and sharing snapshots with others  through email, and configuring alerts to receive notifications  of critical business KPIs.</a:t>
            </a:r>
          </a:p>
        </p:txBody>
      </p:sp>
      <p:sp>
        <p:nvSpPr>
          <p:cNvPr id="4" name="Slide Number Placeholder 3"/>
          <p:cNvSpPr>
            <a:spLocks noGrp="1"/>
          </p:cNvSpPr>
          <p:nvPr>
            <p:ph type="sldNum" sz="quarter" idx="10"/>
          </p:nvPr>
        </p:nvSpPr>
        <p:spPr/>
        <p:txBody>
          <a:bodyPr/>
          <a:lstStyle/>
          <a:p>
            <a:fld id="{DD81A89D-8738-4ED5-BF6E-F438F4965D3F}" type="slidenum">
              <a:rPr lang="en-US" smtClean="0"/>
              <a:t>113</a:t>
            </a:fld>
            <a:endParaRPr lang="en-US" dirty="0"/>
          </a:p>
        </p:txBody>
      </p:sp>
    </p:spTree>
    <p:extLst>
      <p:ext uri="{BB962C8B-B14F-4D97-AF65-F5344CB8AC3E}">
        <p14:creationId xmlns:p14="http://schemas.microsoft.com/office/powerpoint/2010/main" val="807185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Captions:</a:t>
            </a:r>
          </a:p>
          <a:p>
            <a:r>
              <a:rPr lang="en-US" sz="1300" b="0" dirty="0"/>
              <a:t>Let's explore the key benefits and  differentiators.</a:t>
            </a:r>
          </a:p>
          <a:p>
            <a:r>
              <a:rPr lang="en-US" sz="1300" b="0" dirty="0"/>
              <a:t>Pre-built content packs, consisting  of dashboards and reports, for popular software as  a service solutions.</a:t>
            </a:r>
          </a:p>
          <a:p>
            <a:r>
              <a:rPr lang="en-US" sz="1300" b="0" dirty="0"/>
              <a:t>Including Google Analytics,  including Bing and a growing number of providers  present quick to access content.</a:t>
            </a:r>
          </a:p>
          <a:p>
            <a:r>
              <a:rPr lang="en-US" sz="1300" b="0" dirty="0"/>
              <a:t>Real-time dashboard updates, the ability to present data  real-time, pragmatically or through streaming analytics  is a compelling experience.</a:t>
            </a:r>
          </a:p>
          <a:p>
            <a:r>
              <a:rPr lang="en-US" sz="1300" b="0" dirty="0"/>
              <a:t>Secure, live connection to data  sources whether they on-premises or cloud.</a:t>
            </a:r>
          </a:p>
          <a:p>
            <a:r>
              <a:rPr lang="en-US" sz="1300" b="0" dirty="0"/>
              <a:t>So, the ability to surface,  for example, analysis services models from  on-premises for live reporting and analytics through the cloud service.</a:t>
            </a:r>
          </a:p>
          <a:p>
            <a:r>
              <a:rPr lang="en-US" sz="1300" b="0" dirty="0"/>
              <a:t>Intuitive data exploration by  using the natural language query.</a:t>
            </a:r>
          </a:p>
          <a:p>
            <a:r>
              <a:rPr lang="en-US" sz="1300" b="0" dirty="0"/>
              <a:t>By posing questions within  a dashboard, responses are delivered through visualizations that may also  be pinned back to the dashboard.</a:t>
            </a:r>
          </a:p>
          <a:p>
            <a:r>
              <a:rPr lang="en-US" sz="1300" b="0" dirty="0"/>
              <a:t>Integration with familiar Microsoft  products and commitment for scale and availability in Azure.</a:t>
            </a:r>
          </a:p>
          <a:p>
            <a:r>
              <a:rPr lang="en-US" sz="1300" b="0" dirty="0"/>
              <a:t>And lastly, fast deployment,  hybrid configuration, secure and  integrated with existing IT systems.</a:t>
            </a:r>
          </a:p>
          <a:p>
            <a:r>
              <a:rPr lang="en-US" sz="1300" b="0" dirty="0"/>
              <a:t>All of these benefits will be  described within the series on Power BI.</a:t>
            </a:r>
          </a:p>
          <a:p>
            <a:endParaRPr lang="en-US" sz="1300" b="1" dirty="0"/>
          </a:p>
          <a:p>
            <a:endParaRPr lang="en-US" sz="1300" b="1" dirty="0"/>
          </a:p>
          <a:p>
            <a:endParaRPr lang="en-US" sz="1300" b="1" dirty="0"/>
          </a:p>
          <a:p>
            <a:r>
              <a:rPr lang="en-US" sz="1300" b="1" dirty="0"/>
              <a:t>Key message:</a:t>
            </a:r>
          </a:p>
          <a:p>
            <a:r>
              <a:rPr lang="en-US" sz="1300" dirty="0"/>
              <a:t>There are several capabilities that differentiate Power BI from other offerings in the market.</a:t>
            </a:r>
          </a:p>
          <a:p>
            <a:endParaRPr lang="en-US" sz="1300" dirty="0"/>
          </a:p>
          <a:p>
            <a:r>
              <a:rPr lang="en-US" sz="1300" b="1" dirty="0"/>
              <a:t>Talking points:</a:t>
            </a:r>
          </a:p>
          <a:p>
            <a:pPr defTabSz="990717">
              <a:defRPr/>
            </a:pPr>
            <a:r>
              <a:rPr lang="en-US" sz="1300" dirty="0">
                <a:gradFill>
                  <a:gsLst>
                    <a:gs pos="1250">
                      <a:srgbClr val="000000"/>
                    </a:gs>
                    <a:gs pos="99000">
                      <a:srgbClr val="000000"/>
                    </a:gs>
                  </a:gsLst>
                  <a:lin ang="5400000" scaled="0"/>
                </a:gradFill>
              </a:rPr>
              <a:t>Power BI is a cloud-based analytics service that provides faster time to insight. It is used for visualizing, exploring and extracting insights from data. It brings together data from diverse sources to deliver rich, comprehensive views of business operations. </a:t>
            </a:r>
            <a:endParaRPr lang="en-US" sz="3500" dirty="0">
              <a:gradFill>
                <a:gsLst>
                  <a:gs pos="1250">
                    <a:srgbClr val="000000"/>
                  </a:gs>
                  <a:gs pos="99000">
                    <a:srgbClr val="000000"/>
                  </a:gs>
                </a:gsLst>
                <a:lin ang="5400000" scaled="0"/>
              </a:gradFill>
            </a:endParaRPr>
          </a:p>
          <a:p>
            <a:pPr defTabSz="990717"/>
            <a:r>
              <a:rPr lang="en-US" sz="1300" dirty="0">
                <a:gradFill>
                  <a:gsLst>
                    <a:gs pos="1250">
                      <a:srgbClr val="000000"/>
                    </a:gs>
                    <a:gs pos="99000">
                      <a:srgbClr val="000000"/>
                    </a:gs>
                  </a:gsLst>
                  <a:lin ang="5400000" scaled="0"/>
                </a:gradFill>
              </a:rPr>
              <a:t>What that means is, with Power BI, you can see all of your data through a single pane of glass, and create an analytics environment in minutes to monitor data and share reports. Live dashboards and reports show visualizations and KPIs from data that reside both on-premises and in the cloud, providing a consolidated view across your business regardless of where your data lives. </a:t>
            </a:r>
            <a:endParaRPr lang="en-US" sz="3500" dirty="0">
              <a:latin typeface="Segoe UI Light" pitchFamily="34" charset="0"/>
            </a:endParaRPr>
          </a:p>
          <a:p>
            <a:endParaRPr lang="en-US" sz="3500" dirty="0">
              <a:latin typeface="Segoe UI Light" pitchFamily="34" charset="0"/>
            </a:endParaRPr>
          </a:p>
          <a:p>
            <a:r>
              <a:rPr lang="en-US" sz="1300" b="1" dirty="0"/>
              <a:t>There are several capabilities that are unique to Power BI – these include: </a:t>
            </a:r>
            <a:endParaRPr lang="en-US" sz="3500" b="1" dirty="0">
              <a:latin typeface="Segoe UI Light" pitchFamily="34" charset="0"/>
            </a:endParaRPr>
          </a:p>
          <a:p>
            <a:pPr marL="495376" indent="-495376">
              <a:buFont typeface="Arial" panose="020B0604020202020204" pitchFamily="34" charset="0"/>
              <a:buChar char="•"/>
            </a:pPr>
            <a:r>
              <a:rPr lang="en-US" sz="1300" dirty="0"/>
              <a:t>Pre-built dashboards and reports for popular SaaS solutions such as Marketo, Salesforce, GitHub, ZenDesk, Dynamics CRM, and many others</a:t>
            </a:r>
            <a:endParaRPr lang="en-US" sz="3500" dirty="0">
              <a:latin typeface="Segoe UI Light" pitchFamily="34" charset="0"/>
            </a:endParaRPr>
          </a:p>
          <a:p>
            <a:pPr marL="495376" indent="-495376">
              <a:buFont typeface="Arial" panose="020B0604020202020204" pitchFamily="34" charset="0"/>
              <a:buChar char="•"/>
            </a:pPr>
            <a:r>
              <a:rPr lang="en-US" sz="1300" dirty="0"/>
              <a:t>Dashboards and visualizations that support real-time updates</a:t>
            </a:r>
            <a:endParaRPr lang="en-US" sz="3500" dirty="0">
              <a:latin typeface="Segoe UI Light" pitchFamily="34" charset="0"/>
            </a:endParaRPr>
          </a:p>
          <a:p>
            <a:pPr marL="495376" indent="-495376" defTabSz="990752">
              <a:buFont typeface="Arial" panose="020B0604020202020204" pitchFamily="34" charset="0"/>
              <a:buChar char="•"/>
              <a:defRPr/>
            </a:pPr>
            <a:r>
              <a:rPr lang="en-US" sz="1300" dirty="0"/>
              <a:t>Secure, live connection to on-premises data sources to drive insight across the entire range of organizational information (Analysis Services, Azure S</a:t>
            </a:r>
            <a:r>
              <a:rPr lang="en-US" sz="3500" dirty="0">
                <a:ln w="3175">
                  <a:noFill/>
                </a:ln>
                <a:gradFill>
                  <a:gsLst>
                    <a:gs pos="1250">
                      <a:schemeClr val="tx2"/>
                    </a:gs>
                    <a:gs pos="99000">
                      <a:schemeClr val="tx2"/>
                    </a:gs>
                  </a:gsLst>
                  <a:lin ang="5400000" scaled="0"/>
                </a:gradFill>
              </a:rPr>
              <a:t>QL Database, SQL Database Auditing, Azure SQL Data Warehouse)</a:t>
            </a:r>
          </a:p>
          <a:p>
            <a:pPr marL="495376" indent="-495376" defTabSz="990752">
              <a:buFont typeface="Arial" panose="020B0604020202020204" pitchFamily="34" charset="0"/>
              <a:buChar char="•"/>
              <a:defRPr/>
            </a:pPr>
            <a:r>
              <a:rPr lang="en-US" sz="3500" dirty="0">
                <a:ln w="3175">
                  <a:noFill/>
                </a:ln>
                <a:gradFill>
                  <a:gsLst>
                    <a:gs pos="1250">
                      <a:schemeClr val="tx2"/>
                    </a:gs>
                    <a:gs pos="99000">
                      <a:schemeClr val="tx2"/>
                    </a:gs>
                  </a:gsLst>
                  <a:lin ang="5400000" scaled="0"/>
                </a:gradFill>
              </a:rPr>
              <a:t>Automated scheduled refresh to keep your Power BI data in sync with on premises data sources</a:t>
            </a:r>
            <a:endParaRPr lang="en-US" sz="3500" dirty="0">
              <a:latin typeface="Segoe UI Light" pitchFamily="34" charset="0"/>
            </a:endParaRPr>
          </a:p>
          <a:p>
            <a:pPr marL="495376" indent="-495376">
              <a:buFont typeface="Arial" panose="020B0604020202020204" pitchFamily="34" charset="0"/>
              <a:buChar char="•"/>
            </a:pPr>
            <a:r>
              <a:rPr lang="en-US" sz="1300" dirty="0"/>
              <a:t>Native mobile applications for keeping users connected on the go</a:t>
            </a:r>
            <a:endParaRPr lang="en-US" sz="3500" dirty="0">
              <a:latin typeface="Segoe UI Light" pitchFamily="34" charset="0"/>
            </a:endParaRPr>
          </a:p>
          <a:p>
            <a:pPr marL="495376" indent="-495376">
              <a:buFont typeface="Arial" panose="020B0604020202020204" pitchFamily="34" charset="0"/>
              <a:buChar char="•"/>
            </a:pPr>
            <a:r>
              <a:rPr lang="en-US" sz="1300" dirty="0"/>
              <a:t>Easy integration with other Microsoft offerings, from Excel to Azure services</a:t>
            </a:r>
            <a:endParaRPr lang="en-US" sz="3500" dirty="0">
              <a:latin typeface="Segoe UI Light" pitchFamily="34" charset="0"/>
            </a:endParaRPr>
          </a:p>
          <a:p>
            <a:pPr marL="495376" indent="-495376">
              <a:buFont typeface="Arial" panose="020B0604020202020204" pitchFamily="34" charset="0"/>
              <a:buChar char="•"/>
            </a:pPr>
            <a:r>
              <a:rPr lang="en-US" sz="1300" dirty="0"/>
              <a:t>Intuitive data exploration, which enables users to ask questions of their data in plain English</a:t>
            </a:r>
            <a:endParaRPr lang="en-US" sz="3500" dirty="0">
              <a:latin typeface="Segoe UI Light" pitchFamily="34" charset="0"/>
            </a:endParaRPr>
          </a:p>
          <a:p>
            <a:endParaRPr lang="en-US" sz="3500" dirty="0"/>
          </a:p>
          <a:p>
            <a:pPr defTabSz="990717"/>
            <a:r>
              <a:rPr lang="en-US" sz="1300" dirty="0">
                <a:solidFill>
                  <a:srgbClr val="FFFFFF"/>
                </a:solidFill>
              </a:rPr>
              <a:t>To summarize, Power BI is a SaaS offering that enables anyone to easily connect to their data, create live operational dashboards and explore data via interactive visualizations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12</a:t>
            </a:fld>
            <a:endParaRPr lang="en-US" dirty="0"/>
          </a:p>
        </p:txBody>
      </p:sp>
    </p:spTree>
    <p:extLst>
      <p:ext uri="{BB962C8B-B14F-4D97-AF65-F5344CB8AC3E}">
        <p14:creationId xmlns:p14="http://schemas.microsoft.com/office/powerpoint/2010/main" val="41264322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mobile applications, dashboards can also be  configured for phone view.</a:t>
            </a:r>
          </a:p>
          <a:p>
            <a:r>
              <a:rPr lang="en-US" dirty="0"/>
              <a:t>So when creating a dashboard or  editing the dashboard, you can switch the view to The phone layout,  </a:t>
            </a:r>
          </a:p>
        </p:txBody>
      </p:sp>
      <p:sp>
        <p:nvSpPr>
          <p:cNvPr id="4" name="Slide Number Placeholder 3"/>
          <p:cNvSpPr>
            <a:spLocks noGrp="1"/>
          </p:cNvSpPr>
          <p:nvPr>
            <p:ph type="sldNum" sz="quarter" idx="10"/>
          </p:nvPr>
        </p:nvSpPr>
        <p:spPr/>
        <p:txBody>
          <a:bodyPr/>
          <a:lstStyle/>
          <a:p>
            <a:fld id="{DD81A89D-8738-4ED5-BF6E-F438F4965D3F}" type="slidenum">
              <a:rPr lang="en-US" smtClean="0"/>
              <a:t>114</a:t>
            </a:fld>
            <a:endParaRPr lang="en-US" dirty="0"/>
          </a:p>
        </p:txBody>
      </p:sp>
    </p:spTree>
    <p:extLst>
      <p:ext uri="{BB962C8B-B14F-4D97-AF65-F5344CB8AC3E}">
        <p14:creationId xmlns:p14="http://schemas.microsoft.com/office/powerpoint/2010/main" val="42215384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might take a dashboard like this, and lay it out specifically  for a phone view like this.</a:t>
            </a:r>
          </a:p>
        </p:txBody>
      </p:sp>
      <p:sp>
        <p:nvSpPr>
          <p:cNvPr id="4" name="Slide Number Placeholder 3"/>
          <p:cNvSpPr>
            <a:spLocks noGrp="1"/>
          </p:cNvSpPr>
          <p:nvPr>
            <p:ph type="sldNum" sz="quarter" idx="10"/>
          </p:nvPr>
        </p:nvSpPr>
        <p:spPr/>
        <p:txBody>
          <a:bodyPr/>
          <a:lstStyle/>
          <a:p>
            <a:fld id="{DD81A89D-8738-4ED5-BF6E-F438F4965D3F}" type="slidenum">
              <a:rPr lang="en-US" smtClean="0"/>
              <a:t>115</a:t>
            </a:fld>
            <a:endParaRPr lang="en-US" dirty="0"/>
          </a:p>
        </p:txBody>
      </p:sp>
    </p:spTree>
    <p:extLst>
      <p:ext uri="{BB962C8B-B14F-4D97-AF65-F5344CB8AC3E}">
        <p14:creationId xmlns:p14="http://schemas.microsoft.com/office/powerpoint/2010/main" val="129633046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knowledgebase: Power BI Pro content: https://support.powerbi.com/knowledgebase/articles/685479-power-bi-pro-content-what-is-it</a:t>
            </a:r>
          </a:p>
          <a:p>
            <a:endParaRPr lang="en-US" dirty="0"/>
          </a:p>
          <a:p>
            <a:r>
              <a:rPr lang="en-US" dirty="0"/>
              <a:t>And now to the topic of sharing and  collaboration.</a:t>
            </a:r>
          </a:p>
          <a:p>
            <a:r>
              <a:rPr lang="en-US" dirty="0"/>
              <a:t>Sharing and collaboration  can be achieved by three distinctly different techniques.</a:t>
            </a:r>
          </a:p>
          <a:p>
            <a:r>
              <a:rPr lang="en-US" dirty="0"/>
              <a:t>There is the sharing  of dashboards and tiles, this working in groups and  organizational content packs.</a:t>
            </a:r>
          </a:p>
          <a:p>
            <a:r>
              <a:rPr lang="en-US" dirty="0"/>
              <a:t>And note that the latter  two techniques will require the Power BI Pro license.</a:t>
            </a:r>
          </a:p>
          <a:p>
            <a:r>
              <a:rPr lang="en-US" dirty="0"/>
              <a:t>With the exception of on-premises  Analysis Services datasets, be aware that all users will  see the same shared data.</a:t>
            </a:r>
          </a:p>
          <a:p>
            <a:r>
              <a:rPr lang="en-US" dirty="0"/>
              <a:t>So care should be taken,  not to share to those.</a:t>
            </a:r>
          </a:p>
          <a:p>
            <a:r>
              <a:rPr lang="en-US" dirty="0"/>
              <a:t>That ordinarily wouldn't have  direct access to that data in the first place.</a:t>
            </a:r>
          </a:p>
          <a:p>
            <a:r>
              <a:rPr lang="en-US" dirty="0"/>
              <a:t>The responsibility is on the sharer  to ensure they're sharing appropriately.</a:t>
            </a:r>
          </a:p>
        </p:txBody>
      </p:sp>
      <p:sp>
        <p:nvSpPr>
          <p:cNvPr id="4" name="Slide Number Placeholder 3"/>
          <p:cNvSpPr>
            <a:spLocks noGrp="1"/>
          </p:cNvSpPr>
          <p:nvPr>
            <p:ph type="sldNum" sz="quarter" idx="10"/>
          </p:nvPr>
        </p:nvSpPr>
        <p:spPr/>
        <p:txBody>
          <a:bodyPr/>
          <a:lstStyle/>
          <a:p>
            <a:fld id="{DD81A89D-8738-4ED5-BF6E-F438F4965D3F}" type="slidenum">
              <a:rPr lang="en-US" smtClean="0"/>
              <a:t>116</a:t>
            </a:fld>
            <a:endParaRPr lang="en-US" dirty="0"/>
          </a:p>
        </p:txBody>
      </p:sp>
    </p:spTree>
    <p:extLst>
      <p:ext uri="{BB962C8B-B14F-4D97-AF65-F5344CB8AC3E}">
        <p14:creationId xmlns:p14="http://schemas.microsoft.com/office/powerpoint/2010/main" val="226931023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Power BI Knowledgebase: https://support.powerbi.com/knowledgebase/articles/431008-share-and-unshare-a-dashboard-from-power-bi</a:t>
            </a:r>
            <a:endParaRPr lang="en-US" dirty="0"/>
          </a:p>
          <a:p>
            <a:endParaRPr lang="en-US" dirty="0"/>
          </a:p>
          <a:p>
            <a:r>
              <a:rPr lang="en-US" dirty="0"/>
              <a:t>So the first technique is to  share dashboards and tiles.</a:t>
            </a:r>
          </a:p>
          <a:p>
            <a:r>
              <a:rPr lang="en-US" dirty="0"/>
              <a:t>A dashboard can be shared  to provide ad hoc access or even individual tiles  could be shared.</a:t>
            </a:r>
          </a:p>
          <a:p>
            <a:r>
              <a:rPr lang="en-US" dirty="0"/>
              <a:t>Now, this is typically suitable for  users that work closely together, and that need to view dashboards or  specific tiles.</a:t>
            </a:r>
          </a:p>
          <a:p>
            <a:r>
              <a:rPr lang="en-US" dirty="0"/>
              <a:t>These users must have signed up for  Power BI.</a:t>
            </a:r>
          </a:p>
          <a:p>
            <a:r>
              <a:rPr lang="en-US" dirty="0"/>
              <a:t>And sharing with external users is  possible if this capability has been enabled.</a:t>
            </a:r>
          </a:p>
        </p:txBody>
      </p:sp>
      <p:sp>
        <p:nvSpPr>
          <p:cNvPr id="4" name="Slide Number Placeholder 3"/>
          <p:cNvSpPr>
            <a:spLocks noGrp="1"/>
          </p:cNvSpPr>
          <p:nvPr>
            <p:ph type="sldNum" sz="quarter" idx="10"/>
          </p:nvPr>
        </p:nvSpPr>
        <p:spPr/>
        <p:txBody>
          <a:bodyPr/>
          <a:lstStyle/>
          <a:p>
            <a:fld id="{DD81A89D-8738-4ED5-BF6E-F438F4965D3F}" type="slidenum">
              <a:rPr lang="en-US" smtClean="0"/>
              <a:t>117</a:t>
            </a:fld>
            <a:endParaRPr lang="en-US" dirty="0"/>
          </a:p>
        </p:txBody>
      </p:sp>
    </p:spTree>
    <p:extLst>
      <p:ext uri="{BB962C8B-B14F-4D97-AF65-F5344CB8AC3E}">
        <p14:creationId xmlns:p14="http://schemas.microsoft.com/office/powerpoint/2010/main" val="222980525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also possible in the navigation  pane to filter the content by whether it's owned by you or  whether it's shared with you.</a:t>
            </a:r>
          </a:p>
        </p:txBody>
      </p:sp>
      <p:sp>
        <p:nvSpPr>
          <p:cNvPr id="4" name="Slide Number Placeholder 3"/>
          <p:cNvSpPr>
            <a:spLocks noGrp="1"/>
          </p:cNvSpPr>
          <p:nvPr>
            <p:ph type="sldNum" sz="quarter" idx="10"/>
          </p:nvPr>
        </p:nvSpPr>
        <p:spPr/>
        <p:txBody>
          <a:bodyPr/>
          <a:lstStyle/>
          <a:p>
            <a:fld id="{DD81A89D-8738-4ED5-BF6E-F438F4965D3F}" type="slidenum">
              <a:rPr lang="en-US" smtClean="0"/>
              <a:t>118</a:t>
            </a:fld>
            <a:endParaRPr lang="en-US" dirty="0"/>
          </a:p>
        </p:txBody>
      </p:sp>
    </p:spTree>
    <p:extLst>
      <p:ext uri="{BB962C8B-B14F-4D97-AF65-F5344CB8AC3E}">
        <p14:creationId xmlns:p14="http://schemas.microsoft.com/office/powerpoint/2010/main" val="41303902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https://support.powerbi.com/knowledgebase/topics/101158-groups-in-power-bi</a:t>
            </a:r>
          </a:p>
          <a:p>
            <a:endParaRPr lang="en-AU" dirty="0"/>
          </a:p>
          <a:p>
            <a:r>
              <a:rPr lang="en-US" dirty="0"/>
              <a:t>And now to the second technique  which is really a collaboration technique working with groups.</a:t>
            </a:r>
          </a:p>
          <a:p>
            <a:r>
              <a:rPr lang="en-US" dirty="0"/>
              <a:t>This is typically suitable for  teams and collaborators with whom you work  closely for a common project.</a:t>
            </a:r>
          </a:p>
          <a:p>
            <a:r>
              <a:rPr lang="en-US" dirty="0"/>
              <a:t>Now, every individual in Power BI  has their own personal workspace.</a:t>
            </a:r>
          </a:p>
          <a:p>
            <a:r>
              <a:rPr lang="en-US" dirty="0"/>
              <a:t>The creation of a group enables  a group to own a workspace.</a:t>
            </a:r>
          </a:p>
          <a:p>
            <a:r>
              <a:rPr lang="en-US" dirty="0"/>
              <a:t>And that group then can own assets  like data sets, reports, and dashboards.</a:t>
            </a:r>
          </a:p>
          <a:p>
            <a:endParaRPr lang="en-US" dirty="0"/>
          </a:p>
          <a:p>
            <a:r>
              <a:rPr lang="en-US" dirty="0"/>
              <a:t>Now, the group has a membership and  the membership consist of users of which there  must be at least one admin.</a:t>
            </a:r>
          </a:p>
          <a:p>
            <a:r>
              <a:rPr lang="en-US" dirty="0"/>
              <a:t>And therefore, you can add other  members into the group and then collaborate collectively on the  assets for the groups' works based.</a:t>
            </a:r>
          </a:p>
          <a:p>
            <a:r>
              <a:rPr lang="en-US" dirty="0"/>
              <a:t>Every member of the group must  belong to the same tenant.</a:t>
            </a:r>
          </a:p>
          <a:p>
            <a:r>
              <a:rPr lang="en-US" dirty="0"/>
              <a:t>They can have either read-only  permission or complete permission, and if they have complete permission  they may update, create, and even delete,  any of the content for the group.</a:t>
            </a:r>
          </a:p>
          <a:p>
            <a:r>
              <a:rPr lang="en-US" dirty="0"/>
              <a:t>But all users participating in  a group must have a Power BI Pro license.</a:t>
            </a:r>
          </a:p>
        </p:txBody>
      </p:sp>
      <p:sp>
        <p:nvSpPr>
          <p:cNvPr id="4" name="Slide Number Placeholder 3"/>
          <p:cNvSpPr>
            <a:spLocks noGrp="1"/>
          </p:cNvSpPr>
          <p:nvPr>
            <p:ph type="sldNum" sz="quarter" idx="10"/>
          </p:nvPr>
        </p:nvSpPr>
        <p:spPr/>
        <p:txBody>
          <a:bodyPr/>
          <a:lstStyle/>
          <a:p>
            <a:fld id="{DD81A89D-8738-4ED5-BF6E-F438F4965D3F}" type="slidenum">
              <a:rPr lang="en-US" smtClean="0"/>
              <a:t>119</a:t>
            </a:fld>
            <a:endParaRPr lang="en-US" dirty="0"/>
          </a:p>
        </p:txBody>
      </p:sp>
    </p:spTree>
    <p:extLst>
      <p:ext uri="{BB962C8B-B14F-4D97-AF65-F5344CB8AC3E}">
        <p14:creationId xmlns:p14="http://schemas.microsoft.com/office/powerpoint/2010/main" val="93724548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technique is  the organizational content pack.</a:t>
            </a:r>
          </a:p>
          <a:p>
            <a:r>
              <a:rPr lang="en-US" dirty="0"/>
              <a:t>You use organizational content packs  to make content available to broader internal audiences and it also supports personalization of  the content that is being published.</a:t>
            </a:r>
          </a:p>
          <a:p>
            <a:r>
              <a:rPr lang="en-US" dirty="0"/>
              <a:t>This is typically suitable for anyone who might be  interested in content.</a:t>
            </a:r>
          </a:p>
          <a:p>
            <a:r>
              <a:rPr lang="en-US" dirty="0"/>
              <a:t>And a content pack is  defined in terms of a title, description, even in image, and then specific assets that could be  datasets, reports or dashboards.</a:t>
            </a:r>
          </a:p>
        </p:txBody>
      </p:sp>
      <p:sp>
        <p:nvSpPr>
          <p:cNvPr id="4" name="Slide Number Placeholder 3"/>
          <p:cNvSpPr>
            <a:spLocks noGrp="1"/>
          </p:cNvSpPr>
          <p:nvPr>
            <p:ph type="sldNum" sz="quarter" idx="10"/>
          </p:nvPr>
        </p:nvSpPr>
        <p:spPr/>
        <p:txBody>
          <a:bodyPr/>
          <a:lstStyle/>
          <a:p>
            <a:fld id="{DD81A89D-8738-4ED5-BF6E-F438F4965D3F}" type="slidenum">
              <a:rPr lang="en-US" smtClean="0"/>
              <a:t>120</a:t>
            </a:fld>
            <a:endParaRPr lang="en-US" dirty="0"/>
          </a:p>
        </p:txBody>
      </p:sp>
    </p:spTree>
    <p:extLst>
      <p:ext uri="{BB962C8B-B14F-4D97-AF65-F5344CB8AC3E}">
        <p14:creationId xmlns:p14="http://schemas.microsoft.com/office/powerpoint/2010/main" val="69728887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Content packs are then made  discoverable through the Get Data.</a:t>
            </a:r>
          </a:p>
          <a:p>
            <a:r>
              <a:rPr lang="en-US" dirty="0"/>
              <a:t>They can be published to an entire  organization if this has been enabled by an admin, or  published to individual, groups or individual users.</a:t>
            </a:r>
          </a:p>
          <a:p>
            <a:r>
              <a:rPr lang="en-US" dirty="0"/>
              <a:t>By default, dashboards and  reports will be read only.</a:t>
            </a:r>
          </a:p>
          <a:p>
            <a:r>
              <a:rPr lang="en-US" dirty="0"/>
              <a:t>However, it is possible that those  who have subscribed to the content pack can unlock and  personalize them.</a:t>
            </a:r>
          </a:p>
          <a:p>
            <a:r>
              <a:rPr lang="en-US" dirty="0"/>
              <a:t>What does this mean then if  you republish a content pack?</a:t>
            </a:r>
          </a:p>
          <a:p>
            <a:r>
              <a:rPr lang="en-US" dirty="0"/>
              <a:t>Well, what would it mean is that  those that had personalized or modified the content pack content  will be provided the notification to say that changes had  been republished, and they're presented with an option  to adopt those changes.</a:t>
            </a:r>
          </a:p>
        </p:txBody>
      </p:sp>
      <p:sp>
        <p:nvSpPr>
          <p:cNvPr id="4" name="Slide Number Placeholder 3"/>
          <p:cNvSpPr>
            <a:spLocks noGrp="1"/>
          </p:cNvSpPr>
          <p:nvPr>
            <p:ph type="sldNum" sz="quarter" idx="10"/>
          </p:nvPr>
        </p:nvSpPr>
        <p:spPr/>
        <p:txBody>
          <a:bodyPr/>
          <a:lstStyle/>
          <a:p>
            <a:fld id="{DD81A89D-8738-4ED5-BF6E-F438F4965D3F}" type="slidenum">
              <a:rPr lang="en-US" smtClean="0"/>
              <a:t>121</a:t>
            </a:fld>
            <a:endParaRPr lang="en-US" dirty="0"/>
          </a:p>
        </p:txBody>
      </p:sp>
    </p:spTree>
    <p:extLst>
      <p:ext uri="{BB962C8B-B14F-4D97-AF65-F5344CB8AC3E}">
        <p14:creationId xmlns:p14="http://schemas.microsoft.com/office/powerpoint/2010/main" val="42010525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summary to compare  the three techniques.</a:t>
            </a:r>
          </a:p>
          <a:p>
            <a:r>
              <a:rPr lang="en-US" dirty="0"/>
              <a:t>Dashboard sharing.</a:t>
            </a:r>
          </a:p>
          <a:p>
            <a:r>
              <a:rPr lang="en-US" dirty="0"/>
              <a:t>It's really ad hoc.</a:t>
            </a:r>
          </a:p>
          <a:p>
            <a:r>
              <a:rPr lang="en-US" dirty="0"/>
              <a:t>The ability to share the individuals  or colleagues inside or even external to the organization.</a:t>
            </a:r>
          </a:p>
          <a:p>
            <a:r>
              <a:rPr lang="en-US" dirty="0"/>
              <a:t>It applies usually to dashboards but it's also a possible to  apply to specific trials and this functionality is  supported in the mobile apps.</a:t>
            </a:r>
          </a:p>
          <a:p>
            <a:r>
              <a:rPr lang="en-US" dirty="0"/>
              <a:t>There is no such discovery, upon sharing automatically that  content appears in the workspace.</a:t>
            </a:r>
          </a:p>
          <a:p>
            <a:r>
              <a:rPr lang="en-US" dirty="0"/>
              <a:t>If its a user that doesn't yet  have signed up for Power BI, they will receive an invitation  email, and having signed up for Power BI,  they will see your shared dashboard.</a:t>
            </a:r>
          </a:p>
          <a:p>
            <a:r>
              <a:rPr lang="en-US" dirty="0"/>
              <a:t>From a commission perspective,  shared dashboards are read only.</a:t>
            </a:r>
          </a:p>
          <a:p>
            <a:r>
              <a:rPr lang="en-US" dirty="0"/>
              <a:t>The data sets are not visible,  reports are in reading view, and </a:t>
            </a:r>
            <a:r>
              <a:rPr lang="en-US" dirty="0" err="1"/>
              <a:t>resharing</a:t>
            </a:r>
            <a:r>
              <a:rPr lang="en-US" dirty="0"/>
              <a:t> commissions, if granted, could enable them  to </a:t>
            </a:r>
            <a:r>
              <a:rPr lang="en-US" dirty="0" err="1"/>
              <a:t>reshare</a:t>
            </a:r>
            <a:r>
              <a:rPr lang="en-US" dirty="0"/>
              <a:t> this to others.</a:t>
            </a:r>
          </a:p>
          <a:p>
            <a:r>
              <a:rPr lang="en-US" dirty="0"/>
              <a:t>This is supported in Power BI and  Power BI Pro.</a:t>
            </a:r>
          </a:p>
          <a:p>
            <a:r>
              <a:rPr lang="en-US" dirty="0"/>
              <a:t>For groups,  groups are about collaboration.</a:t>
            </a:r>
          </a:p>
          <a:p>
            <a:r>
              <a:rPr lang="en-US" dirty="0"/>
              <a:t>And typically suitable for small groups that need to work  closely on a common project.</a:t>
            </a:r>
          </a:p>
          <a:p>
            <a:r>
              <a:rPr lang="en-US" dirty="0"/>
              <a:t>It applies to all content owned  inside the group workspace.</a:t>
            </a:r>
          </a:p>
          <a:p>
            <a:r>
              <a:rPr lang="en-US" dirty="0"/>
              <a:t>Members of the group  are either read only or edit.</a:t>
            </a:r>
          </a:p>
          <a:p>
            <a:r>
              <a:rPr lang="en-US" dirty="0"/>
              <a:t>And this is supported only  with the Power BI Pro license.</a:t>
            </a:r>
          </a:p>
          <a:p>
            <a:r>
              <a:rPr lang="en-US" dirty="0"/>
              <a:t>Lastly, the organizational content  packs is about distributions to abroad audience this could  be entire organizations or could beat the individuals or  the members of court.</a:t>
            </a:r>
          </a:p>
          <a:p>
            <a:r>
              <a:rPr lang="en-US" dirty="0"/>
              <a:t>It applies to all content that you  package up within the pack and it is discovered through the Get Data and  searching in My Organization.</a:t>
            </a:r>
          </a:p>
          <a:p>
            <a:r>
              <a:rPr lang="en-US" dirty="0"/>
              <a:t>Primarily the sharing is read only,  however, those that subscribe to the Content Pack  may personalize and make updates.</a:t>
            </a:r>
          </a:p>
          <a:p>
            <a:r>
              <a:rPr lang="en-US" dirty="0"/>
              <a:t>This feature is only supported  with the Power BI Pro license.</a:t>
            </a:r>
          </a:p>
        </p:txBody>
      </p:sp>
      <p:sp>
        <p:nvSpPr>
          <p:cNvPr id="4" name="Slide Number Placeholder 3"/>
          <p:cNvSpPr>
            <a:spLocks noGrp="1"/>
          </p:cNvSpPr>
          <p:nvPr>
            <p:ph type="sldNum" sz="quarter" idx="10"/>
          </p:nvPr>
        </p:nvSpPr>
        <p:spPr/>
        <p:txBody>
          <a:bodyPr/>
          <a:lstStyle/>
          <a:p>
            <a:fld id="{DD81A89D-8738-4ED5-BF6E-F438F4965D3F}" type="slidenum">
              <a:rPr lang="en-US" smtClean="0"/>
              <a:t>122</a:t>
            </a:fld>
            <a:endParaRPr lang="en-US" dirty="0"/>
          </a:p>
        </p:txBody>
      </p:sp>
    </p:spTree>
    <p:extLst>
      <p:ext uri="{BB962C8B-B14F-4D97-AF65-F5344CB8AC3E}">
        <p14:creationId xmlns:p14="http://schemas.microsoft.com/office/powerpoint/2010/main" val="14268839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topic describing additional  capabilities, we'll explore a number of enhancements that have evolved  with the Power BI service.</a:t>
            </a:r>
          </a:p>
        </p:txBody>
      </p:sp>
      <p:sp>
        <p:nvSpPr>
          <p:cNvPr id="4" name="Slide Number Placeholder 3"/>
          <p:cNvSpPr>
            <a:spLocks noGrp="1"/>
          </p:cNvSpPr>
          <p:nvPr>
            <p:ph type="sldNum" sz="quarter" idx="10"/>
          </p:nvPr>
        </p:nvSpPr>
        <p:spPr/>
        <p:txBody>
          <a:bodyPr/>
          <a:lstStyle/>
          <a:p>
            <a:fld id="{DD81A89D-8738-4ED5-BF6E-F438F4965D3F}" type="slidenum">
              <a:rPr lang="en-US" smtClean="0"/>
              <a:t>123</a:t>
            </a:fld>
            <a:endParaRPr lang="en-US" dirty="0"/>
          </a:p>
        </p:txBody>
      </p:sp>
    </p:spTree>
    <p:extLst>
      <p:ext uri="{BB962C8B-B14F-4D97-AF65-F5344CB8AC3E}">
        <p14:creationId xmlns:p14="http://schemas.microsoft.com/office/powerpoint/2010/main" val="1590446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baseline="0" dirty="0">
                <a:solidFill>
                  <a:schemeClr val="tx1"/>
                </a:solidFill>
                <a:effectLst/>
                <a:latin typeface="Segoe UI Light" pitchFamily="34" charset="0"/>
                <a:ea typeface="+mn-ea"/>
                <a:cs typeface="+mn-cs"/>
              </a:rPr>
              <a:t>Power BI is a cloud-based business analytics service that enables anyone to visualize and analyze data with greater speed, efficiency, and understanding. It connects users to a broad range of live data through easy-to-use dashboards, provides interactive reports, and delivers compelling visualizations that bring data to life.</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Through of the course of the preview over 45,000 companies, 500,000 users, cross 185 countries have used Power BI. That is a decade's worth of growth in last generation business intelligence where I have to go get software, install software, get servers, get analysts involved, get all sorts of people involved before anyone got any value, that's a long road from "I want to do it" to "I've done it". With Power BI, this is an enormous user population of people that are now connected with data in a way that was either previously very difficult or for many impossible.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Power BI in many ways is a connector between people and the power of the Microsoft Data Platform including data that lives in our cloud, other peoples clouds, or your </a:t>
            </a:r>
            <a:r>
              <a:rPr lang="en-US" sz="900" kern="1200" dirty="0" err="1">
                <a:solidFill>
                  <a:schemeClr val="tx1"/>
                </a:solidFill>
                <a:effectLst/>
                <a:latin typeface="Segoe UI Light" pitchFamily="34" charset="0"/>
                <a:ea typeface="+mn-ea"/>
                <a:cs typeface="+mn-cs"/>
              </a:rPr>
              <a:t>on-premise</a:t>
            </a:r>
            <a:r>
              <a:rPr lang="en-US" sz="900" kern="1200" dirty="0">
                <a:solidFill>
                  <a:schemeClr val="tx1"/>
                </a:solidFill>
                <a:effectLst/>
                <a:latin typeface="Segoe UI Light" pitchFamily="34" charset="0"/>
                <a:ea typeface="+mn-ea"/>
                <a:cs typeface="+mn-cs"/>
              </a:rPr>
              <a:t> systems and also processed by this wide variety of intelligence analytical capabilities that we have - statistical analysis, machine learning, building custom application - all of this technology and the value of converting data into intelligence flows through Power BI.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Worldwide Partner Conference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421965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learnt that pinning could be  achieved by pinning, report visuals, also pinning Q and A responses.</a:t>
            </a:r>
          </a:p>
          <a:p>
            <a:r>
              <a:rPr lang="en-US" dirty="0"/>
              <a:t>There are other techniques for pinning including SQL Server  Reporting Services Reports.</a:t>
            </a:r>
          </a:p>
          <a:p>
            <a:r>
              <a:rPr lang="en-US" dirty="0"/>
              <a:t>As a new capability to leave it to  SQL Server 2016 Reporting Services, visuals on page netted  reports may be pinned back to your work space dashboard.</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124</a:t>
            </a:fld>
            <a:endParaRPr lang="en-US" dirty="0"/>
          </a:p>
        </p:txBody>
      </p:sp>
    </p:spTree>
    <p:extLst>
      <p:ext uri="{BB962C8B-B14F-4D97-AF65-F5344CB8AC3E}">
        <p14:creationId xmlns:p14="http://schemas.microsoft.com/office/powerpoint/2010/main" val="161975719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https://powerbi.microsoft.com/en-us/documentation/powerbi-service-pin-a-tile-to-a-dashboard-from-excel/</a:t>
            </a:r>
          </a:p>
          <a:p>
            <a:endParaRPr lang="en-AU" dirty="0"/>
          </a:p>
          <a:p>
            <a:r>
              <a:rPr lang="en-US" dirty="0"/>
              <a:t>Pinning of Excel ranges is  supported also when workbook are being saved in OneDrive for  Business.</a:t>
            </a:r>
          </a:p>
          <a:p>
            <a:r>
              <a:rPr lang="en-US" dirty="0"/>
              <a:t>Ranges can contain data, chat ,tables, PivotTables,  </a:t>
            </a:r>
            <a:r>
              <a:rPr lang="en-US" dirty="0" err="1"/>
              <a:t>PivotChats</a:t>
            </a:r>
            <a:r>
              <a:rPr lang="en-US" dirty="0"/>
              <a:t>, and other Excel parts.</a:t>
            </a:r>
          </a:p>
          <a:p>
            <a:r>
              <a:rPr lang="en-US" dirty="0"/>
              <a:t>You can view but not pin the tiles from workbooks  that have been shared with you.</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125</a:t>
            </a:fld>
            <a:endParaRPr lang="en-US" dirty="0"/>
          </a:p>
        </p:txBody>
      </p:sp>
    </p:spTree>
    <p:extLst>
      <p:ext uri="{BB962C8B-B14F-4D97-AF65-F5344CB8AC3E}">
        <p14:creationId xmlns:p14="http://schemas.microsoft.com/office/powerpoint/2010/main" val="135941824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https://powerbi.microsoft.com/en-us/blog/real-time-in-no-time-with-power-bi/</a:t>
            </a:r>
          </a:p>
          <a:p>
            <a:endParaRPr lang="en-AU" dirty="0"/>
          </a:p>
          <a:p>
            <a:r>
              <a:rPr lang="en-US" dirty="0"/>
              <a:t>Pinning real time data,  this is a new and preview feature at this stage.</a:t>
            </a:r>
          </a:p>
          <a:p>
            <a:r>
              <a:rPr lang="en-US" dirty="0"/>
              <a:t>Real time dashboard tiles can  be created by pushing data to the Power BI REST APIs or  from streams created in </a:t>
            </a:r>
            <a:r>
              <a:rPr lang="en-US" dirty="0" err="1"/>
              <a:t>PubNub</a:t>
            </a:r>
            <a:r>
              <a:rPr lang="en-US" dirty="0"/>
              <a:t>.</a:t>
            </a:r>
          </a:p>
          <a:p>
            <a:r>
              <a:rPr lang="en-US" dirty="0"/>
              <a:t>You can create real-time  streaming data sets.</a:t>
            </a:r>
          </a:p>
          <a:p>
            <a:r>
              <a:rPr lang="en-US" dirty="0"/>
              <a:t>And their are code examples that  are provided to you to facilitate, creating the programmatic  logic required to push to your individual dashboard tile.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126</a:t>
            </a:fld>
            <a:endParaRPr lang="en-US" dirty="0"/>
          </a:p>
        </p:txBody>
      </p:sp>
    </p:spTree>
    <p:extLst>
      <p:ext uri="{BB962C8B-B14F-4D97-AF65-F5344CB8AC3E}">
        <p14:creationId xmlns:p14="http://schemas.microsoft.com/office/powerpoint/2010/main" val="13929634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https://powerbi.microsoft.com/en-us/blog/real-time-in-no-time-with-power-bi/</a:t>
            </a:r>
          </a:p>
          <a:p>
            <a:endParaRPr lang="en-AU" dirty="0"/>
          </a:p>
          <a:p>
            <a:r>
              <a:rPr lang="en-US" dirty="0"/>
              <a:t>Here's an example, although it's  not an animated example, but here's an example of a real-time dashboard  tile and if you can just imagine that it would update by the second  delivering on temperature statistics this is a very interesting  Internet of Things example.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127</a:t>
            </a:fld>
            <a:endParaRPr lang="en-US" dirty="0"/>
          </a:p>
        </p:txBody>
      </p:sp>
    </p:spTree>
    <p:extLst>
      <p:ext uri="{BB962C8B-B14F-4D97-AF65-F5344CB8AC3E}">
        <p14:creationId xmlns:p14="http://schemas.microsoft.com/office/powerpoint/2010/main" val="362536052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https://powerbi.microsoft.com/en-us/documentation/powerbi-service-auto-insights/</a:t>
            </a:r>
          </a:p>
          <a:p>
            <a:endParaRPr lang="en-US" dirty="0"/>
          </a:p>
          <a:p>
            <a:r>
              <a:rPr lang="en-US" dirty="0"/>
              <a:t>Quick insights enables  the generation of interesting interactive visualizations  based on your data.</a:t>
            </a:r>
          </a:p>
          <a:p>
            <a:r>
              <a:rPr lang="en-US" dirty="0"/>
              <a:t>This can be run on an entire dataset  or on specific dashboard tiles.</a:t>
            </a:r>
          </a:p>
          <a:p>
            <a:r>
              <a:rPr lang="en-US" dirty="0"/>
              <a:t>And it can present up to 32 separate  insights in a special Quick Insights canvas.</a:t>
            </a:r>
          </a:p>
          <a:p>
            <a:r>
              <a:rPr lang="en-US" dirty="0"/>
              <a:t>This can allow you to further expand  your data and to further explore with additional Quick Insights if  necessary and there's the ability to pin these Quick Insights back to  your dashboard for future reference.</a:t>
            </a:r>
          </a:p>
        </p:txBody>
      </p:sp>
      <p:sp>
        <p:nvSpPr>
          <p:cNvPr id="4" name="Slide Number Placeholder 3"/>
          <p:cNvSpPr>
            <a:spLocks noGrp="1"/>
          </p:cNvSpPr>
          <p:nvPr>
            <p:ph type="sldNum" sz="quarter" idx="10"/>
          </p:nvPr>
        </p:nvSpPr>
        <p:spPr/>
        <p:txBody>
          <a:bodyPr/>
          <a:lstStyle/>
          <a:p>
            <a:fld id="{DD81A89D-8738-4ED5-BF6E-F438F4965D3F}" type="slidenum">
              <a:rPr lang="en-US" smtClean="0"/>
              <a:t>128</a:t>
            </a:fld>
            <a:endParaRPr lang="en-US" dirty="0"/>
          </a:p>
        </p:txBody>
      </p:sp>
    </p:spTree>
    <p:extLst>
      <p:ext uri="{BB962C8B-B14F-4D97-AF65-F5344CB8AC3E}">
        <p14:creationId xmlns:p14="http://schemas.microsoft.com/office/powerpoint/2010/main" val="268534723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https://powerbi.microsoft.com/en-us/documentation/powerbi-service-analyze-in-excel/</a:t>
            </a:r>
          </a:p>
          <a:p>
            <a:endParaRPr lang="en-US" dirty="0"/>
          </a:p>
          <a:p>
            <a:r>
              <a:rPr lang="en-US" dirty="0"/>
              <a:t>With analyze in Excel,  users can view and interact with Power BI  datasets directly in Excel.</a:t>
            </a:r>
          </a:p>
          <a:p>
            <a:r>
              <a:rPr lang="en-US" dirty="0"/>
              <a:t>This enables Excel on the desktop to  connect to a Power BI dataset and then to support PivotTable analysis,  direct against the Power BI dataset.</a:t>
            </a:r>
          </a:p>
          <a:p>
            <a:r>
              <a:rPr lang="en-US" dirty="0"/>
              <a:t>Note that this is supported for  Excel 2010 service pack 1 or later.</a:t>
            </a:r>
          </a:p>
          <a:p>
            <a:r>
              <a:rPr lang="en-US" dirty="0"/>
              <a:t>And it will require Excel updates  to be downloaded and installed.</a:t>
            </a:r>
          </a:p>
        </p:txBody>
      </p:sp>
      <p:sp>
        <p:nvSpPr>
          <p:cNvPr id="4" name="Slide Number Placeholder 3"/>
          <p:cNvSpPr>
            <a:spLocks noGrp="1"/>
          </p:cNvSpPr>
          <p:nvPr>
            <p:ph type="sldNum" sz="quarter" idx="10"/>
          </p:nvPr>
        </p:nvSpPr>
        <p:spPr/>
        <p:txBody>
          <a:bodyPr/>
          <a:lstStyle/>
          <a:p>
            <a:fld id="{DD81A89D-8738-4ED5-BF6E-F438F4965D3F}" type="slidenum">
              <a:rPr lang="en-US" smtClean="0"/>
              <a:t>129</a:t>
            </a:fld>
            <a:endParaRPr lang="en-US" dirty="0"/>
          </a:p>
        </p:txBody>
      </p:sp>
    </p:spTree>
    <p:extLst>
      <p:ext uri="{BB962C8B-B14F-4D97-AF65-F5344CB8AC3E}">
        <p14:creationId xmlns:p14="http://schemas.microsoft.com/office/powerpoint/2010/main" val="364537680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https://powerbi.microsoft.com/en-us/publishtoweb/</a:t>
            </a:r>
          </a:p>
          <a:p>
            <a:r>
              <a:rPr lang="en-US" dirty="0"/>
              <a:t>https://powerbi.microsoft.com/en-us/documentation/powerbi-service-publish-to-web/</a:t>
            </a:r>
          </a:p>
          <a:p>
            <a:endParaRPr lang="en-US" dirty="0"/>
          </a:p>
          <a:p>
            <a:r>
              <a:rPr lang="en-US" dirty="0"/>
              <a:t>Web publishing.</a:t>
            </a:r>
          </a:p>
          <a:p>
            <a:r>
              <a:rPr lang="en-US" dirty="0"/>
              <a:t>This capability enables the easy publishing of your  report to the web.</a:t>
            </a:r>
          </a:p>
          <a:p>
            <a:r>
              <a:rPr lang="en-US" dirty="0"/>
              <a:t>And when you publish to web,  this would provide public access, so you </a:t>
            </a:r>
            <a:r>
              <a:rPr lang="en-US" dirty="0" err="1"/>
              <a:t>wanna</a:t>
            </a:r>
            <a:r>
              <a:rPr lang="en-US" dirty="0"/>
              <a:t> be very, very careful, this is unauthenticated access  to a report, but it provides you an </a:t>
            </a:r>
            <a:r>
              <a:rPr lang="en-US" dirty="0" err="1"/>
              <a:t>iFrame</a:t>
            </a:r>
            <a:r>
              <a:rPr lang="en-US" dirty="0"/>
              <a:t> that is </a:t>
            </a:r>
            <a:r>
              <a:rPr lang="en-US" dirty="0" err="1"/>
              <a:t>Is</a:t>
            </a:r>
            <a:r>
              <a:rPr lang="en-US" dirty="0"/>
              <a:t> simple to  then embed into any HTML page.</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130</a:t>
            </a:fld>
            <a:endParaRPr lang="en-US" dirty="0"/>
          </a:p>
        </p:txBody>
      </p:sp>
    </p:spTree>
    <p:extLst>
      <p:ext uri="{BB962C8B-B14F-4D97-AF65-F5344CB8AC3E}">
        <p14:creationId xmlns:p14="http://schemas.microsoft.com/office/powerpoint/2010/main" val="93679760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https://powerbi.microsoft.com/en-us/documentation/powerbi-admin-rls/</a:t>
            </a:r>
          </a:p>
          <a:p>
            <a:endParaRPr lang="en-AU" dirty="0"/>
          </a:p>
          <a:p>
            <a:r>
              <a:rPr lang="en-US" dirty="0"/>
              <a:t>On the topic of row-level security,  it's possible to restrict data access for  a dataset for given users.</a:t>
            </a:r>
          </a:p>
          <a:p>
            <a:r>
              <a:rPr lang="en-US" dirty="0"/>
              <a:t>Different users belong  to different roles and you can have different  filter restrictions.</a:t>
            </a:r>
          </a:p>
          <a:p>
            <a:r>
              <a:rPr lang="en-US" dirty="0"/>
              <a:t>As the owner of a dataset, it's  possible that you can assign users to the roles and you can also test  reports by viewing them in different roles to ensure that the row-level  security is doing what you expect.</a:t>
            </a:r>
          </a:p>
        </p:txBody>
      </p:sp>
      <p:sp>
        <p:nvSpPr>
          <p:cNvPr id="4" name="Slide Number Placeholder 3"/>
          <p:cNvSpPr>
            <a:spLocks noGrp="1"/>
          </p:cNvSpPr>
          <p:nvPr>
            <p:ph type="sldNum" sz="quarter" idx="10"/>
          </p:nvPr>
        </p:nvSpPr>
        <p:spPr/>
        <p:txBody>
          <a:bodyPr/>
          <a:lstStyle/>
          <a:p>
            <a:fld id="{DD81A89D-8738-4ED5-BF6E-F438F4965D3F}" type="slidenum">
              <a:rPr lang="en-US" smtClean="0"/>
              <a:t>131</a:t>
            </a:fld>
            <a:endParaRPr lang="en-US" dirty="0"/>
          </a:p>
        </p:txBody>
      </p:sp>
    </p:spTree>
    <p:extLst>
      <p:ext uri="{BB962C8B-B14F-4D97-AF65-F5344CB8AC3E}">
        <p14:creationId xmlns:p14="http://schemas.microsoft.com/office/powerpoint/2010/main" val="228620738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https://powerbi.microsoft.com/en-us/documentation/powerbi-service-set-data-alerts/</a:t>
            </a:r>
          </a:p>
          <a:p>
            <a:r>
              <a:rPr lang="en-AU" dirty="0"/>
              <a:t>https://flow.microsoft.com/en-us/services/shared_powerbi/power-bi/</a:t>
            </a:r>
          </a:p>
          <a:p>
            <a:endParaRPr lang="en-AU" dirty="0"/>
          </a:p>
          <a:p>
            <a:endParaRPr lang="en-AU" dirty="0"/>
          </a:p>
          <a:p>
            <a:r>
              <a:rPr lang="en-US" dirty="0"/>
              <a:t>On the topic of data alerts, it's now possible to assign  alerts on dashboard tiles.</a:t>
            </a:r>
          </a:p>
          <a:p>
            <a:r>
              <a:rPr lang="en-US" dirty="0"/>
              <a:t>These are fully synchronized  across platforms.</a:t>
            </a:r>
          </a:p>
          <a:p>
            <a:r>
              <a:rPr lang="en-US" dirty="0"/>
              <a:t>Set and  view data alerts in mobile apps and receive notifications through the  Power BI service in you web browser.</a:t>
            </a:r>
          </a:p>
          <a:p>
            <a:r>
              <a:rPr lang="en-US" dirty="0"/>
              <a:t>Alert notifications will  be provided to you.</a:t>
            </a:r>
          </a:p>
          <a:p>
            <a:r>
              <a:rPr lang="en-US" dirty="0"/>
              <a:t>Limitations however with alerts is  that they're currently not supported for card tiles, and  date time measures.</a:t>
            </a:r>
          </a:p>
          <a:p>
            <a:r>
              <a:rPr lang="en-US" dirty="0"/>
              <a:t>And alerts only work with  numeric data types, and alerts only work on  data that is refreshed.</a:t>
            </a:r>
          </a:p>
          <a:p>
            <a:r>
              <a:rPr lang="en-US" dirty="0"/>
              <a:t>They do not work on static datasets.</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132</a:t>
            </a:fld>
            <a:endParaRPr lang="en-US" dirty="0"/>
          </a:p>
        </p:txBody>
      </p:sp>
    </p:spTree>
    <p:extLst>
      <p:ext uri="{BB962C8B-B14F-4D97-AF65-F5344CB8AC3E}">
        <p14:creationId xmlns:p14="http://schemas.microsoft.com/office/powerpoint/2010/main" val="329512442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edit a tile,  this is the alert icon.</a:t>
            </a:r>
          </a:p>
          <a:p>
            <a:r>
              <a:rPr lang="en-US" dirty="0"/>
              <a:t>It will open up this pane that  will support adding an alert and defining a condition, and  also the notification frequency.</a:t>
            </a:r>
          </a:p>
          <a:p>
            <a:r>
              <a:rPr lang="en-US" dirty="0"/>
              <a:t>You can also opt in to  have an email sent to you when the alert condition is met.</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133</a:t>
            </a:fld>
            <a:endParaRPr lang="en-US" dirty="0"/>
          </a:p>
        </p:txBody>
      </p:sp>
    </p:spTree>
    <p:extLst>
      <p:ext uri="{BB962C8B-B14F-4D97-AF65-F5344CB8AC3E}">
        <p14:creationId xmlns:p14="http://schemas.microsoft.com/office/powerpoint/2010/main" val="418269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go through some of the key Power BI features, Because of these differentiators, Gartner and Forrester have put us ahead of our competitors. </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934585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Cortana for </a:t>
            </a:r>
            <a:r>
              <a:rPr lang="en-US" dirty="0" err="1"/>
              <a:t>PowerBI</a:t>
            </a:r>
            <a:r>
              <a:rPr lang="en-US" dirty="0"/>
              <a:t>.</a:t>
            </a:r>
          </a:p>
          <a:p>
            <a:r>
              <a:rPr lang="en-US" dirty="0"/>
              <a:t>And Cortana of course is  the personal digital assistant.</a:t>
            </a:r>
          </a:p>
          <a:p>
            <a:r>
              <a:rPr lang="en-US" dirty="0"/>
              <a:t>It has a role to play in Power BI,  and that you can use it to look for answers in Power BI datasets  by asking questions, in a very similar fashion to Q&amp;A.</a:t>
            </a:r>
          </a:p>
          <a:p>
            <a:r>
              <a:rPr lang="en-US" dirty="0"/>
              <a:t>It does require that the dataset  supports Q&amp;A and is enabled for Cortana to access.</a:t>
            </a:r>
          </a:p>
          <a:p>
            <a:r>
              <a:rPr lang="en-US" dirty="0"/>
              <a:t>And you can see here  on the presentation, there's a check box that you  would check to allow Cortana to gain access to that dataset.</a:t>
            </a:r>
          </a:p>
          <a:p>
            <a:r>
              <a:rPr lang="en-US" dirty="0"/>
              <a:t>The user will need Windows 10,  at least version 1511, which is the November 2015 update.</a:t>
            </a:r>
          </a:p>
          <a:p>
            <a:r>
              <a:rPr lang="en-US" dirty="0"/>
              <a:t>And the user can add their  Power BI account in Windows 10.</a:t>
            </a:r>
          </a:p>
          <a:p>
            <a:r>
              <a:rPr lang="en-US" dirty="0"/>
              <a:t>And that would enable  this capability to work.</a:t>
            </a:r>
          </a:p>
          <a:p>
            <a:r>
              <a:rPr lang="en-US" dirty="0"/>
              <a:t>Note that Cortana for Power BI is  currently only available in English.</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134</a:t>
            </a:fld>
            <a:endParaRPr lang="en-US" dirty="0"/>
          </a:p>
        </p:txBody>
      </p:sp>
    </p:spTree>
    <p:extLst>
      <p:ext uri="{BB962C8B-B14F-4D97-AF65-F5344CB8AC3E}">
        <p14:creationId xmlns:p14="http://schemas.microsoft.com/office/powerpoint/2010/main" val="128942178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 data classification.</a:t>
            </a:r>
          </a:p>
          <a:p>
            <a:r>
              <a:rPr lang="en-US" dirty="0"/>
              <a:t>There's now the capability  to classify dashboards to raise awareness of what level  of security should be applied.</a:t>
            </a:r>
          </a:p>
          <a:p>
            <a:r>
              <a:rPr lang="en-US" dirty="0"/>
              <a:t>The tenant administrators can build  up a set of classifications, and we can see here a high business  impact, and a low business impact.</a:t>
            </a:r>
          </a:p>
          <a:p>
            <a:r>
              <a:rPr lang="en-US" dirty="0"/>
              <a:t>The high business impact  is the default, so all dashboards will be  classified by the default.</a:t>
            </a:r>
          </a:p>
          <a:p>
            <a:r>
              <a:rPr lang="en-US" dirty="0"/>
              <a:t>And then there's a shorthand.</a:t>
            </a:r>
          </a:p>
          <a:p>
            <a:r>
              <a:rPr lang="en-US" dirty="0"/>
              <a:t>And then you can see the shorthand  value for the classification, on the right-hand side,  appears next to the dashboard name.</a:t>
            </a:r>
          </a:p>
          <a:p>
            <a:r>
              <a:rPr lang="en-US" dirty="0"/>
              <a:t>This is simply a tag, but it should  inform users of the appropriacy, especially, when it comes to  sharing this type of dashboard.</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135</a:t>
            </a:fld>
            <a:endParaRPr lang="en-US" dirty="0"/>
          </a:p>
        </p:txBody>
      </p:sp>
    </p:spTree>
    <p:extLst>
      <p:ext uri="{BB962C8B-B14F-4D97-AF65-F5344CB8AC3E}">
        <p14:creationId xmlns:p14="http://schemas.microsoft.com/office/powerpoint/2010/main" val="12968574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https://powerbi.microsoft.com/en-us/blog/making-it-easier-to-administer-power-bi/</a:t>
            </a:r>
          </a:p>
          <a:p>
            <a:endParaRPr lang="en-AU" dirty="0"/>
          </a:p>
          <a:p>
            <a:r>
              <a:rPr lang="en-US" dirty="0"/>
              <a:t>For administrators, there are a  growing number of settings that can be managed, enabling you to turn  on or off certain features.</a:t>
            </a:r>
          </a:p>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136</a:t>
            </a:fld>
            <a:endParaRPr lang="en-US" dirty="0"/>
          </a:p>
        </p:txBody>
      </p:sp>
    </p:spTree>
    <p:extLst>
      <p:ext uri="{BB962C8B-B14F-4D97-AF65-F5344CB8AC3E}">
        <p14:creationId xmlns:p14="http://schemas.microsoft.com/office/powerpoint/2010/main" val="57183833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I list all of the settings.</a:t>
            </a:r>
          </a:p>
          <a:p>
            <a:r>
              <a:rPr lang="en-US" dirty="0"/>
              <a:t>So as an administrator,  you may choose whether or not to enable publishing content  packs to the entire organization.</a:t>
            </a:r>
          </a:p>
          <a:p>
            <a:r>
              <a:rPr lang="en-US" dirty="0"/>
              <a:t>Allowing the sharing of  content with external users, whether published web is supported,  whether export of data is supported, whether users can interact with and  share R visuals, whether it's okay to allow users to ask questions  about their data using Cortana, whether it's okay for them to use  the Analyze in Excel, whether it's okay for them to use template  organizational content packs.</a:t>
            </a:r>
          </a:p>
          <a:p>
            <a:r>
              <a:rPr lang="en-US" dirty="0"/>
              <a:t>Also the ability to  create audit logs for internal auditing, and that last  topic of data classification for dashboards which by default is off.</a:t>
            </a:r>
            <a:endParaRPr lang="en-AU" dirty="0"/>
          </a:p>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137</a:t>
            </a:fld>
            <a:endParaRPr lang="en-US" dirty="0"/>
          </a:p>
        </p:txBody>
      </p:sp>
    </p:spTree>
    <p:extLst>
      <p:ext uri="{BB962C8B-B14F-4D97-AF65-F5344CB8AC3E}">
        <p14:creationId xmlns:p14="http://schemas.microsoft.com/office/powerpoint/2010/main" val="5498163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138</a:t>
            </a:fld>
            <a:endParaRPr lang="en-US" dirty="0"/>
          </a:p>
        </p:txBody>
      </p:sp>
    </p:spTree>
    <p:extLst>
      <p:ext uri="{BB962C8B-B14F-4D97-AF65-F5344CB8AC3E}">
        <p14:creationId xmlns:p14="http://schemas.microsoft.com/office/powerpoint/2010/main" val="5479935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Key takeaways for this module.</a:t>
            </a:r>
          </a:p>
          <a:p>
            <a:pPr defTabSz="990752">
              <a:defRPr/>
            </a:pPr>
            <a:r>
              <a:rPr lang="en-US" dirty="0"/>
              <a:t>The Power BI online service offers  a simple, intuitive experience for interacting with data.</a:t>
            </a:r>
          </a:p>
          <a:p>
            <a:pPr defTabSz="990752">
              <a:defRPr/>
            </a:pPr>
            <a:r>
              <a:rPr lang="en-US" dirty="0"/>
              <a:t>Users engage with the service by  using a supported web browser or a mobile app.</a:t>
            </a:r>
          </a:p>
          <a:p>
            <a:pPr defTabSz="990752">
              <a:defRPr/>
            </a:pPr>
            <a:r>
              <a:rPr lang="en-US" dirty="0"/>
              <a:t>Dashboards display tiles  in a single canvas.</a:t>
            </a:r>
          </a:p>
          <a:p>
            <a:pPr defTabSz="990752">
              <a:defRPr/>
            </a:pPr>
            <a:r>
              <a:rPr lang="en-US" dirty="0"/>
              <a:t>And a tile is sourced by  pinning either a single report visualization, or a Q&amp;A response,  or a number of the other techniques that we described with SQL Server  Reporting Services in Excel.</a:t>
            </a:r>
          </a:p>
          <a:p>
            <a:pPr defTabSz="990752">
              <a:defRPr/>
            </a:pPr>
            <a:r>
              <a:rPr lang="en-US" dirty="0"/>
              <a:t>Sharing and collaboration can be  achieved by three different and complementary techniques.</a:t>
            </a:r>
          </a:p>
          <a:p>
            <a:pPr defTabSz="990752">
              <a:defRPr/>
            </a:pPr>
            <a:r>
              <a:rPr lang="en-US" dirty="0"/>
              <a:t>Sharing of dashboards and tiles, groups and  organizational content packs.</a:t>
            </a:r>
          </a:p>
          <a:p>
            <a:pPr defTabSz="990752">
              <a:defRPr/>
            </a:pPr>
            <a:r>
              <a:rPr lang="en-US" dirty="0"/>
              <a:t>Entire reports can be easily  published to blogs and to a website.</a:t>
            </a:r>
          </a:p>
        </p:txBody>
      </p:sp>
      <p:sp>
        <p:nvSpPr>
          <p:cNvPr id="4" name="Slide Number Placeholder 3"/>
          <p:cNvSpPr>
            <a:spLocks noGrp="1"/>
          </p:cNvSpPr>
          <p:nvPr>
            <p:ph type="sldNum" sz="quarter" idx="10"/>
          </p:nvPr>
        </p:nvSpPr>
        <p:spPr/>
        <p:txBody>
          <a:bodyPr/>
          <a:lstStyle/>
          <a:p>
            <a:fld id="{DD81A89D-8738-4ED5-BF6E-F438F4965D3F}" type="slidenum">
              <a:rPr lang="en-US" smtClean="0"/>
              <a:t>139</a:t>
            </a:fld>
            <a:endParaRPr lang="en-US" dirty="0"/>
          </a:p>
        </p:txBody>
      </p:sp>
    </p:spTree>
    <p:extLst>
      <p:ext uri="{BB962C8B-B14F-4D97-AF65-F5344CB8AC3E}">
        <p14:creationId xmlns:p14="http://schemas.microsoft.com/office/powerpoint/2010/main" val="399988453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140</a:t>
            </a:fld>
            <a:endParaRPr lang="en-US" dirty="0"/>
          </a:p>
        </p:txBody>
      </p:sp>
    </p:spTree>
    <p:extLst>
      <p:ext uri="{BB962C8B-B14F-4D97-AF65-F5344CB8AC3E}">
        <p14:creationId xmlns:p14="http://schemas.microsoft.com/office/powerpoint/2010/main" val="33468321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To support your continued learning, you may find these  relevant resources useful.</a:t>
            </a:r>
          </a:p>
        </p:txBody>
      </p:sp>
      <p:sp>
        <p:nvSpPr>
          <p:cNvPr id="4" name="Slide Number Placeholder 3"/>
          <p:cNvSpPr>
            <a:spLocks noGrp="1"/>
          </p:cNvSpPr>
          <p:nvPr>
            <p:ph type="sldNum" sz="quarter" idx="10"/>
          </p:nvPr>
        </p:nvSpPr>
        <p:spPr/>
        <p:txBody>
          <a:bodyPr/>
          <a:lstStyle/>
          <a:p>
            <a:fld id="{DD81A89D-8738-4ED5-BF6E-F438F4965D3F}" type="slidenum">
              <a:rPr lang="en-US" smtClean="0"/>
              <a:t>141</a:t>
            </a:fld>
            <a:endParaRPr lang="en-US" dirty="0"/>
          </a:p>
        </p:txBody>
      </p:sp>
    </p:spTree>
    <p:extLst>
      <p:ext uri="{BB962C8B-B14F-4D97-AF65-F5344CB8AC3E}">
        <p14:creationId xmlns:p14="http://schemas.microsoft.com/office/powerpoint/2010/main" val="12585906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this slide</a:t>
            </a:r>
            <a:r>
              <a:rPr lang="en-AU" baseline="0" dirty="0"/>
              <a:t> to ask any remaining questions before moving to the next module.</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142</a:t>
            </a:fld>
            <a:endParaRPr lang="en-US" dirty="0"/>
          </a:p>
        </p:txBody>
      </p:sp>
    </p:spTree>
    <p:extLst>
      <p:ext uri="{BB962C8B-B14F-4D97-AF65-F5344CB8AC3E}">
        <p14:creationId xmlns:p14="http://schemas.microsoft.com/office/powerpoint/2010/main" val="331474987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Introduce the </a:t>
            </a:r>
            <a:r>
              <a:rPr lang="en-AU" baseline="0" dirty="0"/>
              <a:t>module title and topics.</a:t>
            </a:r>
            <a:endParaRPr lang="en-US" dirty="0"/>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143</a:t>
            </a:fld>
            <a:endParaRPr lang="en-US" dirty="0"/>
          </a:p>
        </p:txBody>
      </p:sp>
    </p:spTree>
    <p:extLst>
      <p:ext uri="{BB962C8B-B14F-4D97-AF65-F5344CB8AC3E}">
        <p14:creationId xmlns:p14="http://schemas.microsoft.com/office/powerpoint/2010/main" val="3104758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Power BI, business users can sign up in 5 seconds, and within 5 minutes can get real business value from their data. It can pretty much connect to any data source whether it is Microsoft cloud, non-Microsoft cloud or even </a:t>
            </a:r>
            <a:r>
              <a:rPr lang="en-US" sz="1200" kern="1200" dirty="0" err="1">
                <a:solidFill>
                  <a:schemeClr val="tx1"/>
                </a:solidFill>
                <a:effectLst/>
                <a:latin typeface="+mn-lt"/>
                <a:ea typeface="+mn-ea"/>
                <a:cs typeface="+mn-cs"/>
              </a:rPr>
              <a:t>on-premise</a:t>
            </a:r>
            <a:r>
              <a:rPr lang="en-US" sz="1200" kern="1200" dirty="0">
                <a:solidFill>
                  <a:schemeClr val="tx1"/>
                </a:solidFill>
                <a:effectLst/>
                <a:latin typeface="+mn-lt"/>
                <a:ea typeface="+mn-ea"/>
                <a:cs typeface="+mn-cs"/>
              </a:rPr>
              <a:t> data. Power BI ships with hundreds of connectors that make getting access to all this data very simple. Within minutes see your data in new ways, thanks to content packs. Pre-built dashboards and reports by popular service providers like Salesforce or google analytics.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45516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Power BI Knowledgebase:</a:t>
            </a:r>
          </a:p>
          <a:p>
            <a:pPr marL="185766" indent="-185766" defTabSz="990752">
              <a:buFont typeface="Arial" panose="020B0604020202020204" pitchFamily="34" charset="0"/>
              <a:buChar char="•"/>
              <a:defRPr/>
            </a:pPr>
            <a:r>
              <a:rPr lang="en-US" dirty="0"/>
              <a:t>https://support.powerbi.com/knowledgebase/topics/63369-get-data</a:t>
            </a:r>
          </a:p>
          <a:p>
            <a:pPr marL="185766" indent="-185766" defTabSz="990752">
              <a:buFont typeface="Arial" panose="020B0604020202020204" pitchFamily="34" charset="0"/>
              <a:buChar char="•"/>
              <a:defRPr/>
            </a:pPr>
            <a:r>
              <a:rPr lang="en-US" dirty="0"/>
              <a:t>https://support.powerbi.com/knowledgebase/topics/88767-files-in-power-bi</a:t>
            </a:r>
          </a:p>
          <a:p>
            <a:pPr marL="0" indent="0" defTabSz="990752">
              <a:buFont typeface="Arial" panose="020B0604020202020204" pitchFamily="34" charset="0"/>
              <a:buNone/>
              <a:defRPr/>
            </a:pPr>
            <a:endParaRPr lang="en-US" dirty="0"/>
          </a:p>
          <a:p>
            <a:pPr marL="0" indent="0" defTabSz="990752">
              <a:buFont typeface="Arial" panose="020B0604020202020204" pitchFamily="34" charset="0"/>
              <a:buNone/>
              <a:defRPr/>
            </a:pPr>
            <a:r>
              <a:rPr lang="en-US" dirty="0"/>
              <a:t>Connecting to data through Power BI  is relatively straightforward and easy, and it can be achieved with  variety of data source formats.</a:t>
            </a:r>
          </a:p>
          <a:p>
            <a:pPr marL="0" indent="0" defTabSz="990752">
              <a:buFont typeface="Arial" panose="020B0604020202020204" pitchFamily="34" charset="0"/>
              <a:buNone/>
              <a:defRPr/>
            </a:pPr>
            <a:r>
              <a:rPr lang="en-US" dirty="0"/>
              <a:t>These could be content packs  that were delivered within the organization and as was  covered in the previous module.</a:t>
            </a:r>
          </a:p>
          <a:p>
            <a:pPr marL="0" indent="0" defTabSz="990752">
              <a:buFont typeface="Arial" panose="020B0604020202020204" pitchFamily="34" charset="0"/>
              <a:buNone/>
              <a:defRPr/>
            </a:pPr>
            <a:r>
              <a:rPr lang="en-US" dirty="0"/>
              <a:t>This was a technique for sharing through  the organizational content packs.</a:t>
            </a:r>
          </a:p>
          <a:p>
            <a:pPr marL="0" indent="0" defTabSz="990752">
              <a:buFont typeface="Arial" panose="020B0604020202020204" pitchFamily="34" charset="0"/>
              <a:buNone/>
              <a:defRPr/>
            </a:pPr>
            <a:r>
              <a:rPr lang="en-US" dirty="0"/>
              <a:t>And there are also content packs  delivered through software as a service providers.</a:t>
            </a:r>
          </a:p>
          <a:p>
            <a:pPr marL="0" indent="0" defTabSz="990752">
              <a:buFont typeface="Arial" panose="020B0604020202020204" pitchFamily="34" charset="0"/>
              <a:buNone/>
              <a:defRPr/>
            </a:pPr>
            <a:r>
              <a:rPr lang="en-US" dirty="0"/>
              <a:t>Files can also be uploaded  to the Power BI servers, these could be Power BI Desktop  files or Excel workbooks.</a:t>
            </a:r>
          </a:p>
          <a:p>
            <a:pPr marL="0" indent="0" defTabSz="990752">
              <a:buFont typeface="Arial" panose="020B0604020202020204" pitchFamily="34" charset="0"/>
              <a:buNone/>
              <a:defRPr/>
            </a:pPr>
            <a:r>
              <a:rPr lang="en-US" dirty="0"/>
              <a:t>And databases and  data services, be them cloud or on-premises, can be connected too,  from the Power BI servers.</a:t>
            </a:r>
          </a:p>
        </p:txBody>
      </p:sp>
      <p:sp>
        <p:nvSpPr>
          <p:cNvPr id="4" name="Slide Number Placeholder 3"/>
          <p:cNvSpPr>
            <a:spLocks noGrp="1"/>
          </p:cNvSpPr>
          <p:nvPr>
            <p:ph type="sldNum" sz="quarter" idx="10"/>
          </p:nvPr>
        </p:nvSpPr>
        <p:spPr/>
        <p:txBody>
          <a:bodyPr/>
          <a:lstStyle/>
          <a:p>
            <a:fld id="{DD81A89D-8738-4ED5-BF6E-F438F4965D3F}" type="slidenum">
              <a:rPr lang="en-US" smtClean="0"/>
              <a:t>144</a:t>
            </a:fld>
            <a:endParaRPr lang="en-US" dirty="0"/>
          </a:p>
        </p:txBody>
      </p:sp>
    </p:spTree>
    <p:extLst>
      <p:ext uri="{BB962C8B-B14F-4D97-AF65-F5344CB8AC3E}">
        <p14:creationId xmlns:p14="http://schemas.microsoft.com/office/powerpoint/2010/main" val="64493204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enables connections to the  software as a service applications, and connections require  an existing subscription.</a:t>
            </a:r>
          </a:p>
          <a:p>
            <a:r>
              <a:rPr lang="en-US" dirty="0"/>
              <a:t>Each content pack provides pre-built  dashboards and reports and literally minutes to wow.</a:t>
            </a:r>
          </a:p>
          <a:p>
            <a:r>
              <a:rPr lang="en-US" dirty="0"/>
              <a:t>Having connected, authenticated,  your workspace will have reports and dashboards to commence analyzing and visualizing the data  from these applications.</a:t>
            </a:r>
          </a:p>
        </p:txBody>
      </p:sp>
      <p:sp>
        <p:nvSpPr>
          <p:cNvPr id="4" name="Slide Number Placeholder 3"/>
          <p:cNvSpPr>
            <a:spLocks noGrp="1"/>
          </p:cNvSpPr>
          <p:nvPr>
            <p:ph type="sldNum" sz="quarter" idx="10"/>
          </p:nvPr>
        </p:nvSpPr>
        <p:spPr/>
        <p:txBody>
          <a:bodyPr/>
          <a:lstStyle/>
          <a:p>
            <a:fld id="{DD81A89D-8738-4ED5-BF6E-F438F4965D3F}" type="slidenum">
              <a:rPr lang="en-US" smtClean="0"/>
              <a:t>145</a:t>
            </a:fld>
            <a:endParaRPr lang="en-US" dirty="0"/>
          </a:p>
        </p:txBody>
      </p:sp>
    </p:spTree>
    <p:extLst>
      <p:ext uri="{BB962C8B-B14F-4D97-AF65-F5344CB8AC3E}">
        <p14:creationId xmlns:p14="http://schemas.microsoft.com/office/powerpoint/2010/main" val="227270205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files, these can be uploaded  or connected to from OneDrive for Business, OneDrive Personal,  or SharePoint Online.</a:t>
            </a:r>
          </a:p>
          <a:p>
            <a:r>
              <a:rPr lang="en-US" dirty="0"/>
              <a:t>Note that updates to OneDrive  files will automatically appear in dashboards and reports.</a:t>
            </a:r>
          </a:p>
          <a:p>
            <a:r>
              <a:rPr lang="en-US" dirty="0"/>
              <a:t>The supported file types  include Power BI Desktop files, Excel workbooks, and CSV files.</a:t>
            </a:r>
          </a:p>
          <a:p>
            <a:r>
              <a:rPr lang="en-US" dirty="0"/>
              <a:t>And there is a maximum size of 250  megabytes for an uploaded file.</a:t>
            </a:r>
          </a:p>
          <a:p>
            <a:r>
              <a:rPr lang="en-US" dirty="0"/>
              <a:t>We'll be focusing on the Power  BI Desktop in the next module.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146</a:t>
            </a:fld>
            <a:endParaRPr lang="en-US" dirty="0"/>
          </a:p>
        </p:txBody>
      </p:sp>
    </p:spTree>
    <p:extLst>
      <p:ext uri="{BB962C8B-B14F-4D97-AF65-F5344CB8AC3E}">
        <p14:creationId xmlns:p14="http://schemas.microsoft.com/office/powerpoint/2010/main" val="185432928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Excel 2016,  there is direct support for publication of a workbook.</a:t>
            </a:r>
          </a:p>
          <a:p>
            <a:r>
              <a:rPr lang="en-US" dirty="0"/>
              <a:t>Publication must be made  to OneDrive for Business.</a:t>
            </a:r>
          </a:p>
          <a:p>
            <a:r>
              <a:rPr lang="en-US" dirty="0"/>
              <a:t>And updates made from Excel 2016  will be reflected automatically in Power BI datasets.</a:t>
            </a:r>
          </a:p>
        </p:txBody>
      </p:sp>
      <p:sp>
        <p:nvSpPr>
          <p:cNvPr id="4" name="Slide Number Placeholder 3"/>
          <p:cNvSpPr>
            <a:spLocks noGrp="1"/>
          </p:cNvSpPr>
          <p:nvPr>
            <p:ph type="sldNum" sz="quarter" idx="10"/>
          </p:nvPr>
        </p:nvSpPr>
        <p:spPr/>
        <p:txBody>
          <a:bodyPr/>
          <a:lstStyle/>
          <a:p>
            <a:fld id="{DD81A89D-8738-4ED5-BF6E-F438F4965D3F}" type="slidenum">
              <a:rPr lang="en-US" smtClean="0"/>
              <a:t>147</a:t>
            </a:fld>
            <a:endParaRPr lang="en-US" dirty="0"/>
          </a:p>
        </p:txBody>
      </p:sp>
    </p:spTree>
    <p:extLst>
      <p:ext uri="{BB962C8B-B14F-4D97-AF65-F5344CB8AC3E}">
        <p14:creationId xmlns:p14="http://schemas.microsoft.com/office/powerpoint/2010/main" val="366481713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Slide)</a:t>
            </a:r>
          </a:p>
          <a:p>
            <a:r>
              <a:rPr lang="en-US" dirty="0"/>
              <a:t>If you upload an Excel workbook, the data model within the Excel  workbook becomes a dataset, and any Power View sheets will become  pages of the Power BI report.</a:t>
            </a:r>
          </a:p>
          <a:p>
            <a:r>
              <a:rPr lang="en-US" dirty="0"/>
              <a:t>Note that PivotTables,  </a:t>
            </a:r>
            <a:r>
              <a:rPr lang="en-US" dirty="0" err="1"/>
              <a:t>PivotCharts</a:t>
            </a:r>
            <a:r>
              <a:rPr lang="en-US" dirty="0"/>
              <a:t>, and custom fields will  not be recognized.</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148</a:t>
            </a:fld>
            <a:endParaRPr lang="en-US" dirty="0"/>
          </a:p>
        </p:txBody>
      </p:sp>
    </p:spTree>
    <p:extLst>
      <p:ext uri="{BB962C8B-B14F-4D97-AF65-F5344CB8AC3E}">
        <p14:creationId xmlns:p14="http://schemas.microsoft.com/office/powerpoint/2010/main" val="200458044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Power BI Desktop file is  uploaded to the Power BI servers, it becomes a dataset.</a:t>
            </a:r>
          </a:p>
          <a:p>
            <a:r>
              <a:rPr lang="en-US" dirty="0"/>
              <a:t>The report becomes  a Power BI report, and then an empty dashboard  is automatically created with a token tile to enable  connecting to the dataset.</a:t>
            </a:r>
          </a:p>
          <a:p>
            <a:r>
              <a:rPr lang="en-US" dirty="0"/>
              <a:t>If you upload an Excel workbook, the data model within the Excel  workbook becomes a dataset, and any Power View sheets will become  pages of the Power BI report.</a:t>
            </a:r>
          </a:p>
          <a:p>
            <a:r>
              <a:rPr lang="en-US" dirty="0"/>
              <a:t>Note that PivotTables,  </a:t>
            </a:r>
            <a:r>
              <a:rPr lang="en-US" dirty="0" err="1"/>
              <a:t>PivotCharts</a:t>
            </a:r>
            <a:r>
              <a:rPr lang="en-US" dirty="0"/>
              <a:t>, and custom fields will  not be recognized.</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149</a:t>
            </a:fld>
            <a:endParaRPr lang="en-US" dirty="0"/>
          </a:p>
        </p:txBody>
      </p:sp>
    </p:spTree>
    <p:extLst>
      <p:ext uri="{BB962C8B-B14F-4D97-AF65-F5344CB8AC3E}">
        <p14:creationId xmlns:p14="http://schemas.microsoft.com/office/powerpoint/2010/main" val="273682164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databases and data services, Certain Azure services  are available with Direct Connect.</a:t>
            </a:r>
          </a:p>
          <a:p>
            <a:r>
              <a:rPr lang="en-US" dirty="0"/>
              <a:t>Queries are sent back to Azure as  users explore and report on data, and dashboard tiles refresh  approximately every 15 minutes.</a:t>
            </a:r>
          </a:p>
          <a:p>
            <a:r>
              <a:rPr lang="en-US" dirty="0"/>
              <a:t>And these experiences are intended  for users who are familiar with databases and  entities that they connect to.</a:t>
            </a:r>
          </a:p>
          <a:p>
            <a:r>
              <a:rPr lang="en-US" dirty="0"/>
              <a:t>Azure SQL Database,  Azure SQL Data Warehouse, and Spark on Azure HDInsight  are all supported, and only available though with  the Power BI Pro license.</a:t>
            </a:r>
          </a:p>
        </p:txBody>
      </p:sp>
      <p:sp>
        <p:nvSpPr>
          <p:cNvPr id="4" name="Slide Number Placeholder 3"/>
          <p:cNvSpPr>
            <a:spLocks noGrp="1"/>
          </p:cNvSpPr>
          <p:nvPr>
            <p:ph type="sldNum" sz="quarter" idx="10"/>
          </p:nvPr>
        </p:nvSpPr>
        <p:spPr/>
        <p:txBody>
          <a:bodyPr/>
          <a:lstStyle/>
          <a:p>
            <a:fld id="{DD81A89D-8738-4ED5-BF6E-F438F4965D3F}" type="slidenum">
              <a:rPr lang="en-US" smtClean="0"/>
              <a:t>150</a:t>
            </a:fld>
            <a:endParaRPr lang="en-US" dirty="0"/>
          </a:p>
        </p:txBody>
      </p:sp>
    </p:spTree>
    <p:extLst>
      <p:ext uri="{BB962C8B-B14F-4D97-AF65-F5344CB8AC3E}">
        <p14:creationId xmlns:p14="http://schemas.microsoft.com/office/powerpoint/2010/main" val="389060666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Live connections to on-premises  data can be made with SQL Server Analysis Services.</a:t>
            </a:r>
          </a:p>
          <a:p>
            <a:r>
              <a:rPr lang="en-US" dirty="0"/>
              <a:t>There's support to  SQL Server 2012 and later.</a:t>
            </a:r>
          </a:p>
          <a:p>
            <a:r>
              <a:rPr lang="en-US" dirty="0"/>
              <a:t>And what's interesting is that the  user's identity is passed through to the on-premises Analysis Services,  enabling any roles and permissions to be enforced.</a:t>
            </a:r>
          </a:p>
          <a:p>
            <a:r>
              <a:rPr lang="en-US" dirty="0"/>
              <a:t>Note that Q&amp;A natural language  querying is not supported with this live connection, and  these connections can only be made by users with  a Power BI Pro license.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151</a:t>
            </a:fld>
            <a:endParaRPr lang="en-US" dirty="0"/>
          </a:p>
        </p:txBody>
      </p:sp>
    </p:spTree>
    <p:extLst>
      <p:ext uri="{BB962C8B-B14F-4D97-AF65-F5344CB8AC3E}">
        <p14:creationId xmlns:p14="http://schemas.microsoft.com/office/powerpoint/2010/main" val="5930815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connects to data sources  as the user, so connections will require valid accounts that meet  the requirements of the data source.</a:t>
            </a:r>
          </a:p>
          <a:p>
            <a:r>
              <a:rPr lang="en-US" dirty="0"/>
              <a:t>And depending on the application  you're connecting to, there'll be different methods and different  requirements to authenticate.</a:t>
            </a:r>
          </a:p>
          <a:p>
            <a:r>
              <a:rPr lang="en-US" dirty="0"/>
              <a:t>You will need to consult  every individual service to understand the appropriate  authentication method.</a:t>
            </a:r>
          </a:p>
        </p:txBody>
      </p:sp>
      <p:sp>
        <p:nvSpPr>
          <p:cNvPr id="4" name="Slide Number Placeholder 3"/>
          <p:cNvSpPr>
            <a:spLocks noGrp="1"/>
          </p:cNvSpPr>
          <p:nvPr>
            <p:ph type="sldNum" sz="quarter" idx="10"/>
          </p:nvPr>
        </p:nvSpPr>
        <p:spPr/>
        <p:txBody>
          <a:bodyPr/>
          <a:lstStyle/>
          <a:p>
            <a:fld id="{DD81A89D-8738-4ED5-BF6E-F438F4965D3F}" type="slidenum">
              <a:rPr lang="en-US" smtClean="0"/>
              <a:t>152</a:t>
            </a:fld>
            <a:endParaRPr lang="en-US" dirty="0"/>
          </a:p>
        </p:txBody>
      </p:sp>
    </p:spTree>
    <p:extLst>
      <p:ext uri="{BB962C8B-B14F-4D97-AF65-F5344CB8AC3E}">
        <p14:creationId xmlns:p14="http://schemas.microsoft.com/office/powerpoint/2010/main" val="361335646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Power BI Knowledgebase:</a:t>
            </a:r>
            <a:r>
              <a:rPr lang="en-US" baseline="0" dirty="0"/>
              <a:t> https://support.powerbi.com/knowledgebase/articles/474669-refresh-data-in-power-bi</a:t>
            </a:r>
          </a:p>
          <a:p>
            <a:pPr defTabSz="990752">
              <a:defRPr/>
            </a:pPr>
            <a:endParaRPr lang="en-US" baseline="0" dirty="0"/>
          </a:p>
          <a:p>
            <a:pPr defTabSz="990752">
              <a:defRPr/>
            </a:pPr>
            <a:r>
              <a:rPr lang="en-US" dirty="0"/>
              <a:t>On the topic of keeping  data current in Power BI, the Power BI service enables online  and on-premises data refresh the data sets that are uploaded  from Power BI Desktop files and Excel workbooks that  have the data model.</a:t>
            </a:r>
          </a:p>
          <a:p>
            <a:pPr defTabSz="990752">
              <a:defRPr/>
            </a:pPr>
            <a:r>
              <a:rPr lang="en-US" dirty="0"/>
              <a:t>Data refresh can be either  on demand or scheduled, and the minimum schedule  frequency is hourly.</a:t>
            </a:r>
          </a:p>
          <a:p>
            <a:pPr defTabSz="990752">
              <a:defRPr/>
            </a:pPr>
            <a:r>
              <a:rPr lang="en-US" dirty="0"/>
              <a:t>This is achieved via a gateway and  there are two gateways.</a:t>
            </a:r>
          </a:p>
          <a:p>
            <a:pPr defTabSz="990752">
              <a:defRPr/>
            </a:pPr>
            <a:r>
              <a:rPr lang="en-US" dirty="0"/>
              <a:t>There is  the Power BI Personal Gateway and the On-Premises Data Gateway.</a:t>
            </a:r>
          </a:p>
          <a:p>
            <a:pPr defTabSz="990752">
              <a:defRPr/>
            </a:pPr>
            <a:r>
              <a:rPr lang="en-US" dirty="0"/>
              <a:t>Note that Gateway access requires  the Power BI Pro license.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153</a:t>
            </a:fld>
            <a:endParaRPr lang="en-US" dirty="0"/>
          </a:p>
        </p:txBody>
      </p:sp>
    </p:spTree>
    <p:extLst>
      <p:ext uri="{BB962C8B-B14F-4D97-AF65-F5344CB8AC3E}">
        <p14:creationId xmlns:p14="http://schemas.microsoft.com/office/powerpoint/2010/main" val="3203846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 need to learn new language with Power BI. Customers value the ability to ask questions in natural language. We have invested in our natural language capabilities for several years now and we have industry leading capability on this front.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899480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Power BI to refresh a dataset, credentials must be provided for  the data source.</a:t>
            </a:r>
          </a:p>
          <a:p>
            <a:r>
              <a:rPr lang="en-US" dirty="0"/>
              <a:t>And credentials are securely stored,  so that Power BI can connect  on behalf of the user.</a:t>
            </a:r>
          </a:p>
        </p:txBody>
      </p:sp>
      <p:sp>
        <p:nvSpPr>
          <p:cNvPr id="4" name="Slide Number Placeholder 3"/>
          <p:cNvSpPr>
            <a:spLocks noGrp="1"/>
          </p:cNvSpPr>
          <p:nvPr>
            <p:ph type="sldNum" sz="quarter" idx="10"/>
          </p:nvPr>
        </p:nvSpPr>
        <p:spPr/>
        <p:txBody>
          <a:bodyPr/>
          <a:lstStyle/>
          <a:p>
            <a:fld id="{DD81A89D-8738-4ED5-BF6E-F438F4965D3F}" type="slidenum">
              <a:rPr lang="en-US" smtClean="0"/>
              <a:t>154</a:t>
            </a:fld>
            <a:endParaRPr lang="en-US" dirty="0"/>
          </a:p>
        </p:txBody>
      </p:sp>
    </p:spTree>
    <p:extLst>
      <p:ext uri="{BB962C8B-B14F-4D97-AF65-F5344CB8AC3E}">
        <p14:creationId xmlns:p14="http://schemas.microsoft.com/office/powerpoint/2010/main" val="194536126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supported online data  sources include all Azure and online services.</a:t>
            </a:r>
          </a:p>
          <a:p>
            <a:r>
              <a:rPr lang="en-US" dirty="0"/>
              <a:t>For datasets created  directly from services and from the Power BI Desktop queries.</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155</a:t>
            </a:fld>
            <a:endParaRPr lang="en-US" dirty="0"/>
          </a:p>
        </p:txBody>
      </p:sp>
    </p:spTree>
    <p:extLst>
      <p:ext uri="{BB962C8B-B14F-4D97-AF65-F5344CB8AC3E}">
        <p14:creationId xmlns:p14="http://schemas.microsoft.com/office/powerpoint/2010/main" val="1286885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supported on-premises  data sources for refresh.</a:t>
            </a:r>
          </a:p>
          <a:p>
            <a:r>
              <a:rPr lang="en-US" dirty="0"/>
              <a:t>These include all data sources  available in Power BI Desktop, and these will be covered  in the next module.</a:t>
            </a:r>
          </a:p>
          <a:p>
            <a:r>
              <a:rPr lang="en-US" dirty="0"/>
              <a:t>But two exceptions,  the Hadoop file and the Microsoft Exchange  connections are not supported.</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156</a:t>
            </a:fld>
            <a:endParaRPr lang="en-US" dirty="0"/>
          </a:p>
        </p:txBody>
      </p:sp>
    </p:spTree>
    <p:extLst>
      <p:ext uri="{BB962C8B-B14F-4D97-AF65-F5344CB8AC3E}">
        <p14:creationId xmlns:p14="http://schemas.microsoft.com/office/powerpoint/2010/main" val="72051036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https://support.powerbi.com/knowledgebase/articles/474669-data-refresh-in-power-bi</a:t>
            </a:r>
          </a:p>
          <a:p>
            <a:r>
              <a:rPr lang="en-US" dirty="0"/>
              <a:t>Let's take a look, then,  at the Personal Power BI Gateway.</a:t>
            </a:r>
          </a:p>
          <a:p>
            <a:r>
              <a:rPr lang="en-US" dirty="0"/>
              <a:t>A user can download and install the Power BI Gateway to  refresh on-premises data sources.</a:t>
            </a:r>
          </a:p>
          <a:p>
            <a:r>
              <a:rPr lang="en-US" dirty="0"/>
              <a:t>It's only available in 64-bit,  and if it's installed with an administrator account,  it will run as a service.</a:t>
            </a:r>
          </a:p>
          <a:p>
            <a:r>
              <a:rPr lang="en-US" dirty="0"/>
              <a:t>Otherwise, it runs  as an application.</a:t>
            </a:r>
          </a:p>
          <a:p>
            <a:r>
              <a:rPr lang="en-US" dirty="0"/>
              <a:t>It's been designed to support  secure data transfer by using SSL via Azure Service Bus.</a:t>
            </a:r>
          </a:p>
          <a:p>
            <a:r>
              <a:rPr lang="en-US" dirty="0"/>
              <a:t>There is no requirement to open  any special firewall ports.</a:t>
            </a:r>
          </a:p>
          <a:p>
            <a:r>
              <a:rPr lang="en-US" dirty="0"/>
              <a:t>And note that there are certain  scenarios that cannot be scheduled for data refresh.</a:t>
            </a:r>
          </a:p>
          <a:p>
            <a:r>
              <a:rPr lang="en-US" dirty="0"/>
              <a:t>These would include any custom SQL  statements in the Power BI Desktop queries, Excel worksheet data,  or Direct Connect or </a:t>
            </a:r>
            <a:r>
              <a:rPr lang="en-US" dirty="0" err="1"/>
              <a:t>DirectQuery</a:t>
            </a:r>
            <a:r>
              <a:rPr lang="en-US" dirty="0"/>
              <a:t> data sources.</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157</a:t>
            </a:fld>
            <a:endParaRPr lang="en-US" dirty="0"/>
          </a:p>
        </p:txBody>
      </p:sp>
    </p:spTree>
    <p:extLst>
      <p:ext uri="{BB962C8B-B14F-4D97-AF65-F5344CB8AC3E}">
        <p14:creationId xmlns:p14="http://schemas.microsoft.com/office/powerpoint/2010/main" val="139712632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https://powerbi.microsoft.com/en-us/documentation/powerbi-gateway-enterprise/</a:t>
            </a:r>
          </a:p>
          <a:p>
            <a:r>
              <a:rPr lang="en-US" dirty="0"/>
              <a:t>The On-Premises Data Gateway can  be setup and installed by an IT professional, and it's designed to  serve large groups of users, and their requirements to refresh  data in the Power BI Service.</a:t>
            </a:r>
          </a:p>
          <a:p>
            <a:r>
              <a:rPr lang="en-US" dirty="0"/>
              <a:t>The IT </a:t>
            </a:r>
            <a:r>
              <a:rPr lang="en-US" dirty="0" err="1"/>
              <a:t>DDepartment</a:t>
            </a:r>
            <a:r>
              <a:rPr lang="en-US" dirty="0"/>
              <a:t> can centrally  manage the set of users who have access to the underlying  data sources.</a:t>
            </a:r>
          </a:p>
          <a:p>
            <a:r>
              <a:rPr lang="en-US" dirty="0"/>
              <a:t>They can gain visibility  into gateway usage, such as the commonly accessed data sources,  and the users accessing them.</a:t>
            </a:r>
          </a:p>
          <a:p>
            <a:r>
              <a:rPr lang="en-US" dirty="0"/>
              <a:t>The data sources includes SQL  Server Analysis Services in either multidimensional or tabular modes.</a:t>
            </a:r>
          </a:p>
          <a:p>
            <a:r>
              <a:rPr lang="en-US" dirty="0"/>
              <a:t>SQL Server relational database,  Oracle, Teradata, SAP HANA.</a:t>
            </a:r>
          </a:p>
          <a:p>
            <a:r>
              <a:rPr lang="en-US" dirty="0"/>
              <a:t>Note that for Analysis Services,  the Power BI user as previously described is passed to Analysis  Services as an effective username.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158</a:t>
            </a:fld>
            <a:endParaRPr lang="en-US" dirty="0"/>
          </a:p>
        </p:txBody>
      </p:sp>
    </p:spTree>
    <p:extLst>
      <p:ext uri="{BB962C8B-B14F-4D97-AF65-F5344CB8AC3E}">
        <p14:creationId xmlns:p14="http://schemas.microsoft.com/office/powerpoint/2010/main" val="326759789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90752">
              <a:defRPr/>
            </a:pPr>
            <a:r>
              <a:rPr lang="en-US" dirty="0"/>
              <a:t>And so here is the dashboard  that I produced in the previous demonstration.</a:t>
            </a:r>
          </a:p>
          <a:p>
            <a:pPr marL="0" lvl="1" defTabSz="990752">
              <a:defRPr/>
            </a:pPr>
            <a:r>
              <a:rPr lang="en-US" dirty="0"/>
              <a:t>Let's now take a closer look.</a:t>
            </a:r>
          </a:p>
          <a:p>
            <a:pPr marL="0" lvl="1" defTabSz="990752">
              <a:defRPr/>
            </a:pPr>
            <a:r>
              <a:rPr lang="en-US" dirty="0"/>
              <a:t>I'm going to focus in to  one of the tiles here and this shows us the sales by month for  the calendar year of 2015.</a:t>
            </a:r>
          </a:p>
          <a:p>
            <a:pPr marL="0" lvl="1" defTabSz="990752">
              <a:defRPr/>
            </a:pPr>
            <a:r>
              <a:rPr lang="en-US" dirty="0"/>
              <a:t>I'd like you to notice that at  the very end of the year the last column represents November.</a:t>
            </a:r>
          </a:p>
          <a:p>
            <a:pPr marL="0" lvl="1" defTabSz="990752">
              <a:defRPr/>
            </a:pPr>
            <a:r>
              <a:rPr lang="en-US" dirty="0"/>
              <a:t>In fact, we have no data for  December.</a:t>
            </a:r>
          </a:p>
          <a:p>
            <a:pPr marL="0" lvl="1" defTabSz="990752">
              <a:defRPr/>
            </a:pPr>
            <a:r>
              <a:rPr lang="en-US" dirty="0"/>
              <a:t>And as was the case when this  Power BI Desktop file was created, was that there was no December data.</a:t>
            </a:r>
          </a:p>
          <a:p>
            <a:pPr marL="0" lvl="1" defTabSz="990752">
              <a:defRPr/>
            </a:pPr>
            <a:r>
              <a:rPr lang="en-US" dirty="0"/>
              <a:t>And so imported into the Power BI  Desktop file was data including up until November and then that  file was uploaded to the service.</a:t>
            </a:r>
          </a:p>
          <a:p>
            <a:pPr marL="0" lvl="1" defTabSz="990752">
              <a:defRPr/>
            </a:pPr>
            <a:r>
              <a:rPr lang="en-US" dirty="0"/>
              <a:t>And so then the objective of  this demonstration is to show how by installing the personal  gateway for Power BI.</a:t>
            </a:r>
          </a:p>
          <a:p>
            <a:pPr marL="0" lvl="1" defTabSz="990752">
              <a:defRPr/>
            </a:pPr>
            <a:r>
              <a:rPr lang="en-US" dirty="0"/>
              <a:t>And go to enable a data refresh  of the dataset in the cloud against an on-premises  SQL Server database, I'm going to then download  the data gateway.</a:t>
            </a:r>
          </a:p>
          <a:p>
            <a:pPr marL="0" lvl="1" defTabSz="990752">
              <a:defRPr/>
            </a:pPr>
            <a:r>
              <a:rPr lang="en-US" dirty="0"/>
              <a:t>And I'll install it, so  it will download and install, and then there's a decision  that needs to be made.</a:t>
            </a:r>
          </a:p>
          <a:p>
            <a:pPr marL="0" lvl="1" defTabSz="990752">
              <a:defRPr/>
            </a:pPr>
            <a:r>
              <a:rPr lang="en-US" dirty="0"/>
              <a:t>There are in fact two  types of gateways, the on-premises data  gateway is more for an enterprise work load,  typically installed on a server.</a:t>
            </a:r>
          </a:p>
          <a:p>
            <a:pPr marL="0" lvl="1" defTabSz="990752">
              <a:defRPr/>
            </a:pPr>
            <a:r>
              <a:rPr lang="en-US" dirty="0"/>
              <a:t>And it's going to  support data refresh but also live connectivity  to various data sources.</a:t>
            </a:r>
          </a:p>
          <a:p>
            <a:pPr marL="0" lvl="1" defTabSz="990752">
              <a:defRPr/>
            </a:pPr>
            <a:r>
              <a:rPr lang="en-US" dirty="0"/>
              <a:t>In this demonstration, I will  select the personal gateway, and this is designed to be installed on  the desktop, and to be maintained to support the data refresh of datasets  within individual workspaces.</a:t>
            </a:r>
          </a:p>
          <a:p>
            <a:pPr marL="0" lvl="1" defTabSz="990752">
              <a:defRPr/>
            </a:pPr>
            <a:r>
              <a:rPr lang="en-US" dirty="0"/>
              <a:t>So, while this is installing, I'm going to switch across to  SQL Server Management Studio.</a:t>
            </a:r>
          </a:p>
          <a:p>
            <a:pPr marL="0" lvl="1" defTabSz="990752">
              <a:defRPr/>
            </a:pPr>
            <a:r>
              <a:rPr lang="en-US" dirty="0"/>
              <a:t>And here I'm going to run a query  that is going to insert data for December.</a:t>
            </a:r>
          </a:p>
          <a:p>
            <a:pPr marL="0" lvl="1" defTabSz="990752">
              <a:defRPr/>
            </a:pPr>
            <a:r>
              <a:rPr lang="en-US" dirty="0"/>
              <a:t>So now in the on-premises SQL Server  database there is data for December, and then in a second script,  the script will do two things.</a:t>
            </a:r>
          </a:p>
          <a:p>
            <a:pPr marL="0" lvl="1" defTabSz="990752">
              <a:defRPr/>
            </a:pPr>
            <a:r>
              <a:rPr lang="en-US" dirty="0"/>
              <a:t>It's going to create  a login named </a:t>
            </a:r>
            <a:r>
              <a:rPr lang="en-US" dirty="0" err="1"/>
              <a:t>PowerBI</a:t>
            </a:r>
            <a:r>
              <a:rPr lang="en-US" dirty="0"/>
              <a:t>, and then in the </a:t>
            </a:r>
            <a:r>
              <a:rPr lang="en-US" dirty="0" err="1"/>
              <a:t>AdventureWorks</a:t>
            </a:r>
            <a:r>
              <a:rPr lang="en-US" dirty="0"/>
              <a:t>  data warehouse, it's going to create a user  that maps to that login and grant that user permissions  to read from various tables.</a:t>
            </a:r>
          </a:p>
          <a:p>
            <a:pPr marL="0" lvl="1" defTabSz="990752">
              <a:defRPr/>
            </a:pPr>
            <a:r>
              <a:rPr lang="en-US" dirty="0"/>
              <a:t>And now with the gateway  just about to install, we'll step through a series of steps to go ahead and accept terms.</a:t>
            </a:r>
          </a:p>
          <a:p>
            <a:pPr marL="0" lvl="1" defTabSz="990752">
              <a:defRPr/>
            </a:pPr>
            <a:r>
              <a:rPr lang="en-US" dirty="0"/>
              <a:t>And the install location, and then this is going to take  a few moments to set up.</a:t>
            </a:r>
          </a:p>
          <a:p>
            <a:pPr marL="0" lvl="1" defTabSz="990752">
              <a:defRPr/>
            </a:pPr>
            <a:r>
              <a:rPr lang="en-US" dirty="0"/>
              <a:t>We have success, so  we'll then launch.</a:t>
            </a:r>
          </a:p>
          <a:p>
            <a:pPr marL="0" lvl="1" defTabSz="990752">
              <a:defRPr/>
            </a:pPr>
            <a:r>
              <a:rPr lang="en-US" dirty="0"/>
              <a:t>And then sign in to Power BI.</a:t>
            </a:r>
          </a:p>
          <a:p>
            <a:pPr marL="0" lvl="1" defTabSz="990752">
              <a:defRPr/>
            </a:pPr>
            <a:r>
              <a:rPr lang="en-US" dirty="0"/>
              <a:t>And there we have it, success.</a:t>
            </a:r>
          </a:p>
          <a:p>
            <a:pPr marL="0" lvl="1" defTabSz="990752">
              <a:defRPr/>
            </a:pPr>
            <a:r>
              <a:rPr lang="en-US" dirty="0"/>
              <a:t>The gateway is up and running.</a:t>
            </a:r>
          </a:p>
          <a:p>
            <a:pPr marL="0" lvl="1" defTabSz="990752">
              <a:defRPr/>
            </a:pPr>
            <a:r>
              <a:rPr lang="en-US" dirty="0"/>
              <a:t>So now,  returning to the Power BI site, we are now ready to configure  the dataset for data refresh, and that's achieved by  opening up Settings and then selecting the datasets.</a:t>
            </a:r>
          </a:p>
          <a:p>
            <a:pPr marL="0" lvl="1" defTabSz="990752">
              <a:defRPr/>
            </a:pPr>
            <a:r>
              <a:rPr lang="en-US" dirty="0"/>
              <a:t>And then we see here  the Reseller Sales dataset, and we should point out that  the gateway here is up and running.</a:t>
            </a:r>
          </a:p>
          <a:p>
            <a:pPr marL="0" lvl="1" defTabSz="990752">
              <a:defRPr/>
            </a:pPr>
            <a:r>
              <a:rPr lang="en-US" dirty="0"/>
              <a:t>Next, the Power BI Desktop file,  in fact, has two credentials.</a:t>
            </a:r>
          </a:p>
          <a:p>
            <a:pPr marL="0" lvl="1" defTabSz="990752">
              <a:defRPr/>
            </a:pPr>
            <a:r>
              <a:rPr lang="en-US" dirty="0"/>
              <a:t>One for SQL Server and  one because there is web data.</a:t>
            </a:r>
          </a:p>
          <a:p>
            <a:pPr marL="0" lvl="1" defTabSz="990752">
              <a:defRPr/>
            </a:pPr>
            <a:r>
              <a:rPr lang="en-US" dirty="0"/>
              <a:t>I'm going to edit  the credentials of both, so to connect to the SQL Server  on premises, it's going to use that Power BI account that I  created earlier with the script.</a:t>
            </a:r>
          </a:p>
          <a:p>
            <a:pPr marL="0" lvl="1" defTabSz="990752">
              <a:defRPr/>
            </a:pPr>
            <a:r>
              <a:rPr lang="en-US" dirty="0"/>
              <a:t>And those credentials  are now securely stored for use by the gateway.</a:t>
            </a:r>
          </a:p>
          <a:p>
            <a:pPr marL="0" lvl="1" defTabSz="990752">
              <a:defRPr/>
            </a:pPr>
            <a:r>
              <a:rPr lang="en-US" dirty="0"/>
              <a:t>And then for the web,  because it's a Wikipedia web page, we'll use the anonymous  authentication.</a:t>
            </a:r>
          </a:p>
          <a:p>
            <a:pPr marL="0" lvl="1" defTabSz="990752">
              <a:defRPr/>
            </a:pPr>
            <a:r>
              <a:rPr lang="en-US" dirty="0"/>
              <a:t>And now that all credentials  have been provided, we now have support for data refresh  by using this personal gateway.</a:t>
            </a:r>
          </a:p>
          <a:p>
            <a:pPr marL="0" lvl="1" defTabSz="990752">
              <a:defRPr/>
            </a:pPr>
            <a:r>
              <a:rPr lang="en-US" dirty="0"/>
              <a:t>So let me switch back  to the dashboard, and let's bring this tile in focus.</a:t>
            </a:r>
          </a:p>
          <a:p>
            <a:pPr marL="0" lvl="1" defTabSz="990752">
              <a:defRPr/>
            </a:pPr>
            <a:r>
              <a:rPr lang="en-US" dirty="0"/>
              <a:t>And now against the dataset,  either I could configure a scheduled refresh to take place  perhaps once a day.</a:t>
            </a:r>
          </a:p>
          <a:p>
            <a:pPr marL="0" lvl="1" defTabSz="990752">
              <a:defRPr/>
            </a:pPr>
            <a:r>
              <a:rPr lang="en-US" dirty="0"/>
              <a:t>Or a maximum of eight times  a day with the pro license, or an on demand refresh  as I will do now.</a:t>
            </a:r>
          </a:p>
          <a:p>
            <a:pPr marL="0" lvl="1" defTabSz="990752">
              <a:defRPr/>
            </a:pPr>
            <a:r>
              <a:rPr lang="en-US" dirty="0"/>
              <a:t>All right, so while preparing for refresh and then take note,  in the navigation pane, you'll see a </a:t>
            </a:r>
            <a:r>
              <a:rPr lang="en-US" dirty="0" err="1"/>
              <a:t>spinny</a:t>
            </a:r>
            <a:r>
              <a:rPr lang="en-US" dirty="0"/>
              <a:t> as  the refresh is in process.</a:t>
            </a:r>
          </a:p>
          <a:p>
            <a:pPr marL="0" lvl="1" defTabSz="990752">
              <a:defRPr/>
            </a:pPr>
            <a:r>
              <a:rPr lang="en-US" dirty="0"/>
              <a:t>And then where I'm pointing with my  mouse, we'll watch the data refresh take place as the December data will  then appear in the dashboard tile.</a:t>
            </a:r>
          </a:p>
          <a:p>
            <a:pPr marL="0" lvl="1" defTabSz="990752">
              <a:defRPr/>
            </a:pPr>
            <a:r>
              <a:rPr lang="en-US" dirty="0"/>
              <a:t>And there we have it, data refresh  achieved with the personal gateway.</a:t>
            </a:r>
          </a:p>
        </p:txBody>
      </p:sp>
      <p:sp>
        <p:nvSpPr>
          <p:cNvPr id="4" name="Slide Number Placeholder 3"/>
          <p:cNvSpPr>
            <a:spLocks noGrp="1"/>
          </p:cNvSpPr>
          <p:nvPr>
            <p:ph type="sldNum" sz="quarter" idx="10"/>
          </p:nvPr>
        </p:nvSpPr>
        <p:spPr/>
        <p:txBody>
          <a:bodyPr/>
          <a:lstStyle/>
          <a:p>
            <a:fld id="{DD81A89D-8738-4ED5-BF6E-F438F4965D3F}" type="slidenum">
              <a:rPr lang="en-US" smtClean="0"/>
              <a:t>159</a:t>
            </a:fld>
            <a:endParaRPr lang="en-US" dirty="0"/>
          </a:p>
        </p:txBody>
      </p:sp>
    </p:spTree>
    <p:extLst>
      <p:ext uri="{BB962C8B-B14F-4D97-AF65-F5344CB8AC3E}">
        <p14:creationId xmlns:p14="http://schemas.microsoft.com/office/powerpoint/2010/main" val="101948973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https://support.powerbi.com/knowledgebase/articles/568614-azure-and-power-bi</a:t>
            </a:r>
          </a:p>
          <a:p>
            <a:endParaRPr lang="en-AU" dirty="0"/>
          </a:p>
          <a:p>
            <a:r>
              <a:rPr lang="en-US" dirty="0"/>
              <a:t>Integration with Azure Services.</a:t>
            </a:r>
          </a:p>
          <a:p>
            <a:r>
              <a:rPr lang="en-US" dirty="0"/>
              <a:t>Azure and Power BI have  the built-in connectivity and integration to bring  BI efforts to life.</a:t>
            </a:r>
          </a:p>
          <a:p>
            <a:r>
              <a:rPr lang="en-US" dirty="0"/>
              <a:t>And integration can be achieved  without the necessarily the need to develop complex solutions.</a:t>
            </a:r>
          </a:p>
          <a:p>
            <a:r>
              <a:rPr lang="en-US" dirty="0"/>
              <a:t>Already there is Direct Connect  from Power BI too.</a:t>
            </a:r>
          </a:p>
          <a:p>
            <a:r>
              <a:rPr lang="en-US" dirty="0"/>
              <a:t>Azure SQL Database,  Azure SQL Data Warehouse, and Spark on Azure HDInsight.</a:t>
            </a:r>
          </a:p>
          <a:p>
            <a:r>
              <a:rPr lang="en-US" dirty="0"/>
              <a:t>These do not require any gateways.</a:t>
            </a:r>
          </a:p>
          <a:p>
            <a:r>
              <a:rPr lang="en-US" dirty="0"/>
              <a:t>They just work, providing there  are credentials to connect and authenticate with these services.</a:t>
            </a:r>
          </a:p>
          <a:p>
            <a:r>
              <a:rPr lang="en-US" dirty="0"/>
              <a:t>Power BI desktop can also  connect to Azure services, and real-time dashboards can be achieved  with Azure Stream Analytics.</a:t>
            </a:r>
            <a:endParaRPr lang="en-AU"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160</a:t>
            </a:fld>
            <a:endParaRPr lang="en-US" dirty="0"/>
          </a:p>
        </p:txBody>
      </p:sp>
    </p:spTree>
    <p:extLst>
      <p:ext uri="{BB962C8B-B14F-4D97-AF65-F5344CB8AC3E}">
        <p14:creationId xmlns:p14="http://schemas.microsoft.com/office/powerpoint/2010/main" val="197868381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Here's the Get Data page for  the Azure services, including Azure SQL Database, Azure SQL Data  Warehouse, Azure Marketplace.</a:t>
            </a:r>
          </a:p>
          <a:p>
            <a:r>
              <a:rPr lang="en-AU" dirty="0"/>
              <a:t>HD Insight, Azure Blob Storage,  Table Storage, HD Insight Spark, Azure Document DB  and Azure Data Lake Store.</a:t>
            </a:r>
          </a:p>
        </p:txBody>
      </p:sp>
      <p:sp>
        <p:nvSpPr>
          <p:cNvPr id="4" name="Slide Number Placeholder 3"/>
          <p:cNvSpPr>
            <a:spLocks noGrp="1"/>
          </p:cNvSpPr>
          <p:nvPr>
            <p:ph type="sldNum" sz="quarter" idx="10"/>
          </p:nvPr>
        </p:nvSpPr>
        <p:spPr/>
        <p:txBody>
          <a:bodyPr/>
          <a:lstStyle/>
          <a:p>
            <a:fld id="{DD81A89D-8738-4ED5-BF6E-F438F4965D3F}" type="slidenum">
              <a:rPr lang="en-US" smtClean="0"/>
              <a:t>161</a:t>
            </a:fld>
            <a:endParaRPr lang="en-US" dirty="0"/>
          </a:p>
        </p:txBody>
      </p:sp>
    </p:spTree>
    <p:extLst>
      <p:ext uri="{BB962C8B-B14F-4D97-AF65-F5344CB8AC3E}">
        <p14:creationId xmlns:p14="http://schemas.microsoft.com/office/powerpoint/2010/main" val="2922566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Real-time dashboards delivered  with Azure Stream Analytics.</a:t>
            </a:r>
          </a:p>
          <a:p>
            <a:r>
              <a:rPr lang="en-US" dirty="0"/>
              <a:t>You can use Azure Stream Analytics  to push the outputs of streaming queries to  Power BI dashboards.</a:t>
            </a:r>
          </a:p>
          <a:p>
            <a:r>
              <a:rPr lang="en-US" dirty="0"/>
              <a:t>This enables the delivery  of real-time data at scale.</a:t>
            </a:r>
          </a:p>
          <a:p>
            <a:r>
              <a:rPr lang="en-US" dirty="0"/>
              <a:t>It can stream millions  of events per second, it can perform aggregation across  tumbling or hopping windows. And then they can be delivered  real-time through dashboard tiles.</a:t>
            </a:r>
          </a:p>
        </p:txBody>
      </p:sp>
      <p:sp>
        <p:nvSpPr>
          <p:cNvPr id="4" name="Slide Number Placeholder 3"/>
          <p:cNvSpPr>
            <a:spLocks noGrp="1"/>
          </p:cNvSpPr>
          <p:nvPr>
            <p:ph type="sldNum" sz="quarter" idx="10"/>
          </p:nvPr>
        </p:nvSpPr>
        <p:spPr/>
        <p:txBody>
          <a:bodyPr/>
          <a:lstStyle/>
          <a:p>
            <a:fld id="{DD81A89D-8738-4ED5-BF6E-F438F4965D3F}" type="slidenum">
              <a:rPr lang="en-US" smtClean="0"/>
              <a:t>162</a:t>
            </a:fld>
            <a:endParaRPr lang="en-US" dirty="0"/>
          </a:p>
        </p:txBody>
      </p:sp>
    </p:spTree>
    <p:extLst>
      <p:ext uri="{BB962C8B-B14F-4D97-AF65-F5344CB8AC3E}">
        <p14:creationId xmlns:p14="http://schemas.microsoft.com/office/powerpoint/2010/main" val="153044720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also the ability  to coalesce Azure services together to drive  advanced analytics.</a:t>
            </a:r>
          </a:p>
          <a:p>
            <a:r>
              <a:rPr lang="en-US" dirty="0"/>
              <a:t>And here, a very high level diagram  describing how big data with Azure HDInsight, combined with  Azure Machine Learning for predictive analytics, orchestrated  with Azure Data Factory.</a:t>
            </a:r>
          </a:p>
          <a:p>
            <a:r>
              <a:rPr lang="en-US" dirty="0"/>
              <a:t>Ultimately pushing data into an  Azure SQL Database that can then be used as a dataset for reports and  dashboards in Power BI.</a:t>
            </a:r>
          </a:p>
        </p:txBody>
      </p:sp>
      <p:sp>
        <p:nvSpPr>
          <p:cNvPr id="4" name="Slide Number Placeholder 3"/>
          <p:cNvSpPr>
            <a:spLocks noGrp="1"/>
          </p:cNvSpPr>
          <p:nvPr>
            <p:ph type="sldNum" sz="quarter" idx="10"/>
          </p:nvPr>
        </p:nvSpPr>
        <p:spPr/>
        <p:txBody>
          <a:bodyPr/>
          <a:lstStyle/>
          <a:p>
            <a:fld id="{DD81A89D-8738-4ED5-BF6E-F438F4965D3F}" type="slidenum">
              <a:rPr lang="en-US" smtClean="0"/>
              <a:t>163</a:t>
            </a:fld>
            <a:endParaRPr lang="en-US" dirty="0"/>
          </a:p>
        </p:txBody>
      </p:sp>
    </p:spTree>
    <p:extLst>
      <p:ext uri="{BB962C8B-B14F-4D97-AF65-F5344CB8AC3E}">
        <p14:creationId xmlns:p14="http://schemas.microsoft.com/office/powerpoint/2010/main" val="1974064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Have a new dataset and not quite sure where to start? Need to build a dashboard fast? Want to quickly look for insights you may have missed?</a:t>
            </a:r>
          </a:p>
          <a:p>
            <a:r>
              <a:rPr lang="en-US" sz="1200" kern="1200" dirty="0">
                <a:solidFill>
                  <a:schemeClr val="tx1"/>
                </a:solidFill>
                <a:effectLst/>
                <a:latin typeface="+mn-lt"/>
                <a:ea typeface="+mn-ea"/>
                <a:cs typeface="+mn-cs"/>
              </a:rPr>
              <a:t>Run Quick Insights to generate interesting interactive visualizations based on your data</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0727148"/>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this build slide to describe how an Azure Machine Learning predictive service</a:t>
            </a:r>
            <a:r>
              <a:rPr lang="en-AU" baseline="0" dirty="0"/>
              <a:t> can integrate with Azure Stream Analytics to deliver real-time predictive results to a Power BI dashboard.</a:t>
            </a:r>
          </a:p>
          <a:p>
            <a:r>
              <a:rPr lang="en-AU" baseline="0" dirty="0"/>
              <a:t>See: https://blogs.technet.microsoft.com/machinelearning/2015/12/10/azure-ml-now-available-as-a-function-in-azure-stream-analytics/</a:t>
            </a:r>
          </a:p>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164</a:t>
            </a:fld>
            <a:endParaRPr lang="en-US" dirty="0"/>
          </a:p>
        </p:txBody>
      </p:sp>
    </p:spTree>
    <p:extLst>
      <p:ext uri="{BB962C8B-B14F-4D97-AF65-F5344CB8AC3E}">
        <p14:creationId xmlns:p14="http://schemas.microsoft.com/office/powerpoint/2010/main" val="82558009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Key takeaways for this module.</a:t>
            </a:r>
          </a:p>
          <a:p>
            <a:pPr defTabSz="990752">
              <a:defRPr/>
            </a:pPr>
            <a:r>
              <a:rPr lang="en-US" dirty="0"/>
              <a:t>Connecting to data through  Power BI is relatively easy.</a:t>
            </a:r>
          </a:p>
          <a:p>
            <a:pPr defTabSz="990752">
              <a:defRPr/>
            </a:pPr>
            <a:r>
              <a:rPr lang="en-US" dirty="0"/>
              <a:t>Power BI enables connections to  software as a service applications.</a:t>
            </a:r>
          </a:p>
          <a:p>
            <a:pPr defTabSz="990752">
              <a:defRPr/>
            </a:pPr>
            <a:r>
              <a:rPr lang="en-US" dirty="0"/>
              <a:t>Files can be uploaded or  connected on OneDrive for Business, OneDrive Personal, or  SharePoint Online.</a:t>
            </a:r>
          </a:p>
          <a:p>
            <a:pPr defTabSz="990752">
              <a:defRPr/>
            </a:pPr>
            <a:r>
              <a:rPr lang="en-US" dirty="0"/>
              <a:t>Live connections to  on-premises data can be made to SQL Server Analysis Services,  multidimensional or tabular modes, SQL Server relational database,  Oracle, Teradata, and SAP HANA.</a:t>
            </a:r>
          </a:p>
          <a:p>
            <a:pPr defTabSz="990752">
              <a:defRPr/>
            </a:pPr>
            <a:r>
              <a:rPr lang="en-US" dirty="0"/>
              <a:t>Power BI enables online and  on-premises data refresh.</a:t>
            </a:r>
          </a:p>
          <a:p>
            <a:pPr defTabSz="990752">
              <a:defRPr/>
            </a:pPr>
            <a:r>
              <a:rPr lang="en-US" dirty="0"/>
              <a:t>And Azure and Power BI have  the built-in connectivity and integration to easily  bring BI efforts to life.</a:t>
            </a:r>
          </a:p>
        </p:txBody>
      </p:sp>
      <p:sp>
        <p:nvSpPr>
          <p:cNvPr id="4" name="Slide Number Placeholder 3"/>
          <p:cNvSpPr>
            <a:spLocks noGrp="1"/>
          </p:cNvSpPr>
          <p:nvPr>
            <p:ph type="sldNum" sz="quarter" idx="10"/>
          </p:nvPr>
        </p:nvSpPr>
        <p:spPr/>
        <p:txBody>
          <a:bodyPr/>
          <a:lstStyle/>
          <a:p>
            <a:fld id="{DD81A89D-8738-4ED5-BF6E-F438F4965D3F}" type="slidenum">
              <a:rPr lang="en-US" smtClean="0"/>
              <a:t>166</a:t>
            </a:fld>
            <a:endParaRPr lang="en-US" dirty="0"/>
          </a:p>
        </p:txBody>
      </p:sp>
    </p:spTree>
    <p:extLst>
      <p:ext uri="{BB962C8B-B14F-4D97-AF65-F5344CB8AC3E}">
        <p14:creationId xmlns:p14="http://schemas.microsoft.com/office/powerpoint/2010/main" val="75305164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describe the key takeaways of the module.</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167</a:t>
            </a:fld>
            <a:endParaRPr lang="en-US" dirty="0"/>
          </a:p>
        </p:txBody>
      </p:sp>
    </p:spTree>
    <p:extLst>
      <p:ext uri="{BB962C8B-B14F-4D97-AF65-F5344CB8AC3E}">
        <p14:creationId xmlns:p14="http://schemas.microsoft.com/office/powerpoint/2010/main" val="173296492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inspire students with relevant the partner opportunities.</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168</a:t>
            </a:fld>
            <a:endParaRPr lang="en-US" dirty="0"/>
          </a:p>
        </p:txBody>
      </p:sp>
    </p:spTree>
    <p:extLst>
      <p:ext uri="{BB962C8B-B14F-4D97-AF65-F5344CB8AC3E}">
        <p14:creationId xmlns:p14="http://schemas.microsoft.com/office/powerpoint/2010/main" val="364700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To support your continued learning, you may find these  relevant resources useful.</a:t>
            </a:r>
          </a:p>
        </p:txBody>
      </p:sp>
      <p:sp>
        <p:nvSpPr>
          <p:cNvPr id="4" name="Slide Number Placeholder 3"/>
          <p:cNvSpPr>
            <a:spLocks noGrp="1"/>
          </p:cNvSpPr>
          <p:nvPr>
            <p:ph type="sldNum" sz="quarter" idx="10"/>
          </p:nvPr>
        </p:nvSpPr>
        <p:spPr/>
        <p:txBody>
          <a:bodyPr/>
          <a:lstStyle/>
          <a:p>
            <a:fld id="{DD81A89D-8738-4ED5-BF6E-F438F4965D3F}" type="slidenum">
              <a:rPr lang="en-US" smtClean="0"/>
              <a:t>169</a:t>
            </a:fld>
            <a:endParaRPr lang="en-US" dirty="0"/>
          </a:p>
        </p:txBody>
      </p:sp>
    </p:spTree>
    <p:extLst>
      <p:ext uri="{BB962C8B-B14F-4D97-AF65-F5344CB8AC3E}">
        <p14:creationId xmlns:p14="http://schemas.microsoft.com/office/powerpoint/2010/main" val="49054234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this slide</a:t>
            </a:r>
            <a:r>
              <a:rPr lang="en-AU" baseline="0" dirty="0"/>
              <a:t> to ask any remaining questions before moving to the next module.</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170</a:t>
            </a:fld>
            <a:endParaRPr lang="en-US" dirty="0"/>
          </a:p>
        </p:txBody>
      </p:sp>
    </p:spTree>
    <p:extLst>
      <p:ext uri="{BB962C8B-B14F-4D97-AF65-F5344CB8AC3E}">
        <p14:creationId xmlns:p14="http://schemas.microsoft.com/office/powerpoint/2010/main" val="296964875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171</a:t>
            </a:fld>
            <a:endParaRPr lang="en-US" dirty="0"/>
          </a:p>
        </p:txBody>
      </p:sp>
    </p:spTree>
    <p:extLst>
      <p:ext uri="{BB962C8B-B14F-4D97-AF65-F5344CB8AC3E}">
        <p14:creationId xmlns:p14="http://schemas.microsoft.com/office/powerpoint/2010/main" val="85320596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172</a:t>
            </a:fld>
            <a:endParaRPr lang="en-US" dirty="0"/>
          </a:p>
        </p:txBody>
      </p:sp>
    </p:spTree>
    <p:extLst>
      <p:ext uri="{BB962C8B-B14F-4D97-AF65-F5344CB8AC3E}">
        <p14:creationId xmlns:p14="http://schemas.microsoft.com/office/powerpoint/2010/main" val="108835746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US" baseline="0" dirty="0"/>
              <a:t> https://powerbi.microsoft.com/developers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173</a:t>
            </a:fld>
            <a:endParaRPr lang="en-US" dirty="0"/>
          </a:p>
        </p:txBody>
      </p:sp>
    </p:spTree>
    <p:extLst>
      <p:ext uri="{BB962C8B-B14F-4D97-AF65-F5344CB8AC3E}">
        <p14:creationId xmlns:p14="http://schemas.microsoft.com/office/powerpoint/2010/main" val="192812787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Useful link: http://docs.powerbi.apiary.io/#</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179</a:t>
            </a:fld>
            <a:endParaRPr lang="en-US" dirty="0"/>
          </a:p>
        </p:txBody>
      </p:sp>
    </p:spTree>
    <p:extLst>
      <p:ext uri="{BB962C8B-B14F-4D97-AF65-F5344CB8AC3E}">
        <p14:creationId xmlns:p14="http://schemas.microsoft.com/office/powerpoint/2010/main" val="1270445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Use Cortana across your Windows 10 devices to get instant answers to your important business questions. By integrating with Power BI, Cortana can retrieve key information directly from Power BI datasets and reports. Interact with the data visualizations in Cortana or open the answers in Power BI to explore further. When you ask Cortana a question using the title (or keywords) of one of these answer cards, Cortana shows you the answer -- without you having to navigate to Power BI. When you use Cortana to ask a question, Power BI can be one of the places Cortana looks for answers. </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502194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90752">
              <a:defRPr/>
            </a:pPr>
            <a:r>
              <a:rPr lang="en-AU" dirty="0"/>
              <a:t>Use the demonstration instructions made available on the instructor portal.</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183</a:t>
            </a:fld>
            <a:endParaRPr lang="en-US" dirty="0"/>
          </a:p>
        </p:txBody>
      </p:sp>
    </p:spTree>
    <p:extLst>
      <p:ext uri="{BB962C8B-B14F-4D97-AF65-F5344CB8AC3E}">
        <p14:creationId xmlns:p14="http://schemas.microsoft.com/office/powerpoint/2010/main" val="9857707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184</a:t>
            </a:fld>
            <a:endParaRPr lang="en-US" dirty="0"/>
          </a:p>
        </p:txBody>
      </p:sp>
    </p:spTree>
    <p:extLst>
      <p:ext uri="{BB962C8B-B14F-4D97-AF65-F5344CB8AC3E}">
        <p14:creationId xmlns:p14="http://schemas.microsoft.com/office/powerpoint/2010/main" val="349180469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Useful link: https://powerbi.microsoft.com/custom-visuals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185</a:t>
            </a:fld>
            <a:endParaRPr lang="en-US" dirty="0"/>
          </a:p>
        </p:txBody>
      </p:sp>
    </p:spTree>
    <p:extLst>
      <p:ext uri="{BB962C8B-B14F-4D97-AF65-F5344CB8AC3E}">
        <p14:creationId xmlns:p14="http://schemas.microsoft.com/office/powerpoint/2010/main" val="425928737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https://azure.microsoft.com/en-us/services/power-bi-embedded/</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186</a:t>
            </a:fld>
            <a:endParaRPr lang="en-US" dirty="0"/>
          </a:p>
        </p:txBody>
      </p:sp>
    </p:spTree>
    <p:extLst>
      <p:ext uri="{BB962C8B-B14F-4D97-AF65-F5344CB8AC3E}">
        <p14:creationId xmlns:p14="http://schemas.microsoft.com/office/powerpoint/2010/main" val="695913696"/>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187</a:t>
            </a:fld>
            <a:endParaRPr lang="en-US" dirty="0"/>
          </a:p>
        </p:txBody>
      </p:sp>
    </p:spTree>
    <p:extLst>
      <p:ext uri="{BB962C8B-B14F-4D97-AF65-F5344CB8AC3E}">
        <p14:creationId xmlns:p14="http://schemas.microsoft.com/office/powerpoint/2010/main" val="20434360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188</a:t>
            </a:fld>
            <a:endParaRPr lang="en-US" dirty="0"/>
          </a:p>
        </p:txBody>
      </p:sp>
    </p:spTree>
    <p:extLst>
      <p:ext uri="{BB962C8B-B14F-4D97-AF65-F5344CB8AC3E}">
        <p14:creationId xmlns:p14="http://schemas.microsoft.com/office/powerpoint/2010/main" val="198356062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this build slide to focus on, and describe, each stage of the flow</a:t>
            </a:r>
          </a:p>
          <a:p>
            <a:endParaRPr lang="en-AU" dirty="0"/>
          </a:p>
          <a:p>
            <a:r>
              <a:rPr lang="en-AU" dirty="0"/>
              <a:t>As a matter of principle, we will dock to existing concepts in Power BI as far as infrastructure/tenancy model, etc.</a:t>
            </a:r>
          </a:p>
          <a:p>
            <a:endParaRPr lang="en-AU" dirty="0"/>
          </a:p>
          <a:p>
            <a:r>
              <a:rPr lang="en-AU" dirty="0"/>
              <a:t>The primary concept in Power BI PaaS is “workspace”</a:t>
            </a:r>
          </a:p>
          <a:p>
            <a:endParaRPr lang="en-AU" dirty="0"/>
          </a:p>
          <a:p>
            <a:r>
              <a:rPr lang="en-AU" dirty="0"/>
              <a:t>At a high level, developers can:</a:t>
            </a:r>
          </a:p>
          <a:p>
            <a:r>
              <a:rPr lang="en-AU" dirty="0"/>
              <a:t>Provision workspaces  (manually or programmatically)</a:t>
            </a:r>
          </a:p>
          <a:p>
            <a:r>
              <a:rPr lang="en-AU" dirty="0"/>
              <a:t>Create datasets, reports.</a:t>
            </a:r>
          </a:p>
          <a:p>
            <a:r>
              <a:rPr lang="en-AU" dirty="0"/>
              <a:t>Embed reports</a:t>
            </a:r>
          </a:p>
          <a:p>
            <a:r>
              <a:rPr lang="en-AU" dirty="0"/>
              <a:t>Control refresh behavior, creds, …</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189</a:t>
            </a:fld>
            <a:endParaRPr lang="en-US" dirty="0"/>
          </a:p>
        </p:txBody>
      </p:sp>
    </p:spTree>
    <p:extLst>
      <p:ext uri="{BB962C8B-B14F-4D97-AF65-F5344CB8AC3E}">
        <p14:creationId xmlns:p14="http://schemas.microsoft.com/office/powerpoint/2010/main" val="162373517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190</a:t>
            </a:fld>
            <a:endParaRPr lang="en-US" dirty="0"/>
          </a:p>
        </p:txBody>
      </p:sp>
    </p:spTree>
    <p:extLst>
      <p:ext uri="{BB962C8B-B14F-4D97-AF65-F5344CB8AC3E}">
        <p14:creationId xmlns:p14="http://schemas.microsoft.com/office/powerpoint/2010/main" val="138458147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191</a:t>
            </a:fld>
            <a:endParaRPr lang="en-US" dirty="0"/>
          </a:p>
        </p:txBody>
      </p:sp>
    </p:spTree>
    <p:extLst>
      <p:ext uri="{BB962C8B-B14F-4D97-AF65-F5344CB8AC3E}">
        <p14:creationId xmlns:p14="http://schemas.microsoft.com/office/powerpoint/2010/main" val="405332354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describe the key takeaways of the module.</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192</a:t>
            </a:fld>
            <a:endParaRPr lang="en-US" dirty="0"/>
          </a:p>
        </p:txBody>
      </p:sp>
    </p:spTree>
    <p:extLst>
      <p:ext uri="{BB962C8B-B14F-4D97-AF65-F5344CB8AC3E}">
        <p14:creationId xmlns:p14="http://schemas.microsoft.com/office/powerpoint/2010/main" val="1897117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not only important for customers to understand what happened yesterday, last week, or last month but also to understand things as they are happening in real time. As a SaaS service built in Azure, Power BI has native capability to support real-time dashboards.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46605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inspire students with relevant the partner opportunities.</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193</a:t>
            </a:fld>
            <a:endParaRPr lang="en-US" dirty="0"/>
          </a:p>
        </p:txBody>
      </p:sp>
    </p:spTree>
    <p:extLst>
      <p:ext uri="{BB962C8B-B14F-4D97-AF65-F5344CB8AC3E}">
        <p14:creationId xmlns:p14="http://schemas.microsoft.com/office/powerpoint/2010/main" val="92871919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students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194</a:t>
            </a:fld>
            <a:endParaRPr lang="en-US" dirty="0"/>
          </a:p>
        </p:txBody>
      </p:sp>
    </p:spTree>
    <p:extLst>
      <p:ext uri="{BB962C8B-B14F-4D97-AF65-F5344CB8AC3E}">
        <p14:creationId xmlns:p14="http://schemas.microsoft.com/office/powerpoint/2010/main" val="370589900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students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195</a:t>
            </a:fld>
            <a:endParaRPr lang="en-US" dirty="0"/>
          </a:p>
        </p:txBody>
      </p:sp>
    </p:spTree>
    <p:extLst>
      <p:ext uri="{BB962C8B-B14F-4D97-AF65-F5344CB8AC3E}">
        <p14:creationId xmlns:p14="http://schemas.microsoft.com/office/powerpoint/2010/main" val="169905278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students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196</a:t>
            </a:fld>
            <a:endParaRPr lang="en-US" dirty="0"/>
          </a:p>
        </p:txBody>
      </p:sp>
    </p:spTree>
    <p:extLst>
      <p:ext uri="{BB962C8B-B14F-4D97-AF65-F5344CB8AC3E}">
        <p14:creationId xmlns:p14="http://schemas.microsoft.com/office/powerpoint/2010/main" val="24393456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(This lab is optional,</a:t>
            </a:r>
            <a:r>
              <a:rPr lang="en-AU" baseline="0" dirty="0"/>
              <a:t> time permitting. It is very similar to Demo 05A.)</a:t>
            </a:r>
            <a:endParaRPr lang="en-AU" dirty="0"/>
          </a:p>
          <a:p>
            <a:pPr defTabSz="990752">
              <a:defRPr/>
            </a:pPr>
            <a:r>
              <a:rPr lang="en-AU" dirty="0"/>
              <a:t>Direct</a:t>
            </a:r>
            <a:r>
              <a:rPr lang="en-AU" baseline="0" dirty="0"/>
              <a:t> students to complete the hands-on lab.</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197</a:t>
            </a:fld>
            <a:endParaRPr lang="en-US" dirty="0"/>
          </a:p>
        </p:txBody>
      </p:sp>
    </p:spTree>
    <p:extLst>
      <p:ext uri="{BB962C8B-B14F-4D97-AF65-F5344CB8AC3E}">
        <p14:creationId xmlns:p14="http://schemas.microsoft.com/office/powerpoint/2010/main" val="218314972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this slide</a:t>
            </a:r>
            <a:r>
              <a:rPr lang="en-AU" baseline="0" dirty="0"/>
              <a:t> to ask any remaining questions before moving to the next module.</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198</a:t>
            </a:fld>
            <a:endParaRPr lang="en-US" dirty="0"/>
          </a:p>
        </p:txBody>
      </p:sp>
    </p:spTree>
    <p:extLst>
      <p:ext uri="{BB962C8B-B14F-4D97-AF65-F5344CB8AC3E}">
        <p14:creationId xmlns:p14="http://schemas.microsoft.com/office/powerpoint/2010/main" val="325547376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kern="1200" dirty="0">
                <a:solidFill>
                  <a:schemeClr val="tx1"/>
                </a:solidFill>
                <a:effectLst/>
                <a:latin typeface="Segoe UI Light" pitchFamily="34" charset="0"/>
                <a:ea typeface="+mn-ea"/>
                <a:cs typeface="+mn-cs"/>
              </a:rPr>
              <a:t>Depending on you scenario, when you are looking to provide solutions on an enterprise scale, you might see that: </a:t>
            </a:r>
          </a:p>
          <a:p>
            <a:r>
              <a:rPr lang="en-US" sz="900" kern="1200" dirty="0">
                <a:solidFill>
                  <a:schemeClr val="tx1"/>
                </a:solidFill>
                <a:effectLst/>
                <a:latin typeface="Segoe UI Light" pitchFamily="34" charset="0"/>
                <a:ea typeface="+mn-ea"/>
                <a:cs typeface="+mn-cs"/>
              </a:rPr>
              <a:t> </a:t>
            </a:r>
          </a:p>
          <a:p>
            <a:pPr rtl="0" fontAlgn="ctr"/>
            <a:r>
              <a:rPr lang="en-US" sz="900" kern="1200" dirty="0">
                <a:solidFill>
                  <a:schemeClr val="tx1"/>
                </a:solidFill>
                <a:effectLst/>
                <a:latin typeface="Segoe UI Light" pitchFamily="34" charset="0"/>
                <a:ea typeface="+mn-ea"/>
                <a:cs typeface="+mn-cs"/>
              </a:rPr>
              <a:t>- In many cases you want to add additional data sources to the data model, or even just to the dashboard. </a:t>
            </a:r>
          </a:p>
          <a:p>
            <a:pPr rtl="0" fontAlgn="ctr"/>
            <a:r>
              <a:rPr lang="en-US" sz="900" kern="1200" dirty="0">
                <a:solidFill>
                  <a:schemeClr val="tx1"/>
                </a:solidFill>
                <a:effectLst/>
                <a:latin typeface="Segoe UI Light" pitchFamily="34" charset="0"/>
                <a:ea typeface="+mn-ea"/>
                <a:cs typeface="+mn-cs"/>
              </a:rPr>
              <a:t>- Connecting to apps that contain a large amount of data you might only want do incremental updates</a:t>
            </a:r>
          </a:p>
          <a:p>
            <a:pPr rtl="0" fontAlgn="ctr"/>
            <a:r>
              <a:rPr lang="en-US" sz="900" kern="1200" dirty="0">
                <a:solidFill>
                  <a:schemeClr val="tx1"/>
                </a:solidFill>
                <a:effectLst/>
                <a:latin typeface="Segoe UI Light" pitchFamily="34" charset="0"/>
                <a:ea typeface="+mn-ea"/>
                <a:cs typeface="+mn-cs"/>
              </a:rPr>
              <a:t>- You want all users to connect to the source using their own credentials.</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In these cases, the solution templates are a good way to get started. They are not specifically targeted at individual end users, but can be rolled out for larger groups of users. The architecture of the templates makes it easy to install, but also possible to customize and extend -- as all templates are open source.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4CA61E-3907-43A5-AEB3-71CAFB85E482}"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7/21/2017 10:46 AM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1624069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For partners, this is a great way to jumpstart projects, and set up a POC in minutes instead of weeks or months. Using the tested scenarios and intuitive reports, the templates enable you to focus on the analytics and the business questions instead of wasting valuable time setting up the infrastructure.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7DB339-7C67-42C1-8687-EF5CA69F454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253581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All templates are set up using the same framework. In short; you connect to a business app -- the data is then transformed and loaded using various Azure components -- depending on the topic, in this step the data is enriched with advanced analytic. </a:t>
            </a:r>
            <a:br>
              <a:rPr lang="en-US" sz="900" kern="1200" dirty="0">
                <a:solidFill>
                  <a:schemeClr val="tx1"/>
                </a:solidFill>
                <a:effectLst/>
                <a:latin typeface="Segoe UI Light" pitchFamily="34" charset="0"/>
                <a:ea typeface="+mn-ea"/>
                <a:cs typeface="+mn-cs"/>
              </a:rPr>
            </a:br>
            <a:r>
              <a:rPr lang="en-US" sz="900" kern="1200" dirty="0">
                <a:solidFill>
                  <a:schemeClr val="tx1"/>
                </a:solidFill>
                <a:effectLst/>
                <a:latin typeface="Segoe UI Light" pitchFamily="34" charset="0"/>
                <a:ea typeface="+mn-ea"/>
                <a:cs typeface="+mn-cs"/>
              </a:rPr>
              <a:t>If you have additional data sources you can add them as well. Finally, the results are published in Power BI.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Using Azure to centrally transform, store and refresh the data ensures the high performance and reliability of the solution. The whole process is automated, and you can install the template using a simple online UI.</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7/21/2017 10:46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9634298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So far, we have published 5 solution templates: </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1200" dirty="0">
                <a:solidFill>
                  <a:schemeClr val="tx1"/>
                </a:solidFill>
                <a:effectLst/>
                <a:latin typeface="Segoe UI Light" pitchFamily="34" charset="0"/>
                <a:ea typeface="+mn-ea"/>
                <a:cs typeface="+mn-cs"/>
              </a:rPr>
              <a:t>Sales management for Salesforce: https://powerbi.microsoft.com/en-us/solution-templates/salesforce/</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1200" dirty="0">
                <a:solidFill>
                  <a:schemeClr val="tx1"/>
                </a:solidFill>
                <a:effectLst/>
                <a:latin typeface="Segoe UI Light" pitchFamily="34" charset="0"/>
                <a:ea typeface="+mn-ea"/>
                <a:cs typeface="+mn-cs"/>
              </a:rPr>
              <a:t>Sales management for Dynamics 365: https://powerbi.microsoft.com/en-us/solution-templates/dynamics-crm/</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1200" dirty="0">
                <a:solidFill>
                  <a:schemeClr val="tx1"/>
                </a:solidFill>
                <a:effectLst/>
                <a:latin typeface="Segoe UI Light" pitchFamily="34" charset="0"/>
                <a:ea typeface="+mn-ea"/>
                <a:cs typeface="+mn-cs"/>
              </a:rPr>
              <a:t>brand and campaign management with Twitter: https://powerbi.microsoft.com/en-us/solution-templates/brand-management-twitter/</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1200" dirty="0">
                <a:solidFill>
                  <a:schemeClr val="tx1"/>
                </a:solidFill>
                <a:effectLst/>
                <a:latin typeface="Segoe UI Light" pitchFamily="34" charset="0"/>
                <a:ea typeface="+mn-ea"/>
                <a:cs typeface="+mn-cs"/>
              </a:rPr>
              <a:t>System center configuration manager: https://powerbi.microsoft.com/en-us/solution-templates/sccm/</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kern="1200" dirty="0">
                <a:solidFill>
                  <a:schemeClr val="tx1"/>
                </a:solidFill>
                <a:effectLst/>
                <a:latin typeface="Segoe UI Light" pitchFamily="34" charset="0"/>
                <a:ea typeface="+mn-ea"/>
                <a:cs typeface="+mn-cs"/>
              </a:rPr>
              <a:t>accounts receivable for SAP: https://powerbi.microsoft.com/en-us/solution-templates/sap/</a:t>
            </a:r>
          </a:p>
          <a:p>
            <a:pPr marL="0" indent="0">
              <a:buFontTx/>
              <a:buNone/>
            </a:pPr>
            <a:endParaRPr lang="en-US"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687EF5-0895-448F-A4AC-188A0D571F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648996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Power BI has taken the step to open source all visualizations we ship on GitHub. They are all built in Node GS and D3.  The purpose of doing that is that we want Power BI in the hands of a billion users; we recognize that even though we ship a wide variety of visuals out of the box, there are always situations unique to industry or unique to a customer where there is a need for a visual that we do not ship out of the box. By open sourcing our visuals and encouraging our third party community building visuals, we make it super simple for customers.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63070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Tx/>
              <a:buChar char="-"/>
            </a:pPr>
            <a:r>
              <a:rPr lang="en-US" dirty="0"/>
              <a:t>This</a:t>
            </a:r>
            <a:r>
              <a:rPr lang="en-US" baseline="0" dirty="0"/>
              <a:t> slide presents some of the most common analytical scenarios that a marketing BDM faces and the paint points associated with them</a:t>
            </a:r>
          </a:p>
          <a:p>
            <a:pPr marL="171450" indent="-171450">
              <a:buFontTx/>
              <a:buChar char="-"/>
            </a:pPr>
            <a:r>
              <a:rPr lang="en-US" baseline="0" dirty="0"/>
              <a:t> below and go to the Sales Scenarios area. You will find plenty of guidance to help you drive a discussion about analytics with BDMs in Finance, IT, Marketing, Sales, Operations, HR and operations</a:t>
            </a:r>
          </a:p>
          <a:p>
            <a:pPr marL="171450" indent="-171450">
              <a:buFontTx/>
              <a:buChar char="-"/>
            </a:pPr>
            <a:r>
              <a:rPr lang="en-US" baseline="0" dirty="0"/>
              <a:t>The key point on this slide is to understand how these scenarios align with the Campaign/Brand management solution template. </a:t>
            </a:r>
          </a:p>
          <a:p>
            <a:pPr marL="171450" indent="-171450">
              <a:buFontTx/>
              <a:buChar char="-"/>
            </a:pPr>
            <a:r>
              <a:rPr lang="en-US" baseline="0" dirty="0"/>
              <a:t>This template enables the user (typically a marketing manager) you to have a discussion around Campaign Analytics and Website and Social Analytics</a:t>
            </a:r>
          </a:p>
          <a:p>
            <a:pPr marL="171450" indent="-171450">
              <a:buFontTx/>
              <a:buChar char="-"/>
            </a:pPr>
            <a:r>
              <a:rPr lang="en-US" baseline="0" dirty="0"/>
              <a:t>Let’s see exactly how our first template addresses these scenarios</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400406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b="0" dirty="0"/>
              <a:t>This slide</a:t>
            </a:r>
            <a:r>
              <a:rPr lang="en-US" sz="900" b="0" baseline="0" dirty="0"/>
              <a:t> matches some of the key points described in the previous slide with the features or functionalities in the solution template that allow customers to address that points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9669564"/>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kern="1200" dirty="0">
                <a:solidFill>
                  <a:schemeClr val="tx1"/>
                </a:solidFill>
                <a:effectLst/>
                <a:latin typeface="Segoe UI Light" pitchFamily="34" charset="0"/>
                <a:ea typeface="+mn-ea"/>
                <a:cs typeface="+mn-cs"/>
              </a:rPr>
              <a:t>Architecture: </a:t>
            </a:r>
          </a:p>
          <a:p>
            <a:r>
              <a:rPr lang="en-US" sz="900" kern="1200" dirty="0">
                <a:solidFill>
                  <a:schemeClr val="tx1"/>
                </a:solidFill>
                <a:effectLst/>
                <a:latin typeface="Segoe UI Light" pitchFamily="34" charset="0"/>
                <a:ea typeface="+mn-ea"/>
                <a:cs typeface="+mn-cs"/>
              </a:rPr>
              <a:t>- a logic app is used to track and collect the right tweets -- on that data, a sentiment analysis is run through an azure logic app. The data is stored in azure SQL and visualized in Power BI.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You can define the twitter handles and queries that you want to follow. </a:t>
            </a:r>
          </a:p>
          <a:p>
            <a:r>
              <a:rPr lang="en-US" sz="900" kern="1200" dirty="0">
                <a:solidFill>
                  <a:schemeClr val="tx1"/>
                </a:solidFill>
                <a:effectLst/>
                <a:latin typeface="Segoe UI Light" pitchFamily="34" charset="0"/>
                <a:ea typeface="+mn-ea"/>
                <a:cs typeface="+mn-cs"/>
              </a:rPr>
              <a:t>The costs involved depend on the consumption for the different components used. For a more detailed cost picture, please consult the documentation on </a:t>
            </a:r>
            <a:r>
              <a:rPr lang="en-US" sz="900" kern="1200" dirty="0" err="1">
                <a:solidFill>
                  <a:schemeClr val="tx1"/>
                </a:solidFill>
                <a:effectLst/>
                <a:latin typeface="Segoe UI Light" pitchFamily="34" charset="0"/>
                <a:ea typeface="+mn-ea"/>
                <a:cs typeface="+mn-cs"/>
              </a:rPr>
              <a:t>github</a:t>
            </a:r>
            <a:endParaRPr lang="en-US" sz="900" kern="1200" dirty="0">
              <a:solidFill>
                <a:schemeClr val="tx1"/>
              </a:solidFill>
              <a:effectLst/>
              <a:latin typeface="Segoe UI Light" pitchFamily="34" charset="0"/>
              <a:ea typeface="+mn-ea"/>
              <a:cs typeface="+mn-cs"/>
            </a:endParaRP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D4CA61E-3907-43A5-AEB3-71CAFB85E4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7820026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Say you’re a sales manager. You have a team to manage, and want to see if you‘re on track on my revenue. If sales for a specific product is slowing down, you want to know and understand why today and act on it, not tomorrow or next week. You also want to keep an eye on whether your teams current performance and pipeline will result in reaching our target. You don’t want to find out after the year closes who of what areas could have used some help.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167580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With the template, I can track my open pipeline in real-time, analyze sales performance, and monitor my variance to quota for different people and geographies.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407530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kern="1200" dirty="0">
                <a:solidFill>
                  <a:schemeClr val="tx1"/>
                </a:solidFill>
                <a:effectLst/>
                <a:latin typeface="Segoe UI Light" pitchFamily="34" charset="0"/>
                <a:ea typeface="+mn-ea"/>
                <a:cs typeface="+mn-cs"/>
              </a:rPr>
              <a:t>This template uses Azure data factory and Azure SQL to extract, transform and load the data. All you need to set it up is your salesforce or Dynamics 365 credentials, an Azure subscription, and Power BI. As the template itself is free and open source, all costs involved depend on the Azure usage and the amount of users -- if you use Power BI Pro.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During and after installation you have some customization options, and after the initial report is downloaded you are all set to share it throughout the organization.</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D4CA61E-3907-43A5-AEB3-71CAFB85E4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3439421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Now let's go into the IT scenario. If I am managing system availability and capacity, I want to always be aware of issues and downtime, and respond as soon as possible -- not after customers are calling me. Also, I don't want to waste time building security and compliance reports for different teams, and I want to track usage cross departments.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55177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The template for system center configuration manager addresses these pain points by </a:t>
            </a:r>
          </a:p>
          <a:p>
            <a:pPr rtl="0" fontAlgn="ctr"/>
            <a:r>
              <a:rPr lang="en-US" sz="900" kern="1200" dirty="0">
                <a:solidFill>
                  <a:schemeClr val="tx1"/>
                </a:solidFill>
                <a:effectLst/>
                <a:latin typeface="Segoe UI Light" pitchFamily="34" charset="0"/>
                <a:ea typeface="+mn-ea"/>
                <a:cs typeface="+mn-cs"/>
              </a:rPr>
              <a:t>Giving me an overview of all my organization's devices</a:t>
            </a:r>
          </a:p>
          <a:p>
            <a:pPr rtl="0" fontAlgn="ctr"/>
            <a:r>
              <a:rPr lang="en-US" sz="900" kern="1200" dirty="0">
                <a:solidFill>
                  <a:schemeClr val="tx1"/>
                </a:solidFill>
                <a:effectLst/>
                <a:latin typeface="Segoe UI Light" pitchFamily="34" charset="0"/>
                <a:ea typeface="+mn-ea"/>
                <a:cs typeface="+mn-cs"/>
              </a:rPr>
              <a:t>Identify failed software updates, malware infections, and non-compliant endpoints</a:t>
            </a:r>
          </a:p>
          <a:p>
            <a:pPr rtl="0" fontAlgn="ctr"/>
            <a:r>
              <a:rPr lang="en-US" sz="900" kern="1200" dirty="0">
                <a:solidFill>
                  <a:schemeClr val="tx1"/>
                </a:solidFill>
                <a:effectLst/>
                <a:latin typeface="Segoe UI Light" pitchFamily="34" charset="0"/>
                <a:ea typeface="+mn-ea"/>
                <a:cs typeface="+mn-cs"/>
              </a:rPr>
              <a:t>It also helps me track my inventory, and decide on where to invest in technology updates and updates. </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449203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template gets data from system center, and uses Azure SQL and Power BI, and you can define when the daily task should be triggered, the number of data retention days, and set targets for compliance and health evaluation.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D4CA61E-3907-43A5-AEB3-71CAFB85E4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0954938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Running the finance department of a manufacturing company with high production costs, and large orders, you want to keep a close eye on incoming accounts to make sure you have enough leverage. As it takes time to adjust to changes in the market, you prefer to know about this yesterday, and have an accurate outlook on the near future. Certainly, you don’t want to waste time on doing the same reporting over and over again</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023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 permitting, based on class size, request</a:t>
            </a:r>
            <a:r>
              <a:rPr lang="en-US" baseline="0" dirty="0"/>
              <a:t> a brief introduction from each attendee.</a:t>
            </a:r>
          </a:p>
          <a:p>
            <a:r>
              <a:rPr lang="en-US" baseline="0" dirty="0"/>
              <a:t>It may help to also ask for the #1 reason they are attending this training.</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a:t>
            </a:fld>
            <a:endParaRPr lang="en-US" dirty="0"/>
          </a:p>
        </p:txBody>
      </p:sp>
    </p:spTree>
    <p:extLst>
      <p:ext uri="{BB962C8B-B14F-4D97-AF65-F5344CB8AC3E}">
        <p14:creationId xmlns:p14="http://schemas.microsoft.com/office/powerpoint/2010/main" val="1464282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Nonprofits are doing more good with Power BI publish to web. </a:t>
            </a:r>
            <a:r>
              <a:rPr lang="en-US" sz="1200" b="0" i="0" kern="1200" dirty="0">
                <a:solidFill>
                  <a:schemeClr val="tx1"/>
                </a:solidFill>
                <a:effectLst/>
                <a:latin typeface="+mn-lt"/>
                <a:ea typeface="+mn-ea"/>
                <a:cs typeface="+mn-cs"/>
              </a:rPr>
              <a:t>With Power BI </a:t>
            </a:r>
            <a:r>
              <a:rPr lang="en-US" sz="1200" b="1" i="0" kern="1200" dirty="0">
                <a:solidFill>
                  <a:schemeClr val="tx1"/>
                </a:solidFill>
                <a:effectLst/>
                <a:latin typeface="+mn-lt"/>
                <a:ea typeface="+mn-ea"/>
                <a:cs typeface="+mn-cs"/>
              </a:rPr>
              <a:t>Publish to web</a:t>
            </a:r>
            <a:r>
              <a:rPr lang="en-US" sz="1200" b="0" i="0" kern="1200" dirty="0">
                <a:solidFill>
                  <a:schemeClr val="tx1"/>
                </a:solidFill>
                <a:effectLst/>
                <a:latin typeface="+mn-lt"/>
                <a:ea typeface="+mn-ea"/>
                <a:cs typeface="+mn-cs"/>
              </a:rPr>
              <a:t>, you can easily embed interactive Power BI visualizations online, such as in blog posts, websites, through emails or social media, on any device.</a:t>
            </a:r>
          </a:p>
          <a:p>
            <a:r>
              <a:rPr lang="en-US" sz="1200" b="0" i="0" kern="1200" dirty="0">
                <a:solidFill>
                  <a:schemeClr val="tx1"/>
                </a:solidFill>
                <a:effectLst/>
                <a:latin typeface="+mn-lt"/>
                <a:ea typeface="+mn-ea"/>
                <a:cs typeface="+mn-cs"/>
              </a:rPr>
              <a:t>You can also easily edit, update, refresh or un-share your published visuals.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The EGPAF (Aids foundation) Data Dashboard is an interactive visualization tool summarizing EGPAF’s core work in HIV prevention, care and treatment services. Deliver data to variety of audiences</a:t>
            </a:r>
            <a:r>
              <a:rPr lang="en-US" sz="1200" b="1" i="0" kern="1200" baseline="0" dirty="0">
                <a:solidFill>
                  <a:schemeClr val="tx1"/>
                </a:solidFill>
                <a:effectLst/>
                <a:latin typeface="+mn-lt"/>
                <a:ea typeface="+mn-ea"/>
                <a:cs typeface="+mn-cs"/>
              </a:rPr>
              <a:t> to tell </a:t>
            </a:r>
            <a:r>
              <a:rPr lang="en-US" sz="1200" b="1" i="0" kern="1200" baseline="0" dirty="0" err="1">
                <a:solidFill>
                  <a:schemeClr val="tx1"/>
                </a:solidFill>
                <a:effectLst/>
                <a:latin typeface="+mn-lt"/>
                <a:ea typeface="+mn-ea"/>
                <a:cs typeface="+mn-cs"/>
              </a:rPr>
              <a:t>ther</a:t>
            </a:r>
            <a:r>
              <a:rPr lang="en-US" sz="1200" b="1" i="0" kern="1200" baseline="0" dirty="0">
                <a:solidFill>
                  <a:schemeClr val="tx1"/>
                </a:solidFill>
                <a:effectLst/>
                <a:latin typeface="+mn-lt"/>
                <a:ea typeface="+mn-ea"/>
                <a:cs typeface="+mn-cs"/>
              </a:rPr>
              <a:t> story and highlight efforts to end Aids in children worldwide.</a:t>
            </a:r>
            <a:endParaRPr lang="en-US" sz="1200" b="1" i="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3516680"/>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With the AR template, I can connect to my accounts receivables data in SAP, and use it to</a:t>
            </a:r>
          </a:p>
          <a:p>
            <a:pPr rtl="0" fontAlgn="ctr"/>
            <a:r>
              <a:rPr lang="en-US" sz="900" kern="1200" dirty="0">
                <a:solidFill>
                  <a:schemeClr val="tx1"/>
                </a:solidFill>
                <a:effectLst/>
                <a:latin typeface="Segoe UI Light" pitchFamily="34" charset="0"/>
                <a:ea typeface="+mn-ea"/>
                <a:cs typeface="+mn-cs"/>
              </a:rPr>
              <a:t>Visually identify trend over time for different age buckets</a:t>
            </a:r>
          </a:p>
          <a:p>
            <a:pPr rtl="0" fontAlgn="ctr"/>
            <a:r>
              <a:rPr lang="en-US" sz="900" kern="1200" dirty="0">
                <a:solidFill>
                  <a:schemeClr val="tx1"/>
                </a:solidFill>
                <a:effectLst/>
                <a:latin typeface="Segoe UI Light" pitchFamily="34" charset="0"/>
                <a:ea typeface="+mn-ea"/>
                <a:cs typeface="+mn-cs"/>
              </a:rPr>
              <a:t>Track my cash position by looking at total receivables in real-time</a:t>
            </a:r>
          </a:p>
          <a:p>
            <a:pPr rtl="0" fontAlgn="ctr"/>
            <a:r>
              <a:rPr lang="en-US" sz="900" kern="1200" dirty="0">
                <a:solidFill>
                  <a:schemeClr val="tx1"/>
                </a:solidFill>
                <a:effectLst/>
                <a:latin typeface="Segoe UI Light" pitchFamily="34" charset="0"/>
                <a:ea typeface="+mn-ea"/>
                <a:cs typeface="+mn-cs"/>
              </a:rPr>
              <a:t>And focus on the analysis without having to switch to different systems or spreadsheets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25895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kern="1200" dirty="0">
                <a:solidFill>
                  <a:schemeClr val="tx1"/>
                </a:solidFill>
                <a:effectLst/>
                <a:latin typeface="Segoe UI Light" pitchFamily="34" charset="0"/>
                <a:ea typeface="+mn-ea"/>
                <a:cs typeface="+mn-cs"/>
              </a:rPr>
              <a:t>Installing the template, you will make use of third party </a:t>
            </a:r>
            <a:r>
              <a:rPr lang="en-US" sz="900" kern="1200" dirty="0" err="1">
                <a:solidFill>
                  <a:schemeClr val="tx1"/>
                </a:solidFill>
                <a:effectLst/>
                <a:latin typeface="Segoe UI Light" pitchFamily="34" charset="0"/>
                <a:ea typeface="+mn-ea"/>
                <a:cs typeface="+mn-cs"/>
              </a:rPr>
              <a:t>Simplements</a:t>
            </a:r>
            <a:r>
              <a:rPr lang="en-US" sz="900" kern="1200" dirty="0">
                <a:solidFill>
                  <a:schemeClr val="tx1"/>
                </a:solidFill>
                <a:effectLst/>
                <a:latin typeface="Segoe UI Light" pitchFamily="34" charset="0"/>
                <a:ea typeface="+mn-ea"/>
                <a:cs typeface="+mn-cs"/>
              </a:rPr>
              <a:t> technology to get your data from SAP, and then use Azure SQL and Power BI to model, store and visualize is. You can use a Simplement trial account to try the template out. </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D4CA61E-3907-43A5-AEB3-71CAFB85E48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5"/>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4984116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takeaways: </a:t>
            </a:r>
          </a:p>
          <a:p>
            <a:endParaRPr lang="en-US" dirty="0"/>
          </a:p>
          <a:p>
            <a:r>
              <a:rPr lang="en-US" sz="900" kern="1200" dirty="0">
                <a:solidFill>
                  <a:schemeClr val="tx1"/>
                </a:solidFill>
                <a:effectLst/>
                <a:latin typeface="Segoe UI Light" pitchFamily="34" charset="0"/>
                <a:ea typeface="+mn-ea"/>
                <a:cs typeface="+mn-cs"/>
              </a:rPr>
              <a:t>Customers can use solution templates in various scenarios to:</a:t>
            </a:r>
          </a:p>
          <a:p>
            <a:pPr rtl="0" fontAlgn="ctr"/>
            <a:r>
              <a:rPr lang="en-US" sz="900" kern="1200" dirty="0">
                <a:solidFill>
                  <a:schemeClr val="tx1"/>
                </a:solidFill>
                <a:effectLst/>
                <a:latin typeface="Segoe UI Light" pitchFamily="34" charset="0"/>
                <a:ea typeface="+mn-ea"/>
                <a:cs typeface="+mn-cs"/>
              </a:rPr>
              <a:t>- Address common pain points by getting insights from widely used business applications</a:t>
            </a:r>
          </a:p>
          <a:p>
            <a:pPr rtl="0" fontAlgn="ctr"/>
            <a:r>
              <a:rPr lang="en-US" sz="900" kern="1200" dirty="0">
                <a:solidFill>
                  <a:schemeClr val="tx1"/>
                </a:solidFill>
                <a:effectLst/>
                <a:latin typeface="Segoe UI Light" pitchFamily="34" charset="0"/>
                <a:ea typeface="+mn-ea"/>
                <a:cs typeface="+mn-cs"/>
              </a:rPr>
              <a:t>- Setting up in a matter of minutes, with the ability to scale quickly.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7/21/2017 10:46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07537318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Introduce the </a:t>
            </a:r>
            <a:r>
              <a:rPr lang="en-AU" baseline="0" dirty="0"/>
              <a:t>module title and topics.</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217</a:t>
            </a:fld>
            <a:endParaRPr lang="en-US" dirty="0"/>
          </a:p>
        </p:txBody>
      </p:sp>
    </p:spTree>
    <p:extLst>
      <p:ext uri="{BB962C8B-B14F-4D97-AF65-F5344CB8AC3E}">
        <p14:creationId xmlns:p14="http://schemas.microsoft.com/office/powerpoint/2010/main" val="71299278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Encourage customers to review the pricing and feature matrix:</a:t>
            </a:r>
          </a:p>
          <a:p>
            <a:r>
              <a:rPr lang="en-US" dirty="0"/>
              <a:t>https://powerbi.microsoft.com/pricing</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219</a:t>
            </a:fld>
            <a:endParaRPr lang="en-US" dirty="0"/>
          </a:p>
        </p:txBody>
      </p:sp>
    </p:spTree>
    <p:extLst>
      <p:ext uri="{BB962C8B-B14F-4D97-AF65-F5344CB8AC3E}">
        <p14:creationId xmlns:p14="http://schemas.microsoft.com/office/powerpoint/2010/main" val="3776202623"/>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a:t>
            </a:r>
            <a:r>
              <a:rPr lang="en-AU" baseline="0" dirty="0"/>
              <a:t> slide conveniently summarizes the differences between the two license tiers.</a:t>
            </a:r>
          </a:p>
          <a:p>
            <a:pPr defTabSz="990752">
              <a:defRPr/>
            </a:pPr>
            <a:r>
              <a:rPr lang="en-US" dirty="0"/>
              <a:t>Power BI knowledgebase: Power BI Pro content: https://support.powerbi.com/knowledgebase/articles/685479-power-bi-pro-content-what-is-it</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220</a:t>
            </a:fld>
            <a:endParaRPr lang="en-US" dirty="0"/>
          </a:p>
        </p:txBody>
      </p:sp>
    </p:spTree>
    <p:extLst>
      <p:ext uri="{BB962C8B-B14F-4D97-AF65-F5344CB8AC3E}">
        <p14:creationId xmlns:p14="http://schemas.microsoft.com/office/powerpoint/2010/main" val="1861275809"/>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inspire students with relevant the partner opportunities.</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221</a:t>
            </a:fld>
            <a:endParaRPr lang="en-US" dirty="0"/>
          </a:p>
        </p:txBody>
      </p:sp>
    </p:spTree>
    <p:extLst>
      <p:ext uri="{BB962C8B-B14F-4D97-AF65-F5344CB8AC3E}">
        <p14:creationId xmlns:p14="http://schemas.microsoft.com/office/powerpoint/2010/main" val="338223844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students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222</a:t>
            </a:fld>
            <a:endParaRPr lang="en-US" dirty="0"/>
          </a:p>
        </p:txBody>
      </p:sp>
    </p:spTree>
    <p:extLst>
      <p:ext uri="{BB962C8B-B14F-4D97-AF65-F5344CB8AC3E}">
        <p14:creationId xmlns:p14="http://schemas.microsoft.com/office/powerpoint/2010/main" val="336330297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https://technet.microsoft.com/en-us/virtuallabs</a:t>
            </a:r>
          </a:p>
        </p:txBody>
      </p:sp>
      <p:sp>
        <p:nvSpPr>
          <p:cNvPr id="4" name="Slide Number Placeholder 3"/>
          <p:cNvSpPr>
            <a:spLocks noGrp="1"/>
          </p:cNvSpPr>
          <p:nvPr>
            <p:ph type="sldNum" sz="quarter" idx="10"/>
          </p:nvPr>
        </p:nvSpPr>
        <p:spPr/>
        <p:txBody>
          <a:bodyPr/>
          <a:lstStyle/>
          <a:p>
            <a:fld id="{DD81A89D-8738-4ED5-BF6E-F438F4965D3F}" type="slidenum">
              <a:rPr lang="en-US" smtClean="0"/>
              <a:t>223</a:t>
            </a:fld>
            <a:endParaRPr lang="en-US" dirty="0"/>
          </a:p>
        </p:txBody>
      </p:sp>
    </p:spTree>
    <p:extLst>
      <p:ext uri="{BB962C8B-B14F-4D97-AF65-F5344CB8AC3E}">
        <p14:creationId xmlns:p14="http://schemas.microsoft.com/office/powerpoint/2010/main" val="263582827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this slide</a:t>
            </a:r>
            <a:r>
              <a:rPr lang="en-AU" baseline="0" dirty="0"/>
              <a:t> to ask any remaining questions before completing the course.</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224</a:t>
            </a:fld>
            <a:endParaRPr lang="en-US" dirty="0"/>
          </a:p>
        </p:txBody>
      </p:sp>
    </p:spTree>
    <p:extLst>
      <p:ext uri="{BB962C8B-B14F-4D97-AF65-F5344CB8AC3E}">
        <p14:creationId xmlns:p14="http://schemas.microsoft.com/office/powerpoint/2010/main" val="3527873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24" marR="0" lvl="0" indent="-403070" algn="l" defTabSz="931597" rtl="0" eaLnBrk="1" fontAlgn="base" latinLnBrk="0" hangingPunct="1">
              <a:lnSpc>
                <a:spcPct val="90000"/>
              </a:lnSpc>
              <a:spcBef>
                <a:spcPts val="306"/>
              </a:spcBef>
              <a:spcAft>
                <a:spcPts val="1020"/>
              </a:spcAft>
              <a:buClr>
                <a:srgbClr val="FFFFFF"/>
              </a:buClr>
              <a:buSzTx/>
              <a:buFont typeface="Arial" panose="020B0604020202020204" pitchFamily="34" charset="0"/>
              <a:buChar char="•"/>
              <a:tabLst/>
              <a:defRPr/>
            </a:pPr>
            <a:r>
              <a:rPr lang="en-US" sz="900" kern="1200" dirty="0">
                <a:solidFill>
                  <a:schemeClr val="tx1"/>
                </a:solidFill>
                <a:effectLst/>
                <a:latin typeface="+mn-lt"/>
                <a:ea typeface="+mn-ea"/>
                <a:cs typeface="+mn-cs"/>
              </a:rPr>
              <a:t>Power BI is 100% compatible with Microsoft Excel, because a lot of our customers have so much data and so much information sitting in excel, Power BI can not only bring in the data from Excel, but also import Excel workbooks, Excel data models, and Excel visualizations directly into Power BI. Power BI can even fully render Excel reports as-is if that’s what the customer requires. Power BI can also do the reverse. It can connect from Excel to the data models published in Power BI so that business analyst can work with those data models and pivot data the way they want. No other system can do that.</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endPar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Team collaboration through support for Office 365 Groups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Seamless navigation to other workloads in Office 365 </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Use Excel data and pin live charts to your Power BI dashboards</a:t>
            </a:r>
          </a:p>
          <a:p>
            <a:pPr marL="457024" indent="-403070" defTabSz="931597" fontAlgn="base">
              <a:lnSpc>
                <a:spcPct val="90000"/>
              </a:lnSpc>
              <a:spcBef>
                <a:spcPts val="306"/>
              </a:spcBef>
              <a:spcAft>
                <a:spcPts val="1020"/>
              </a:spcAft>
              <a:buClr>
                <a:srgbClr val="FFFFFF"/>
              </a:buClr>
              <a:buFont typeface="Arial" panose="020B0604020202020204" pitchFamily="34" charset="0"/>
              <a:buChar char="•"/>
            </a:pPr>
            <a: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View Excel spreadsheets through support for Excel Online</a:t>
            </a:r>
          </a:p>
          <a:p>
            <a:endParaRPr lang="en-US" dirty="0"/>
          </a:p>
        </p:txBody>
      </p:sp>
      <p:sp>
        <p:nvSpPr>
          <p:cNvPr id="4" name="Header Placeholder 3"/>
          <p:cNvSpPr>
            <a:spLocks noGrp="1"/>
          </p:cNvSpPr>
          <p:nvPr>
            <p:ph type="hdr" sz="quarter" idx="10"/>
          </p:nvPr>
        </p:nvSpPr>
        <p:spPr/>
        <p:txBody>
          <a:bodyPr/>
          <a:lstStyle/>
          <a:p>
            <a:pPr marL="0" marR="0" lvl="0" indent="0" algn="l" defTabSz="966612"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Data Insights Summit</a:t>
            </a:r>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7/21/2017 10:46 AM</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22</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851573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Thank you for attending this training!</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225</a:t>
            </a:fld>
            <a:endParaRPr lang="en-US" dirty="0"/>
          </a:p>
        </p:txBody>
      </p:sp>
    </p:spTree>
    <p:extLst>
      <p:ext uri="{BB962C8B-B14F-4D97-AF65-F5344CB8AC3E}">
        <p14:creationId xmlns:p14="http://schemas.microsoft.com/office/powerpoint/2010/main" val="4080703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Now that you have these visualizations built by Power BI Desktop, those can be made available to any device on any location. Customers can many different ways of accessing them. They can access them on mobile devices as we have native application for iOS and Android. They can access them on their PC or even access them on HoloLens in mixed reality environments.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mn-lt"/>
                <a:ea typeface="+mn-ea"/>
                <a:cs typeface="+mn-cs"/>
              </a:rPr>
              <a:t>Power BI can also be embedded completely into any business application, and that is Power BI Embedded. You can work with any data, you can transform the data and you can allow customers to consume the stunning visualizations anyway they want to. </a:t>
            </a:r>
          </a:p>
          <a:p>
            <a:endParaRPr lang="en-US" sz="900" kern="1200" dirty="0">
              <a:solidFill>
                <a:schemeClr val="tx1"/>
              </a:solidFill>
              <a:effectLst/>
              <a:latin typeface="+mn-lt"/>
              <a:ea typeface="+mn-ea"/>
              <a:cs typeface="+mn-cs"/>
            </a:endParaRPr>
          </a:p>
          <a:p>
            <a:pPr marL="53954" marR="0" lvl="0" indent="0" algn="l" defTabSz="931597" rtl="0" eaLnBrk="1" fontAlgn="base" latinLnBrk="0" hangingPunct="1">
              <a:lnSpc>
                <a:spcPct val="100000"/>
              </a:lnSpc>
              <a:spcBef>
                <a:spcPts val="0"/>
              </a:spcBef>
              <a:spcAft>
                <a:spcPts val="600"/>
              </a:spcAft>
              <a:buClr>
                <a:srgbClr val="FFFFFF"/>
              </a:buClr>
              <a:buSzTx/>
              <a:buFont typeface="Arial" panose="020B0604020202020204" pitchFamily="34" charset="0"/>
              <a:buNone/>
              <a:tabLst/>
              <a:defRPr/>
            </a:pPr>
            <a:endParaRPr lang="en-US" sz="900" kern="1200" dirty="0">
              <a:solidFill>
                <a:schemeClr val="tx1"/>
              </a:solidFill>
              <a:effectLst/>
              <a:latin typeface="+mn-lt"/>
              <a:ea typeface="+mn-ea"/>
              <a:cs typeface="+mn-cs"/>
            </a:endParaRPr>
          </a:p>
          <a:p>
            <a:pPr marL="53954" indent="0" defTabSz="931597" fontAlgn="base">
              <a:spcAft>
                <a:spcPts val="600"/>
              </a:spcAft>
              <a:buClr>
                <a:srgbClr val="FFFFFF"/>
              </a:buClr>
              <a:buFont typeface="Arial" panose="020B0604020202020204" pitchFamily="34" charset="0"/>
              <a:buNone/>
            </a:pPr>
            <a:endPar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endParaRPr>
          </a:p>
          <a:p>
            <a:pPr marL="457024" indent="-403070" defTabSz="931597" fontAlgn="base">
              <a:spcAft>
                <a:spcPts val="600"/>
              </a:spcAft>
              <a:buClr>
                <a:srgbClr val="FFFFFF"/>
              </a:buClr>
              <a:buFont typeface="Arial" panose="020B0604020202020204" pitchFamily="34" charset="0"/>
              <a:buChar char="•"/>
            </a:pPr>
            <a: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Native apps for iPad, iPhone, </a:t>
            </a:r>
            <a:b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Android and Windows devices</a:t>
            </a:r>
          </a:p>
          <a:p>
            <a:pPr marL="457024" indent="-403070" defTabSz="931597" fontAlgn="base">
              <a:spcAft>
                <a:spcPts val="600"/>
              </a:spcAft>
              <a:buClr>
                <a:srgbClr val="FFFFFF"/>
              </a:buClr>
              <a:buFont typeface="Arial" panose="020B0604020202020204" pitchFamily="34" charset="0"/>
              <a:buChar char="•"/>
            </a:pPr>
            <a: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Receive alerts to important </a:t>
            </a:r>
            <a:b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changes in your data</a:t>
            </a:r>
          </a:p>
          <a:p>
            <a:pPr marL="457024" indent="-403070" defTabSz="931597" fontAlgn="base">
              <a:spcAft>
                <a:spcPts val="600"/>
              </a:spcAft>
              <a:buClr>
                <a:srgbClr val="FFFFFF"/>
              </a:buClr>
              <a:buFont typeface="Arial" panose="020B0604020202020204" pitchFamily="34" charset="0"/>
              <a:buChar char="•"/>
            </a:pPr>
            <a: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Share and collaborate with </a:t>
            </a:r>
            <a:b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br>
            <a:r>
              <a:rPr lang="en-US" sz="800" dirty="0">
                <a:ln>
                  <a:solidFill>
                    <a:srgbClr val="FFFFFF">
                      <a:alpha val="0"/>
                    </a:srgbClr>
                  </a:solidFill>
                </a:ln>
                <a:gradFill>
                  <a:gsLst>
                    <a:gs pos="85321">
                      <a:srgbClr val="505050"/>
                    </a:gs>
                    <a:gs pos="57000">
                      <a:srgbClr val="505050"/>
                    </a:gs>
                  </a:gsLst>
                </a:gradFill>
                <a:ea typeface="Segoe UI" pitchFamily="34" charset="0"/>
                <a:cs typeface="Segoe UI" pitchFamily="34" charset="0"/>
              </a:rPr>
              <a:t>colleagues and take action</a:t>
            </a:r>
          </a:p>
          <a:p>
            <a:endParaRPr lang="en-US" sz="900" dirty="0"/>
          </a:p>
          <a:p>
            <a:r>
              <a:rPr lang="en-US" sz="900" dirty="0"/>
              <a:t>Mobile</a:t>
            </a:r>
            <a:r>
              <a:rPr lang="en-US" sz="900" baseline="0" dirty="0"/>
              <a:t> Q&amp;A</a:t>
            </a: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708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kern="1200" dirty="0">
                <a:solidFill>
                  <a:schemeClr val="tx1"/>
                </a:solidFill>
                <a:effectLst/>
                <a:latin typeface="Segoe UI Light" pitchFamily="34" charset="0"/>
                <a:ea typeface="+mn-ea"/>
                <a:cs typeface="+mn-cs"/>
              </a:rPr>
              <a:t>Excel as the world’s most flexible and widely used data analysis tool, providing familiarity and flexibility when working with data</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in the context of the Excel grid and native charts and graphs. Excel uniquely allows users to perform ad-hoc analysis</a:t>
            </a:r>
            <a:r>
              <a:rPr lang="en-US" sz="900" kern="1200" baseline="0" dirty="0">
                <a:solidFill>
                  <a:schemeClr val="tx1"/>
                </a:solidFill>
                <a:effectLst/>
                <a:latin typeface="Segoe UI Light" pitchFamily="34" charset="0"/>
                <a:ea typeface="+mn-ea"/>
                <a:cs typeface="+mn-cs"/>
              </a:rPr>
              <a:t>, blending structured and unstructured data together for analysis in the familiar Excel environment. </a:t>
            </a:r>
            <a:endParaRPr lang="en-US" sz="900" kern="120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a:p>
            <a:pPr lvl="0"/>
            <a:r>
              <a:rPr lang="en-US" sz="900" kern="1200" dirty="0">
                <a:solidFill>
                  <a:schemeClr val="tx1"/>
                </a:solidFill>
                <a:effectLst/>
                <a:latin typeface="Segoe UI Light" pitchFamily="34" charset="0"/>
                <a:ea typeface="+mn-ea"/>
                <a:cs typeface="+mn-cs"/>
              </a:rPr>
              <a:t>We also introduce Power BI Desktop an a tool for business analysis to create visually interactive</a:t>
            </a:r>
            <a:r>
              <a:rPr lang="en-US" sz="900" kern="1200" baseline="0" dirty="0">
                <a:solidFill>
                  <a:schemeClr val="tx1"/>
                </a:solidFill>
                <a:effectLst/>
                <a:latin typeface="Segoe UI Light" pitchFamily="34" charset="0"/>
                <a:ea typeface="+mn-ea"/>
                <a:cs typeface="+mn-cs"/>
              </a:rPr>
              <a:t> reports for</a:t>
            </a:r>
            <a:r>
              <a:rPr lang="en-US" sz="900" kern="1200" dirty="0">
                <a:solidFill>
                  <a:schemeClr val="tx1"/>
                </a:solidFill>
                <a:effectLst/>
                <a:latin typeface="Segoe UI Light" pitchFamily="34" charset="0"/>
                <a:ea typeface="+mn-ea"/>
                <a:cs typeface="+mn-cs"/>
              </a:rPr>
              <a:t> data exploration.</a:t>
            </a:r>
            <a:r>
              <a:rPr lang="en-US" sz="900" kern="1200" baseline="0" dirty="0">
                <a:solidFill>
                  <a:schemeClr val="tx1"/>
                </a:solidFill>
                <a:effectLst/>
                <a:latin typeface="Segoe UI Light" pitchFamily="34" charset="0"/>
                <a:ea typeface="+mn-ea"/>
                <a:cs typeface="+mn-cs"/>
              </a:rPr>
              <a:t> Power BI Desktop </a:t>
            </a:r>
            <a:r>
              <a:rPr lang="en-US" sz="900" kern="1200" dirty="0">
                <a:solidFill>
                  <a:schemeClr val="tx1"/>
                </a:solidFill>
                <a:effectLst/>
                <a:latin typeface="Segoe UI Light" pitchFamily="34" charset="0"/>
                <a:ea typeface="+mn-ea"/>
                <a:cs typeface="+mn-cs"/>
              </a:rPr>
              <a:t>provides a free-form canvas for drag and drop exploration of your data, an extensive library of interactive visualizations, and authoring experience to</a:t>
            </a:r>
            <a:r>
              <a:rPr lang="en-US" sz="900" kern="1200" baseline="0" dirty="0">
                <a:solidFill>
                  <a:schemeClr val="tx1"/>
                </a:solidFill>
                <a:effectLst/>
                <a:latin typeface="Segoe UI Light" pitchFamily="34" charset="0"/>
                <a:ea typeface="+mn-ea"/>
                <a:cs typeface="+mn-cs"/>
              </a:rPr>
              <a:t> create visual and interactive reports for business end users to view and explore. </a:t>
            </a:r>
          </a:p>
          <a:p>
            <a:pPr lvl="0"/>
            <a:endParaRPr lang="en-US" sz="900"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kern="1200" dirty="0">
                <a:solidFill>
                  <a:schemeClr val="tx1"/>
                </a:solidFill>
                <a:effectLst/>
                <a:latin typeface="Segoe UI Light" pitchFamily="34" charset="0"/>
                <a:ea typeface="+mn-ea"/>
                <a:cs typeface="+mn-cs"/>
              </a:rPr>
              <a:t>In addition</a:t>
            </a:r>
            <a:r>
              <a:rPr lang="en-US" sz="1000" b="0" kern="1200" baseline="0" dirty="0">
                <a:solidFill>
                  <a:schemeClr val="tx1"/>
                </a:solidFill>
                <a:effectLst/>
                <a:latin typeface="Segoe UI Light" pitchFamily="34" charset="0"/>
                <a:ea typeface="+mn-ea"/>
                <a:cs typeface="+mn-cs"/>
              </a:rPr>
              <a:t> we provide the ability for you to c</a:t>
            </a:r>
            <a:r>
              <a:rPr lang="en-US" sz="1000" b="0" kern="1200" dirty="0">
                <a:solidFill>
                  <a:schemeClr val="tx1"/>
                </a:solidFill>
                <a:effectLst/>
                <a:latin typeface="Segoe UI Light" pitchFamily="34" charset="0"/>
                <a:ea typeface="+mn-ea"/>
                <a:cs typeface="+mn-cs"/>
              </a:rPr>
              <a:t>reate</a:t>
            </a:r>
            <a:r>
              <a:rPr lang="en-US" sz="1000" b="0" kern="1200" baseline="0" dirty="0">
                <a:solidFill>
                  <a:schemeClr val="tx1"/>
                </a:solidFill>
                <a:effectLst/>
                <a:latin typeface="Segoe UI Light" pitchFamily="34" charset="0"/>
                <a:ea typeface="+mn-ea"/>
                <a:cs typeface="+mn-cs"/>
              </a:rPr>
              <a:t> your own Power BI</a:t>
            </a:r>
            <a:r>
              <a:rPr lang="en-US" sz="1000" b="0" kern="1200" dirty="0">
                <a:solidFill>
                  <a:schemeClr val="tx1"/>
                </a:solidFill>
                <a:effectLst/>
                <a:latin typeface="Segoe UI Light" pitchFamily="34" charset="0"/>
                <a:ea typeface="+mn-ea"/>
                <a:cs typeface="+mn-cs"/>
              </a:rPr>
              <a:t> custom visualizations. </a:t>
            </a:r>
            <a:r>
              <a:rPr lang="en-US" sz="1000" kern="1200" dirty="0">
                <a:solidFill>
                  <a:schemeClr val="tx1"/>
                </a:solidFill>
                <a:effectLst/>
                <a:latin typeface="Segoe UI Light" pitchFamily="34" charset="0"/>
                <a:ea typeface="+mn-ea"/>
                <a:cs typeface="+mn-cs"/>
              </a:rPr>
              <a:t>We have contributed the source code of our visualization framework and the complete collection of native visuals supported by Power BI and Power BI desktop to the open source community under the permissive MIT license. This paves the way for completely custom visualizations in Power BI and Power BI Desktop. These can be uploaded to your Power BI tenant, or attached to a report, providing maximum flexibility for how you visualize your data. </a:t>
            </a:r>
          </a:p>
          <a:p>
            <a:pPr lvl="0"/>
            <a:endParaRPr lang="en-US" sz="900" kern="1200" baseline="0" dirty="0">
              <a:solidFill>
                <a:schemeClr val="tx1"/>
              </a:solidFill>
              <a:effectLst/>
              <a:latin typeface="Segoe UI Light" pitchFamily="34" charset="0"/>
              <a:ea typeface="+mn-ea"/>
              <a:cs typeface="+mn-cs"/>
            </a:endParaRPr>
          </a:p>
          <a:p>
            <a:pPr lvl="0"/>
            <a:endParaRPr lang="en-US" sz="900" kern="1200" baseline="0" dirty="0">
              <a:solidFill>
                <a:schemeClr val="tx1"/>
              </a:solidFill>
              <a:effectLst/>
              <a:latin typeface="Segoe UI Light" pitchFamily="34" charset="0"/>
              <a:ea typeface="+mn-ea"/>
              <a:cs typeface="+mn-cs"/>
            </a:endParaRPr>
          </a:p>
          <a:p>
            <a:pPr lvl="0"/>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9729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Power BI makes it easy for users to visualize and analyze their data in minutes, providing pre-built solutions for popular services as part of the Power BI experience. A subscriber to a supported service can quickly connect to their account from Power BI and see their data through live dashboards and interactive reports that have been pre-built for them.  We have released content packs for 16 popular services such as Salesforce.com, </a:t>
            </a:r>
            <a:r>
              <a:rPr lang="en-US" sz="900" kern="1200" dirty="0" err="1">
                <a:solidFill>
                  <a:schemeClr val="tx1"/>
                </a:solidFill>
                <a:effectLst/>
                <a:latin typeface="Segoe UI Light" pitchFamily="34" charset="0"/>
                <a:ea typeface="+mn-ea"/>
                <a:cs typeface="+mn-cs"/>
              </a:rPr>
              <a:t>Marketo</a:t>
            </a:r>
            <a:r>
              <a:rPr lang="en-US" sz="900" kern="1200" dirty="0">
                <a:solidFill>
                  <a:schemeClr val="tx1"/>
                </a:solidFill>
                <a:effectLst/>
                <a:latin typeface="Segoe UI Light" pitchFamily="34" charset="0"/>
                <a:ea typeface="+mn-ea"/>
                <a:cs typeface="+mn-cs"/>
              </a:rPr>
              <a:t>, and </a:t>
            </a:r>
            <a:r>
              <a:rPr lang="en-US" sz="900" kern="1200" dirty="0" err="1">
                <a:solidFill>
                  <a:schemeClr val="tx1"/>
                </a:solidFill>
                <a:effectLst/>
                <a:latin typeface="Segoe UI Light" pitchFamily="34" charset="0"/>
                <a:ea typeface="+mn-ea"/>
                <a:cs typeface="+mn-cs"/>
              </a:rPr>
              <a:t>Quickbooks</a:t>
            </a:r>
            <a:r>
              <a:rPr lang="en-US" sz="900" kern="1200" dirty="0">
                <a:solidFill>
                  <a:schemeClr val="tx1"/>
                </a:solidFill>
                <a:effectLst/>
                <a:latin typeface="Segoe UI Light" pitchFamily="34" charset="0"/>
                <a:ea typeface="+mn-ea"/>
                <a:cs typeface="+mn-cs"/>
              </a:rPr>
              <a:t> Online. We have announced that over the coming months we will extend this support to include content packs and integrations for Adobe Analytics, comScore, Azure Mobile Engagement, Sage, </a:t>
            </a:r>
            <a:r>
              <a:rPr lang="en-US" sz="900" kern="1200" dirty="0" err="1">
                <a:solidFill>
                  <a:schemeClr val="tx1"/>
                </a:solidFill>
                <a:effectLst/>
                <a:latin typeface="Segoe UI Light" pitchFamily="34" charset="0"/>
                <a:ea typeface="+mn-ea"/>
                <a:cs typeface="+mn-cs"/>
              </a:rPr>
              <a:t>SpaceCurve</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tyGraph</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CircuitID</a:t>
            </a:r>
            <a:r>
              <a:rPr lang="en-US" sz="900" kern="1200" dirty="0">
                <a:solidFill>
                  <a:schemeClr val="tx1"/>
                </a:solidFill>
                <a:effectLst/>
                <a:latin typeface="Segoe UI Light" pitchFamily="34" charset="0"/>
                <a:ea typeface="+mn-ea"/>
                <a:cs typeface="+mn-cs"/>
              </a:rPr>
              <a:t>, Sumo Logic, SQL Sentry, </a:t>
            </a:r>
            <a:r>
              <a:rPr lang="en-US" sz="900" kern="1200" dirty="0" err="1">
                <a:solidFill>
                  <a:schemeClr val="tx1"/>
                </a:solidFill>
                <a:effectLst/>
                <a:latin typeface="Segoe UI Light" pitchFamily="34" charset="0"/>
                <a:ea typeface="+mn-ea"/>
                <a:cs typeface="+mn-cs"/>
              </a:rPr>
              <a:t>Zuora</a:t>
            </a:r>
            <a:r>
              <a:rPr lang="en-US" sz="900" kern="1200" dirty="0">
                <a:solidFill>
                  <a:schemeClr val="tx1"/>
                </a:solidFill>
                <a:effectLst/>
                <a:latin typeface="Segoe UI Light" pitchFamily="34" charset="0"/>
                <a:ea typeface="+mn-ea"/>
                <a:cs typeface="+mn-cs"/>
              </a:rPr>
              <a:t>, </a:t>
            </a:r>
            <a:r>
              <a:rPr lang="en-US" sz="900" kern="1200" dirty="0" err="1">
                <a:solidFill>
                  <a:schemeClr val="tx1"/>
                </a:solidFill>
                <a:effectLst/>
                <a:latin typeface="Segoe UI Light" pitchFamily="34" charset="0"/>
                <a:ea typeface="+mn-ea"/>
                <a:cs typeface="+mn-cs"/>
              </a:rPr>
              <a:t>Planview</a:t>
            </a:r>
            <a:r>
              <a:rPr lang="en-US" sz="900" kern="1200" dirty="0">
                <a:solidFill>
                  <a:schemeClr val="tx1"/>
                </a:solidFill>
                <a:effectLst/>
                <a:latin typeface="Segoe UI Light" pitchFamily="34" charset="0"/>
                <a:ea typeface="+mn-ea"/>
                <a:cs typeface="+mn-cs"/>
              </a:rPr>
              <a:t>, Insightly, </a:t>
            </a:r>
            <a:r>
              <a:rPr lang="en-US" sz="900" kern="1200" dirty="0" err="1">
                <a:solidFill>
                  <a:schemeClr val="tx1"/>
                </a:solidFill>
                <a:effectLst/>
                <a:latin typeface="Segoe UI Light" pitchFamily="34" charset="0"/>
                <a:ea typeface="+mn-ea"/>
                <a:cs typeface="+mn-cs"/>
              </a:rPr>
              <a:t>Troux</a:t>
            </a:r>
            <a:r>
              <a:rPr lang="en-US" sz="900" kern="1200" dirty="0">
                <a:solidFill>
                  <a:schemeClr val="tx1"/>
                </a:solidFill>
                <a:effectLst/>
                <a:latin typeface="Segoe UI Light" pitchFamily="34" charset="0"/>
                <a:ea typeface="+mn-ea"/>
                <a:cs typeface="+mn-cs"/>
              </a:rPr>
              <a:t>, Inkling, and others. </a:t>
            </a:r>
          </a:p>
          <a:p>
            <a:endParaRPr lang="en-US" sz="9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mn-lt"/>
                <a:ea typeface="+mn-ea"/>
                <a:cs typeface="+mn-cs"/>
              </a:rPr>
              <a:t>Power BI has hundreds of solutions available from Microsoft and from our partner community. </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Worldwide Partner Conference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6929"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771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industry or  what role, Power BI is relevant.</a:t>
            </a:r>
          </a:p>
          <a:p>
            <a:r>
              <a:rPr lang="en-US" dirty="0"/>
              <a:t>For the business user it could be  as simple as accessing software as a service solutions.</a:t>
            </a:r>
          </a:p>
          <a:p>
            <a:r>
              <a:rPr lang="en-US" dirty="0"/>
              <a:t>These content packs enable quick  access to reports and dashboards.</a:t>
            </a:r>
          </a:p>
          <a:p>
            <a:r>
              <a:rPr lang="en-US" dirty="0"/>
              <a:t>For the business analyst, working  with a tool like Power BI Desktop.</a:t>
            </a:r>
          </a:p>
          <a:p>
            <a:r>
              <a:rPr lang="en-US" dirty="0"/>
              <a:t>They can import, shape,  cleanse, integrate and model data and  then build compelling reports and then publish these as solutions to  produce dashboards and to share.</a:t>
            </a:r>
          </a:p>
          <a:p>
            <a:r>
              <a:rPr lang="en-US" dirty="0"/>
              <a:t>They can also consider creating  content packs to share insights within the organization.</a:t>
            </a:r>
          </a:p>
          <a:p>
            <a:r>
              <a:rPr lang="en-US" dirty="0"/>
              <a:t>For the BI professional,  perhaps working in the IT team, they can connect to live  Azure data sources.</a:t>
            </a:r>
          </a:p>
          <a:p>
            <a:r>
              <a:rPr lang="en-US" dirty="0"/>
              <a:t>They can connect to on-premises  Analysis Services databases and empower colleagues to  create their own reports.</a:t>
            </a:r>
          </a:p>
          <a:p>
            <a:r>
              <a:rPr lang="en-US" dirty="0"/>
              <a:t>For the developer, there  are programmatic scenarios including the integration of  applications with Power BI.</a:t>
            </a:r>
          </a:p>
          <a:p>
            <a:r>
              <a:rPr lang="en-US" dirty="0"/>
              <a:t>The creation and  delivery of real-time dashboards and the development of custom visuals  to extend beyond the out of the box visualizations available  with Power BI.</a:t>
            </a:r>
            <a:endParaRPr lang="en-AU" dirty="0"/>
          </a:p>
          <a:p>
            <a:endParaRPr lang="en-AU" dirty="0"/>
          </a:p>
          <a:p>
            <a:r>
              <a:rPr lang="en-AU" dirty="0"/>
              <a:t>This slide can be used to categorize the Power BI features into different roles.</a:t>
            </a:r>
          </a:p>
          <a:p>
            <a:r>
              <a:rPr lang="en-AU" dirty="0"/>
              <a:t>During this course, different topics</a:t>
            </a:r>
            <a:r>
              <a:rPr lang="en-AU" baseline="0" dirty="0"/>
              <a:t> will be relevant to different roles – so it is good to define these early on.</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26</a:t>
            </a:fld>
            <a:endParaRPr lang="en-US" dirty="0"/>
          </a:p>
        </p:txBody>
      </p:sp>
    </p:spTree>
    <p:extLst>
      <p:ext uri="{BB962C8B-B14F-4D97-AF65-F5344CB8AC3E}">
        <p14:creationId xmlns:p14="http://schemas.microsoft.com/office/powerpoint/2010/main" val="3166584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industry or  what role, Power BI is relevant.</a:t>
            </a:r>
          </a:p>
          <a:p>
            <a:r>
              <a:rPr lang="en-US" dirty="0"/>
              <a:t>For the business user it could be  as simple as accessing software as a service solutions.</a:t>
            </a:r>
          </a:p>
          <a:p>
            <a:r>
              <a:rPr lang="en-US" dirty="0"/>
              <a:t>These content packs enable quick  access to reports and dashboards.</a:t>
            </a:r>
          </a:p>
          <a:p>
            <a:r>
              <a:rPr lang="en-US" dirty="0"/>
              <a:t>For the business analyst, working  with a tool like Power BI Desktop.</a:t>
            </a:r>
          </a:p>
          <a:p>
            <a:r>
              <a:rPr lang="en-US" dirty="0"/>
              <a:t>They can import, shape,  cleanse, integrate and model data and  then build compelling reports and then publish these as solutions to  produce dashboards and to share.</a:t>
            </a:r>
          </a:p>
          <a:p>
            <a:r>
              <a:rPr lang="en-US" dirty="0"/>
              <a:t>They can also consider creating  content packs to share insights within the organization.</a:t>
            </a:r>
          </a:p>
          <a:p>
            <a:r>
              <a:rPr lang="en-US" dirty="0"/>
              <a:t>For the BI professional,  perhaps working in the IT team, they can connect to live  Azure data sources.</a:t>
            </a:r>
          </a:p>
          <a:p>
            <a:r>
              <a:rPr lang="en-US" dirty="0"/>
              <a:t>They can connect to on-premises  Analysis Services databases and empower colleagues to  create their own reports.</a:t>
            </a:r>
          </a:p>
          <a:p>
            <a:r>
              <a:rPr lang="en-US" dirty="0"/>
              <a:t>For the developer, there  are programmatic scenarios including the integration of  applications with Power BI.</a:t>
            </a:r>
          </a:p>
          <a:p>
            <a:r>
              <a:rPr lang="en-US" dirty="0"/>
              <a:t>The creation and  delivery of real-time dashboards and the development of custom visuals  to extend beyond the out of the box visualizations available  with Power BI.</a:t>
            </a:r>
            <a:endParaRPr lang="en-AU" dirty="0"/>
          </a:p>
          <a:p>
            <a:endParaRPr lang="en-AU" dirty="0"/>
          </a:p>
          <a:p>
            <a:r>
              <a:rPr lang="en-AU" dirty="0"/>
              <a:t>This slide can be used to categorize the Power BI features into different roles.</a:t>
            </a:r>
          </a:p>
          <a:p>
            <a:r>
              <a:rPr lang="en-AU" dirty="0"/>
              <a:t>During this course, different topics</a:t>
            </a:r>
            <a:r>
              <a:rPr lang="en-AU" baseline="0" dirty="0"/>
              <a:t> will be relevant to different roles – so it is good to define these early on.</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27</a:t>
            </a:fld>
            <a:endParaRPr lang="en-US" dirty="0"/>
          </a:p>
        </p:txBody>
      </p:sp>
    </p:spTree>
    <p:extLst>
      <p:ext uri="{BB962C8B-B14F-4D97-AF65-F5344CB8AC3E}">
        <p14:creationId xmlns:p14="http://schemas.microsoft.com/office/powerpoint/2010/main" val="50268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industry or  what role, Power BI is relevant.</a:t>
            </a:r>
          </a:p>
          <a:p>
            <a:r>
              <a:rPr lang="en-US" dirty="0"/>
              <a:t>For the business user it could be  as simple as accessing software as a service solutions.</a:t>
            </a:r>
          </a:p>
          <a:p>
            <a:r>
              <a:rPr lang="en-US" dirty="0"/>
              <a:t>These content packs enable quick  access to reports and dashboards.</a:t>
            </a:r>
          </a:p>
          <a:p>
            <a:r>
              <a:rPr lang="en-US" dirty="0"/>
              <a:t>For the business analyst, working  with a tool like Power BI Desktop.</a:t>
            </a:r>
          </a:p>
          <a:p>
            <a:r>
              <a:rPr lang="en-US" dirty="0"/>
              <a:t>They can import, shape,  cleanse, integrate and model data and  then build compelling reports and then publish these as solutions to  produce dashboards and to share.</a:t>
            </a:r>
          </a:p>
          <a:p>
            <a:r>
              <a:rPr lang="en-US" dirty="0"/>
              <a:t>They can also consider creating  content packs to share insights within the organization.</a:t>
            </a:r>
          </a:p>
          <a:p>
            <a:r>
              <a:rPr lang="en-US" dirty="0"/>
              <a:t>For the BI professional,  perhaps working in the IT team, they can connect to live  Azure data sources.</a:t>
            </a:r>
          </a:p>
          <a:p>
            <a:r>
              <a:rPr lang="en-US" dirty="0"/>
              <a:t>They can connect to on-premises  Analysis Services databases and empower colleagues to  create their own reports.</a:t>
            </a:r>
          </a:p>
          <a:p>
            <a:r>
              <a:rPr lang="en-US" dirty="0"/>
              <a:t>For the developer, there  are programmatic scenarios including the integration of  applications with Power BI.</a:t>
            </a:r>
          </a:p>
          <a:p>
            <a:r>
              <a:rPr lang="en-US" dirty="0"/>
              <a:t>The creation and  delivery of real-time dashboards and the development of custom visuals  to extend beyond the out of the box visualizations available  with Power BI.</a:t>
            </a:r>
            <a:endParaRPr lang="en-AU" dirty="0"/>
          </a:p>
          <a:p>
            <a:endParaRPr lang="en-AU" dirty="0"/>
          </a:p>
          <a:p>
            <a:r>
              <a:rPr lang="en-AU" dirty="0"/>
              <a:t>This slide can be used to categorize the Power BI features into different roles.</a:t>
            </a:r>
          </a:p>
          <a:p>
            <a:r>
              <a:rPr lang="en-AU" dirty="0"/>
              <a:t>During this course, different topics</a:t>
            </a:r>
            <a:r>
              <a:rPr lang="en-AU" baseline="0" dirty="0"/>
              <a:t> will be relevant to different roles – so it is good to define these early on.</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28</a:t>
            </a:fld>
            <a:endParaRPr lang="en-US" dirty="0"/>
          </a:p>
        </p:txBody>
      </p:sp>
    </p:spTree>
    <p:extLst>
      <p:ext uri="{BB962C8B-B14F-4D97-AF65-F5344CB8AC3E}">
        <p14:creationId xmlns:p14="http://schemas.microsoft.com/office/powerpoint/2010/main" val="26880467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industry or  what role, Power BI is relevant.</a:t>
            </a:r>
          </a:p>
          <a:p>
            <a:r>
              <a:rPr lang="en-US" dirty="0"/>
              <a:t>For the business user it could be  as simple as accessing software as a service solutions.</a:t>
            </a:r>
          </a:p>
          <a:p>
            <a:r>
              <a:rPr lang="en-US" dirty="0"/>
              <a:t>These content packs enable quick  access to reports and dashboards.</a:t>
            </a:r>
          </a:p>
          <a:p>
            <a:r>
              <a:rPr lang="en-US" dirty="0"/>
              <a:t>For the business analyst, working  with a tool like Power BI Desktop.</a:t>
            </a:r>
          </a:p>
          <a:p>
            <a:r>
              <a:rPr lang="en-US" dirty="0"/>
              <a:t>They can import, shape,  cleanse, integrate and model data and  then build compelling reports and then publish these as solutions to  produce dashboards and to share.</a:t>
            </a:r>
          </a:p>
          <a:p>
            <a:r>
              <a:rPr lang="en-US" dirty="0"/>
              <a:t>They can also consider creating  content packs to share insights within the organization.</a:t>
            </a:r>
          </a:p>
          <a:p>
            <a:r>
              <a:rPr lang="en-US" dirty="0"/>
              <a:t>For the BI professional,  perhaps working in the IT team, they can connect to live  Azure data sources.</a:t>
            </a:r>
          </a:p>
          <a:p>
            <a:r>
              <a:rPr lang="en-US" dirty="0"/>
              <a:t>They can connect to on-premises  Analysis Services databases and empower colleagues to  create their own reports.</a:t>
            </a:r>
          </a:p>
          <a:p>
            <a:r>
              <a:rPr lang="en-US" dirty="0"/>
              <a:t>For the developer, there  are programmatic scenarios including the integration of  applications with Power BI.</a:t>
            </a:r>
          </a:p>
          <a:p>
            <a:r>
              <a:rPr lang="en-US" dirty="0"/>
              <a:t>The creation and  delivery of real-time dashboards and the development of custom visuals  to extend beyond the out of the box visualizations available  with Power BI.</a:t>
            </a:r>
            <a:endParaRPr lang="en-AU" dirty="0"/>
          </a:p>
          <a:p>
            <a:endParaRPr lang="en-AU" dirty="0"/>
          </a:p>
          <a:p>
            <a:r>
              <a:rPr lang="en-AU" dirty="0"/>
              <a:t>This slide can be used to categorize the Power BI features into different roles.</a:t>
            </a:r>
          </a:p>
          <a:p>
            <a:r>
              <a:rPr lang="en-AU" dirty="0"/>
              <a:t>During this course, different topics</a:t>
            </a:r>
            <a:r>
              <a:rPr lang="en-AU" baseline="0" dirty="0"/>
              <a:t> will be relevant to different roles – so it is good to define these early on.</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29</a:t>
            </a:fld>
            <a:endParaRPr lang="en-US" dirty="0"/>
          </a:p>
        </p:txBody>
      </p:sp>
    </p:spTree>
    <p:extLst>
      <p:ext uri="{BB962C8B-B14F-4D97-AF65-F5344CB8AC3E}">
        <p14:creationId xmlns:p14="http://schemas.microsoft.com/office/powerpoint/2010/main" val="33795665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what industry or  what role, Power BI is relevant.</a:t>
            </a:r>
          </a:p>
          <a:p>
            <a:r>
              <a:rPr lang="en-US" dirty="0"/>
              <a:t>For the business user it could be  as simple as accessing software as a service solutions.</a:t>
            </a:r>
          </a:p>
          <a:p>
            <a:r>
              <a:rPr lang="en-US" dirty="0"/>
              <a:t>These content packs enable quick  access to reports and dashboards.</a:t>
            </a:r>
          </a:p>
          <a:p>
            <a:r>
              <a:rPr lang="en-US" dirty="0"/>
              <a:t>For the business analyst, working  with a tool like Power BI Desktop.</a:t>
            </a:r>
          </a:p>
          <a:p>
            <a:r>
              <a:rPr lang="en-US" dirty="0"/>
              <a:t>They can import, shape,  cleanse, integrate and model data and  then build compelling reports and then publish these as solutions to  produce dashboards and to share.</a:t>
            </a:r>
          </a:p>
          <a:p>
            <a:r>
              <a:rPr lang="en-US" dirty="0"/>
              <a:t>They can also consider creating  content packs to share insights within the organization.</a:t>
            </a:r>
          </a:p>
          <a:p>
            <a:r>
              <a:rPr lang="en-US" dirty="0"/>
              <a:t>For the BI professional,  perhaps working in the IT team, they can connect to live  Azure data sources.</a:t>
            </a:r>
          </a:p>
          <a:p>
            <a:r>
              <a:rPr lang="en-US" dirty="0"/>
              <a:t>They can connect to on-premises  Analysis Services databases and empower colleagues to  create their own reports.</a:t>
            </a:r>
          </a:p>
          <a:p>
            <a:r>
              <a:rPr lang="en-US" dirty="0"/>
              <a:t>For the developer, there  are programmatic scenarios including the integration of  applications with Power BI.</a:t>
            </a:r>
          </a:p>
          <a:p>
            <a:r>
              <a:rPr lang="en-US" dirty="0"/>
              <a:t>The creation and  delivery of real-time dashboards and the development of custom visuals  to extend beyond the out of the box visualizations available  with Power BI.</a:t>
            </a:r>
            <a:endParaRPr lang="en-AU" dirty="0"/>
          </a:p>
          <a:p>
            <a:endParaRPr lang="en-AU" dirty="0"/>
          </a:p>
          <a:p>
            <a:r>
              <a:rPr lang="en-AU" dirty="0"/>
              <a:t>This slide can be used to categorize the Power BI features into different roles.</a:t>
            </a:r>
          </a:p>
          <a:p>
            <a:r>
              <a:rPr lang="en-AU" dirty="0"/>
              <a:t>During this course, different topics</a:t>
            </a:r>
            <a:r>
              <a:rPr lang="en-AU" baseline="0" dirty="0"/>
              <a:t> will be relevant to different roles – so it is good to define these early on.</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30</a:t>
            </a:fld>
            <a:endParaRPr lang="en-US" dirty="0"/>
          </a:p>
        </p:txBody>
      </p:sp>
    </p:spTree>
    <p:extLst>
      <p:ext uri="{BB962C8B-B14F-4D97-AF65-F5344CB8AC3E}">
        <p14:creationId xmlns:p14="http://schemas.microsoft.com/office/powerpoint/2010/main" val="2154760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bullet points on this slid</a:t>
            </a:r>
            <a:r>
              <a:rPr lang="en-US" baseline="0" dirty="0"/>
              <a:t>e provide a concise summary of the course aim.</a:t>
            </a:r>
          </a:p>
          <a:p>
            <a:r>
              <a:rPr lang="en-US" baseline="0" dirty="0"/>
              <a:t>Ask the attendees if there is anything missing from this list that they expected would be included. Address any perceived expectation deficits upfront before the training commences.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a:t>
            </a:fld>
            <a:endParaRPr lang="en-US" dirty="0"/>
          </a:p>
        </p:txBody>
      </p:sp>
    </p:spTree>
    <p:extLst>
      <p:ext uri="{BB962C8B-B14F-4D97-AF65-F5344CB8AC3E}">
        <p14:creationId xmlns:p14="http://schemas.microsoft.com/office/powerpoint/2010/main" val="4036450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https://powerbi.microsoft.com/en-us/blog/gartner-positions-microsoft-as-a-leader-in-bi-and-analytics-platforms-for-ten-consecutive-years/</a:t>
            </a:r>
          </a:p>
          <a:p>
            <a:endParaRPr lang="en-US" dirty="0"/>
          </a:p>
          <a:p>
            <a:r>
              <a:rPr lang="en-US" sz="1200" b="0" i="0" kern="1200" dirty="0">
                <a:solidFill>
                  <a:schemeClr val="tx1"/>
                </a:solidFill>
                <a:effectLst/>
                <a:latin typeface="+mn-lt"/>
                <a:ea typeface="+mn-ea"/>
                <a:cs typeface="+mn-cs"/>
              </a:rPr>
              <a:t>Gartner has recognized our vision and execution for the tenth consecutive year, positioning Microsoft as a Leader in the </a:t>
            </a:r>
            <a:r>
              <a:rPr lang="en-US" sz="1200" b="1" i="0" kern="1200" dirty="0">
                <a:solidFill>
                  <a:schemeClr val="tx1"/>
                </a:solidFill>
                <a:effectLst/>
                <a:latin typeface="+mn-lt"/>
                <a:ea typeface="+mn-ea"/>
                <a:cs typeface="+mn-cs"/>
              </a:rPr>
              <a:t>Magic Quadrant for Business Intelligence and Analytics Platforms</a:t>
            </a:r>
            <a:r>
              <a:rPr lang="en-US" sz="1200" b="0" i="0" kern="1200" dirty="0">
                <a:solidFill>
                  <a:schemeClr val="tx1"/>
                </a:solidFill>
                <a:effectLst/>
                <a:latin typeface="+mn-lt"/>
                <a:ea typeface="+mn-ea"/>
                <a:cs typeface="+mn-cs"/>
              </a:rPr>
              <a:t>.* Also, for second year in row, Microsoft is placed furthest in vision within the Leaders quadrant.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7/21/2017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Arial" pitchFamily="34" charset="0"/>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Arial" pitchFamily="34" charset="0"/>
            </a:endParaRPr>
          </a:p>
        </p:txBody>
      </p:sp>
    </p:spTree>
    <p:extLst>
      <p:ext uri="{BB962C8B-B14F-4D97-AF65-F5344CB8AC3E}">
        <p14:creationId xmlns:p14="http://schemas.microsoft.com/office/powerpoint/2010/main" val="26992371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010626">
              <a:lnSpc>
                <a:spcPct val="90000"/>
              </a:lnSpc>
              <a:spcAft>
                <a:spcPts val="368"/>
              </a:spcAft>
              <a:defRPr/>
            </a:pPr>
            <a:r>
              <a:rPr lang="en-US" sz="1300" b="0" dirty="0">
                <a:gradFill>
                  <a:gsLst>
                    <a:gs pos="0">
                      <a:srgbClr val="FFFFFF"/>
                    </a:gs>
                    <a:gs pos="100000">
                      <a:srgbClr val="FFFFFF"/>
                    </a:gs>
                  </a:gsLst>
                  <a:lin ang="5400000" scaled="0"/>
                </a:gradFill>
                <a:ea typeface="Segoe UI" pitchFamily="34" charset="0"/>
                <a:cs typeface="Segoe UI" pitchFamily="34" charset="0"/>
              </a:rPr>
              <a:t>Users can easily and quickly get  started with Power BI today.</a:t>
            </a:r>
          </a:p>
          <a:p>
            <a:pPr defTabSz="1010626">
              <a:lnSpc>
                <a:spcPct val="90000"/>
              </a:lnSpc>
              <a:spcAft>
                <a:spcPts val="368"/>
              </a:spcAft>
              <a:defRPr/>
            </a:pPr>
            <a:r>
              <a:rPr lang="en-US" sz="1300" b="0" dirty="0">
                <a:gradFill>
                  <a:gsLst>
                    <a:gs pos="0">
                      <a:srgbClr val="FFFFFF"/>
                    </a:gs>
                    <a:gs pos="100000">
                      <a:srgbClr val="FFFFFF"/>
                    </a:gs>
                  </a:gsLst>
                  <a:lin ang="5400000" scaled="0"/>
                </a:gradFill>
                <a:ea typeface="Segoe UI" pitchFamily="34" charset="0"/>
                <a:cs typeface="Segoe UI" pitchFamily="34" charset="0"/>
              </a:rPr>
              <a:t>Sign up can be achieved for  free and within seconds.</a:t>
            </a:r>
          </a:p>
          <a:p>
            <a:pPr defTabSz="1010626">
              <a:lnSpc>
                <a:spcPct val="90000"/>
              </a:lnSpc>
              <a:spcAft>
                <a:spcPts val="368"/>
              </a:spcAft>
              <a:defRPr/>
            </a:pPr>
            <a:r>
              <a:rPr lang="en-US" sz="1300" b="0" dirty="0">
                <a:gradFill>
                  <a:gsLst>
                    <a:gs pos="0">
                      <a:srgbClr val="FFFFFF"/>
                    </a:gs>
                    <a:gs pos="100000">
                      <a:srgbClr val="FFFFFF"/>
                    </a:gs>
                  </a:gsLst>
                  <a:lin ang="5400000" scaled="0"/>
                </a:gradFill>
                <a:ea typeface="Segoe UI" pitchFamily="34" charset="0"/>
                <a:cs typeface="Segoe UI" pitchFamily="34" charset="0"/>
              </a:rPr>
              <a:t>Note the Power BI works only with  an organizational account associated with the work or  school email address.</a:t>
            </a:r>
          </a:p>
          <a:p>
            <a:pPr defTabSz="1010626">
              <a:lnSpc>
                <a:spcPct val="90000"/>
              </a:lnSpc>
              <a:spcAft>
                <a:spcPts val="368"/>
              </a:spcAft>
              <a:defRPr/>
            </a:pPr>
            <a:r>
              <a:rPr lang="en-US" sz="1300" b="0" dirty="0">
                <a:gradFill>
                  <a:gsLst>
                    <a:gs pos="0">
                      <a:srgbClr val="FFFFFF"/>
                    </a:gs>
                    <a:gs pos="100000">
                      <a:srgbClr val="FFFFFF"/>
                    </a:gs>
                  </a:gsLst>
                  <a:lin ang="5400000" scaled="0"/>
                </a:gradFill>
                <a:ea typeface="Segoe UI" pitchFamily="34" charset="0"/>
                <a:cs typeface="Segoe UI" pitchFamily="34" charset="0"/>
              </a:rPr>
              <a:t>And we'd encourage you to encourage  your customers to trial Power BI for free and to realize for 60 days the ability to work  with the Power BI Pro features.</a:t>
            </a:r>
          </a:p>
          <a:p>
            <a:pPr defTabSz="1010626">
              <a:lnSpc>
                <a:spcPct val="90000"/>
              </a:lnSpc>
              <a:spcAft>
                <a:spcPts val="368"/>
              </a:spcAft>
              <a:defRPr/>
            </a:pPr>
            <a:r>
              <a:rPr lang="en-US" sz="1300" b="0" dirty="0">
                <a:gradFill>
                  <a:gsLst>
                    <a:gs pos="0">
                      <a:srgbClr val="FFFFFF"/>
                    </a:gs>
                    <a:gs pos="100000">
                      <a:srgbClr val="FFFFFF"/>
                    </a:gs>
                  </a:gsLst>
                  <a:lin ang="5400000" scaled="0"/>
                </a:gradFill>
                <a:ea typeface="Segoe UI" pitchFamily="34" charset="0"/>
                <a:cs typeface="Segoe UI" pitchFamily="34" charset="0"/>
              </a:rPr>
              <a:t>In the summary of this training  series I'll be wrapping up by talking about licensing and  reviewing the features that are supported only with  the Power BI pro license.</a:t>
            </a:r>
          </a:p>
          <a:p>
            <a:pPr defTabSz="1010626">
              <a:lnSpc>
                <a:spcPct val="90000"/>
              </a:lnSpc>
              <a:spcAft>
                <a:spcPts val="368"/>
              </a:spcAft>
              <a:defRPr/>
            </a:pPr>
            <a:endParaRPr lang="en-US" sz="1300" b="1" dirty="0">
              <a:gradFill>
                <a:gsLst>
                  <a:gs pos="0">
                    <a:srgbClr val="FFFFFF"/>
                  </a:gs>
                  <a:gs pos="100000">
                    <a:srgbClr val="FFFFFF"/>
                  </a:gs>
                </a:gsLst>
                <a:lin ang="5400000" scaled="0"/>
              </a:gradFill>
              <a:ea typeface="Segoe UI" pitchFamily="34" charset="0"/>
              <a:cs typeface="Segoe UI" pitchFamily="34" charset="0"/>
            </a:endParaRPr>
          </a:p>
          <a:p>
            <a:pPr defTabSz="1010626">
              <a:lnSpc>
                <a:spcPct val="90000"/>
              </a:lnSpc>
              <a:spcAft>
                <a:spcPts val="368"/>
              </a:spcAft>
              <a:defRPr/>
            </a:pPr>
            <a:r>
              <a:rPr lang="en-US" sz="1300" b="1" dirty="0">
                <a:gradFill>
                  <a:gsLst>
                    <a:gs pos="0">
                      <a:srgbClr val="FFFFFF"/>
                    </a:gs>
                    <a:gs pos="100000">
                      <a:srgbClr val="FFFFFF"/>
                    </a:gs>
                  </a:gsLst>
                  <a:lin ang="5400000" scaled="0"/>
                </a:gradFill>
                <a:ea typeface="Segoe UI" pitchFamily="34" charset="0"/>
                <a:cs typeface="Segoe UI" pitchFamily="34" charset="0"/>
              </a:rPr>
              <a:t>Key message:</a:t>
            </a:r>
          </a:p>
          <a:p>
            <a:pPr defTabSz="1010626">
              <a:lnSpc>
                <a:spcPct val="90000"/>
              </a:lnSpc>
              <a:spcAft>
                <a:spcPts val="368"/>
              </a:spcAft>
              <a:defRPr/>
            </a:pPr>
            <a:r>
              <a:rPr lang="en-US" sz="1300" dirty="0">
                <a:gradFill>
                  <a:gsLst>
                    <a:gs pos="0">
                      <a:srgbClr val="FFFFFF"/>
                    </a:gs>
                    <a:gs pos="100000">
                      <a:srgbClr val="FFFFFF"/>
                    </a:gs>
                  </a:gsLst>
                  <a:lin ang="5400000" scaled="0"/>
                </a:gradFill>
                <a:ea typeface="Segoe UI" pitchFamily="34" charset="0"/>
                <a:cs typeface="Segoe UI" pitchFamily="34" charset="0"/>
              </a:rPr>
              <a:t>Get started quickly with the Power BI service (powerbi.com) for faster decision-making by displaying all of your data in one place</a:t>
            </a:r>
          </a:p>
          <a:p>
            <a:pPr defTabSz="1010626">
              <a:lnSpc>
                <a:spcPct val="90000"/>
              </a:lnSpc>
              <a:spcAft>
                <a:spcPts val="368"/>
              </a:spcAft>
              <a:defRPr/>
            </a:pPr>
            <a:endParaRPr lang="en-US" sz="1300" dirty="0">
              <a:gradFill>
                <a:gsLst>
                  <a:gs pos="0">
                    <a:srgbClr val="FFFFFF"/>
                  </a:gs>
                  <a:gs pos="100000">
                    <a:srgbClr val="FFFFFF"/>
                  </a:gs>
                </a:gsLst>
                <a:lin ang="5400000" scaled="0"/>
              </a:gradFill>
              <a:ea typeface="Segoe UI" pitchFamily="34" charset="0"/>
              <a:cs typeface="Segoe UI" pitchFamily="34" charset="0"/>
            </a:endParaRPr>
          </a:p>
          <a:p>
            <a:pPr defTabSz="1010626">
              <a:lnSpc>
                <a:spcPct val="90000"/>
              </a:lnSpc>
              <a:spcAft>
                <a:spcPts val="368"/>
              </a:spcAft>
              <a:defRPr/>
            </a:pPr>
            <a:r>
              <a:rPr lang="en-US" sz="1300" b="1" dirty="0">
                <a:gradFill>
                  <a:gsLst>
                    <a:gs pos="0">
                      <a:srgbClr val="FFFFFF"/>
                    </a:gs>
                    <a:gs pos="100000">
                      <a:srgbClr val="FFFFFF"/>
                    </a:gs>
                  </a:gsLst>
                  <a:lin ang="5400000" scaled="0"/>
                </a:gradFill>
                <a:ea typeface="Segoe UI" pitchFamily="34" charset="0"/>
                <a:cs typeface="Segoe UI" pitchFamily="34" charset="0"/>
              </a:rPr>
              <a:t>Talking points:</a:t>
            </a:r>
          </a:p>
          <a:p>
            <a:pPr marL="185766"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As discussed earlier, you can get started </a:t>
            </a:r>
            <a:r>
              <a:rPr lang="en-US" sz="1300" dirty="0"/>
              <a:t>quickly with pre-built content packs for popular SaaS solutions</a:t>
            </a:r>
          </a:p>
          <a:p>
            <a:pPr marL="185766" indent="-185766" defTabSz="1010626">
              <a:lnSpc>
                <a:spcPct val="90000"/>
              </a:lnSpc>
              <a:spcAft>
                <a:spcPts val="368"/>
              </a:spcAft>
              <a:buFont typeface="Arial" panose="020B0604020202020204" pitchFamily="34" charset="0"/>
              <a:buChar char="•"/>
              <a:defRPr/>
            </a:pPr>
            <a:r>
              <a:rPr lang="en-US" sz="1300" dirty="0"/>
              <a:t>The primary capability of Power BI is that it empowers you to create and customize live dashboards – dashboards that include visualizations from multiple data sources</a:t>
            </a: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That is, dashboards can show different types of data from a variety of sources, and can use a range of unique visualizations</a:t>
            </a: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If applicable, you can track status in real-time thanks to </a:t>
            </a:r>
            <a:r>
              <a:rPr lang="en-US" sz="1300" dirty="0"/>
              <a:t>support for real-time data sources</a:t>
            </a:r>
            <a:endParaRPr lang="en-US" sz="1300" dirty="0">
              <a:gradFill>
                <a:gsLst>
                  <a:gs pos="0">
                    <a:srgbClr val="FFFFFF"/>
                  </a:gs>
                  <a:gs pos="100000">
                    <a:srgbClr val="FFFFFF"/>
                  </a:gs>
                </a:gsLst>
                <a:lin ang="5400000" scaled="0"/>
              </a:gradFill>
              <a:ea typeface="Segoe UI" pitchFamily="34" charset="0"/>
              <a:cs typeface="Segoe UI" pitchFamily="34" charset="0"/>
            </a:endParaRPr>
          </a:p>
          <a:p>
            <a:pPr marL="681142" lvl="1"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You have full control over your dashboards – pin any visualization from any report to any dashboard</a:t>
            </a:r>
          </a:p>
          <a:p>
            <a:pPr marL="185766" indent="-185766" defTabSz="1010626">
              <a:lnSpc>
                <a:spcPct val="90000"/>
              </a:lnSpc>
              <a:spcAft>
                <a:spcPts val="368"/>
              </a:spcAft>
              <a:buFont typeface="Arial" panose="020B0604020202020204" pitchFamily="34" charset="0"/>
              <a:buChar char="•"/>
              <a:defRPr/>
            </a:pPr>
            <a:r>
              <a:rPr lang="en-US" sz="1300" dirty="0">
                <a:gradFill>
                  <a:gsLst>
                    <a:gs pos="0">
                      <a:srgbClr val="FFFFFF"/>
                    </a:gs>
                    <a:gs pos="100000">
                      <a:srgbClr val="FFFFFF"/>
                    </a:gs>
                  </a:gsLst>
                  <a:lin ang="5400000" scaled="0"/>
                </a:gradFill>
                <a:ea typeface="Segoe UI" pitchFamily="34" charset="0"/>
                <a:cs typeface="Segoe UI" pitchFamily="34" charset="0"/>
              </a:rPr>
              <a:t>Click through visualizations to access their underlying reports to discover more data and new insights</a:t>
            </a:r>
          </a:p>
        </p:txBody>
      </p:sp>
      <p:sp>
        <p:nvSpPr>
          <p:cNvPr id="4" name="Slide Number Placeholder 3"/>
          <p:cNvSpPr>
            <a:spLocks noGrp="1"/>
          </p:cNvSpPr>
          <p:nvPr>
            <p:ph type="sldNum" sz="quarter" idx="10"/>
          </p:nvPr>
        </p:nvSpPr>
        <p:spPr/>
        <p:txBody>
          <a:bodyPr/>
          <a:lstStyle/>
          <a:p>
            <a:fld id="{DD81A89D-8738-4ED5-BF6E-F438F4965D3F}" type="slidenum">
              <a:rPr lang="en-US" smtClean="0"/>
              <a:t>32</a:t>
            </a:fld>
            <a:endParaRPr lang="en-US" dirty="0"/>
          </a:p>
        </p:txBody>
      </p:sp>
    </p:spTree>
    <p:extLst>
      <p:ext uri="{BB962C8B-B14F-4D97-AF65-F5344CB8AC3E}">
        <p14:creationId xmlns:p14="http://schemas.microsoft.com/office/powerpoint/2010/main" val="2988882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90752">
              <a:defRPr/>
            </a:pPr>
            <a:r>
              <a:rPr lang="en-US" dirty="0"/>
              <a:t>In this short demonstration, I commence by signing in into the </a:t>
            </a:r>
            <a:r>
              <a:rPr lang="en-US" dirty="0" err="1"/>
              <a:t>PowerBI</a:t>
            </a:r>
            <a:r>
              <a:rPr lang="en-US" dirty="0"/>
              <a:t> servers.</a:t>
            </a:r>
          </a:p>
          <a:p>
            <a:pPr marL="0" lvl="1" defTabSz="990752">
              <a:defRPr/>
            </a:pPr>
            <a:r>
              <a:rPr lang="en-US" dirty="0"/>
              <a:t>And then let me point out that in  my workspace there are presently no data sets reports or dashboards.</a:t>
            </a:r>
          </a:p>
          <a:p>
            <a:pPr marL="0" lvl="1" defTabSz="990752">
              <a:defRPr/>
            </a:pPr>
            <a:r>
              <a:rPr lang="en-US" dirty="0"/>
              <a:t>So, I'm going to get  data from a service and we'll find that there is  a content pack available for Bing.</a:t>
            </a:r>
          </a:p>
          <a:p>
            <a:pPr marL="0" lvl="1" defTabSz="990752">
              <a:defRPr/>
            </a:pPr>
            <a:r>
              <a:rPr lang="en-US" dirty="0"/>
              <a:t>I simply click Get and  then I type in keywords.</a:t>
            </a:r>
          </a:p>
          <a:p>
            <a:pPr marL="0" lvl="1" defTabSz="990752">
              <a:defRPr/>
            </a:pPr>
            <a:r>
              <a:rPr lang="en-US" dirty="0"/>
              <a:t>Let's take a look at the search  term of Power BI, I click Add.</a:t>
            </a:r>
          </a:p>
          <a:p>
            <a:pPr marL="0" lvl="1" defTabSz="990752">
              <a:defRPr/>
            </a:pPr>
            <a:r>
              <a:rPr lang="en-US" dirty="0"/>
              <a:t>Notice now in the left-hand side,  I have the Bing Power BI dashboard.</a:t>
            </a:r>
          </a:p>
          <a:p>
            <a:pPr marL="0" lvl="1" defTabSz="990752">
              <a:defRPr/>
            </a:pPr>
            <a:r>
              <a:rPr lang="en-US" dirty="0"/>
              <a:t>Let's take a look at this  dashboard in full screen mode.</a:t>
            </a:r>
          </a:p>
          <a:p>
            <a:pPr marL="0" lvl="1" defTabSz="990752">
              <a:defRPr/>
            </a:pPr>
            <a:r>
              <a:rPr lang="en-US" dirty="0"/>
              <a:t>And we can see details like Volume,  Volume change from last week and details about where counts  of requests are coming from.</a:t>
            </a:r>
          </a:p>
          <a:p>
            <a:pPr marL="0" lvl="1" defTabSz="990752">
              <a:defRPr/>
            </a:pPr>
            <a:r>
              <a:rPr lang="en-US" dirty="0"/>
              <a:t>So, in a matter of seconds,  there in less than a minute.</a:t>
            </a:r>
          </a:p>
          <a:p>
            <a:pPr marL="0" lvl="1" defTabSz="990752">
              <a:defRPr/>
            </a:pPr>
            <a:r>
              <a:rPr lang="en-US" dirty="0"/>
              <a:t>I've signed in, connected to  the Bing content pack and produced the dashboard to show  details about Power BI searches.</a:t>
            </a:r>
          </a:p>
          <a:p>
            <a:pPr marL="0" lvl="1" defTabSz="990752">
              <a:defRPr/>
            </a:pPr>
            <a:r>
              <a:rPr lang="en-US" dirty="0"/>
              <a:t>Power BI has being designed to  make it easy to get to data.</a:t>
            </a:r>
          </a:p>
          <a:p>
            <a:pPr marL="0" lvl="1" defTabSz="990752">
              <a:defRPr/>
            </a:pPr>
            <a:r>
              <a:rPr lang="en-US" dirty="0"/>
              <a:t>Here I am clicking on Get Data.</a:t>
            </a:r>
          </a:p>
          <a:p>
            <a:pPr marL="0" lvl="1" defTabSz="990752">
              <a:defRPr/>
            </a:pPr>
            <a:r>
              <a:rPr lang="en-US" dirty="0"/>
              <a:t>And we can see options to  import content packs from software as a service services.</a:t>
            </a:r>
          </a:p>
          <a:p>
            <a:pPr marL="0" lvl="1" defTabSz="990752">
              <a:defRPr/>
            </a:pPr>
            <a:r>
              <a:rPr lang="en-US" dirty="0"/>
              <a:t>Internally publish content packs  from within the organization.</a:t>
            </a:r>
          </a:p>
          <a:p>
            <a:pPr marL="0" lvl="1" defTabSz="990752">
              <a:defRPr/>
            </a:pPr>
            <a:r>
              <a:rPr lang="en-US" dirty="0"/>
              <a:t>The ability to upload files  within Power BI Desktops, CSV or even Excel work books  containing data models.</a:t>
            </a:r>
          </a:p>
          <a:p>
            <a:pPr marL="0" lvl="1" defTabSz="990752">
              <a:defRPr/>
            </a:pPr>
            <a:r>
              <a:rPr lang="en-US" dirty="0"/>
              <a:t>And the ability to connect live to  database be it cloud databases, or even analysis services on-premises.</a:t>
            </a:r>
          </a:p>
          <a:p>
            <a:pPr marL="0" lvl="1" defTabSz="990752">
              <a:defRPr/>
            </a:pPr>
            <a:r>
              <a:rPr lang="en-US" dirty="0"/>
              <a:t>I've gone ahead and pre-produced  a dashboard in fact a later demonstration will show how this  dashboard will be laid out.</a:t>
            </a:r>
          </a:p>
          <a:p>
            <a:pPr marL="0" lvl="1" defTabSz="990752">
              <a:defRPr/>
            </a:pPr>
            <a:r>
              <a:rPr lang="en-US" dirty="0"/>
              <a:t>But eventually this dash board  makes it very simple for people to stay focused  on key metrics and data.</a:t>
            </a:r>
          </a:p>
          <a:p>
            <a:pPr marL="0" lvl="1" defTabSz="990752">
              <a:defRPr/>
            </a:pPr>
            <a:r>
              <a:rPr lang="en-US" dirty="0"/>
              <a:t>There's the ability  also to ask questions.</a:t>
            </a:r>
          </a:p>
          <a:p>
            <a:pPr marL="0" lvl="1" defTabSz="990752">
              <a:defRPr/>
            </a:pPr>
            <a:r>
              <a:rPr lang="en-US" dirty="0"/>
              <a:t>Show me sales by country And there we see a visual in response,  in CY.</a:t>
            </a:r>
          </a:p>
          <a:p>
            <a:pPr marL="0" lvl="1" defTabSz="990752">
              <a:defRPr/>
            </a:pPr>
            <a:r>
              <a:rPr lang="en-US" dirty="0"/>
              <a:t>There we have the years,  calendar year 2015.</a:t>
            </a:r>
          </a:p>
          <a:p>
            <a:pPr marL="0" lvl="1" defTabSz="990752">
              <a:defRPr/>
            </a:pPr>
            <a:r>
              <a:rPr lang="en-US" dirty="0"/>
              <a:t>And now that I have that response,  if I'd like to return to it.</a:t>
            </a:r>
          </a:p>
          <a:p>
            <a:pPr marL="0" lvl="1" defTabSz="990752">
              <a:defRPr/>
            </a:pPr>
            <a:r>
              <a:rPr lang="en-US" dirty="0"/>
              <a:t>Well, I'll probably likely pin  that back to the dashboard, and then we'd see this  would become a tile.</a:t>
            </a:r>
          </a:p>
          <a:p>
            <a:pPr marL="0" lvl="1" defTabSz="990752">
              <a:defRPr/>
            </a:pPr>
            <a:r>
              <a:rPr lang="en-US" dirty="0"/>
              <a:t>As we see here.</a:t>
            </a:r>
          </a:p>
          <a:p>
            <a:pPr marL="0" lvl="1" defTabSz="990752">
              <a:defRPr/>
            </a:pPr>
            <a:r>
              <a:rPr lang="en-US" dirty="0"/>
              <a:t>Dashboards are a great way of  bringing together data from multiple reports and data sets.</a:t>
            </a:r>
          </a:p>
          <a:p>
            <a:pPr marL="0" lvl="1" defTabSz="990752">
              <a:defRPr/>
            </a:pPr>
            <a:r>
              <a:rPr lang="en-US" dirty="0"/>
              <a:t>And there's also the easy ability  for those dashboards to be shared.</a:t>
            </a:r>
          </a:p>
          <a:p>
            <a:pPr marL="0" lvl="1" defTabSz="990752">
              <a:defRPr/>
            </a:pPr>
            <a:r>
              <a:rPr lang="en-US" dirty="0"/>
              <a:t>Up here in the top right column or  corner I can click Share and then I can share this with other  users within the organization.</a:t>
            </a:r>
          </a:p>
          <a:p>
            <a:pPr marL="0" lvl="1" defTabSz="990752">
              <a:defRPr/>
            </a:pPr>
            <a:r>
              <a:rPr lang="en-US" dirty="0"/>
              <a:t>And potentially also with those  outside of the organization.</a:t>
            </a:r>
          </a:p>
        </p:txBody>
      </p:sp>
      <p:sp>
        <p:nvSpPr>
          <p:cNvPr id="4" name="Slide Number Placeholder 3"/>
          <p:cNvSpPr>
            <a:spLocks noGrp="1"/>
          </p:cNvSpPr>
          <p:nvPr>
            <p:ph type="sldNum" sz="quarter" idx="10"/>
          </p:nvPr>
        </p:nvSpPr>
        <p:spPr/>
        <p:txBody>
          <a:bodyPr/>
          <a:lstStyle/>
          <a:p>
            <a:fld id="{DD81A89D-8738-4ED5-BF6E-F438F4965D3F}" type="slidenum">
              <a:rPr lang="en-US" smtClean="0"/>
              <a:t>33</a:t>
            </a:fld>
            <a:endParaRPr lang="en-US" dirty="0"/>
          </a:p>
        </p:txBody>
      </p:sp>
    </p:spTree>
    <p:extLst>
      <p:ext uri="{BB962C8B-B14F-4D97-AF65-F5344CB8AC3E}">
        <p14:creationId xmlns:p14="http://schemas.microsoft.com/office/powerpoint/2010/main" val="24436725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take-aways  in this module then.</a:t>
            </a:r>
          </a:p>
          <a:p>
            <a:r>
              <a:rPr lang="en-US" dirty="0"/>
              <a:t>Power BI is a cloud-based  business analytic service, delivering end user BI.</a:t>
            </a:r>
          </a:p>
          <a:p>
            <a:r>
              <a:rPr lang="en-US" dirty="0"/>
              <a:t>Power BI delivers numerous  benefits and differentiators, including pre-built content packs,  real-time dashboard updates, live connections to on-premises and  cloud data sources.</a:t>
            </a:r>
          </a:p>
          <a:p>
            <a:r>
              <a:rPr lang="en-US" dirty="0"/>
              <a:t>Intuitive data exploration by  using natural language query, integration with familiar  Microsoft products and services.</a:t>
            </a:r>
          </a:p>
          <a:p>
            <a:r>
              <a:rPr lang="en-US" dirty="0"/>
              <a:t>And fast deployment,  hybrid configuration, secure and integrated with  your existing IT deployments.</a:t>
            </a:r>
          </a:p>
          <a:p>
            <a:r>
              <a:rPr lang="en-US" dirty="0"/>
              <a:t>Lastly, Microsoft is placed furthest  in vision within the BI and Analytics Platform Leaders quadrant.</a:t>
            </a:r>
          </a:p>
        </p:txBody>
      </p:sp>
      <p:sp>
        <p:nvSpPr>
          <p:cNvPr id="4" name="Slide Number Placeholder 3"/>
          <p:cNvSpPr>
            <a:spLocks noGrp="1"/>
          </p:cNvSpPr>
          <p:nvPr>
            <p:ph type="sldNum" sz="quarter" idx="10"/>
          </p:nvPr>
        </p:nvSpPr>
        <p:spPr/>
        <p:txBody>
          <a:bodyPr/>
          <a:lstStyle/>
          <a:p>
            <a:fld id="{DD81A89D-8738-4ED5-BF6E-F438F4965D3F}" type="slidenum">
              <a:rPr lang="en-US" smtClean="0"/>
              <a:t>34</a:t>
            </a:fld>
            <a:endParaRPr lang="en-US" dirty="0"/>
          </a:p>
        </p:txBody>
      </p:sp>
    </p:spTree>
    <p:extLst>
      <p:ext uri="{BB962C8B-B14F-4D97-AF65-F5344CB8AC3E}">
        <p14:creationId xmlns:p14="http://schemas.microsoft.com/office/powerpoint/2010/main" val="3500795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To support your continued learning, you may find these  relevant resources useful.</a:t>
            </a:r>
          </a:p>
          <a:p>
            <a:pPr defTabSz="990752">
              <a:defRPr/>
            </a:pPr>
            <a:r>
              <a:rPr lang="en-US" dirty="0"/>
              <a:t>Specifically, you'll find that Power  BI is an evolving service and so therefore we'd encourage you to  subscribe to the Power BI blog.</a:t>
            </a:r>
          </a:p>
          <a:p>
            <a:pPr defTabSz="990752">
              <a:defRPr/>
            </a:pPr>
            <a:r>
              <a:rPr lang="en-US" dirty="0"/>
              <a:t>With the rapid change that  takes place with Power BI, this is one of the best ways  to keep pace with updates.</a:t>
            </a:r>
          </a:p>
        </p:txBody>
      </p:sp>
      <p:sp>
        <p:nvSpPr>
          <p:cNvPr id="4" name="Slide Number Placeholder 3"/>
          <p:cNvSpPr>
            <a:spLocks noGrp="1"/>
          </p:cNvSpPr>
          <p:nvPr>
            <p:ph type="sldNum" sz="quarter" idx="10"/>
          </p:nvPr>
        </p:nvSpPr>
        <p:spPr/>
        <p:txBody>
          <a:bodyPr/>
          <a:lstStyle/>
          <a:p>
            <a:fld id="{DD81A89D-8738-4ED5-BF6E-F438F4965D3F}" type="slidenum">
              <a:rPr lang="en-US" smtClean="0"/>
              <a:t>35</a:t>
            </a:fld>
            <a:endParaRPr lang="en-US" dirty="0"/>
          </a:p>
        </p:txBody>
      </p:sp>
    </p:spTree>
    <p:extLst>
      <p:ext uri="{BB962C8B-B14F-4D97-AF65-F5344CB8AC3E}">
        <p14:creationId xmlns:p14="http://schemas.microsoft.com/office/powerpoint/2010/main" val="3314737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We'd also recommend that  the Microsoft Cloud and Enterprise Partner Resources  are at excellent location to find resources including Customer  ready materials, customer evidence, training and labs, demos, and  what to do next resources.</a:t>
            </a:r>
          </a:p>
          <a:p>
            <a:pPr defTabSz="990752">
              <a:defRPr/>
            </a:pPr>
            <a:r>
              <a:rPr lang="en-US" dirty="0"/>
              <a:t>Lastly, if you'd like to read more  about Microsoft's positioning in the Gartner quadrant.</a:t>
            </a:r>
          </a:p>
          <a:p>
            <a:pPr defTabSz="990752">
              <a:defRPr/>
            </a:pPr>
            <a:r>
              <a:rPr lang="en-US" dirty="0"/>
              <a:t>You'll find additional details and  notifications at this link.</a:t>
            </a:r>
          </a:p>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36</a:t>
            </a:fld>
            <a:endParaRPr lang="en-US" dirty="0"/>
          </a:p>
        </p:txBody>
      </p:sp>
    </p:spTree>
    <p:extLst>
      <p:ext uri="{BB962C8B-B14F-4D97-AF65-F5344CB8AC3E}">
        <p14:creationId xmlns:p14="http://schemas.microsoft.com/office/powerpoint/2010/main" val="2326823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C65F100-7418-44BB-BB77-86C9794637E2}" type="slidenum">
              <a:rPr lang="en-US" smtClean="0"/>
              <a:t>37</a:t>
            </a:fld>
            <a:endParaRPr lang="en-US"/>
          </a:p>
        </p:txBody>
      </p:sp>
    </p:spTree>
    <p:extLst>
      <p:ext uri="{BB962C8B-B14F-4D97-AF65-F5344CB8AC3E}">
        <p14:creationId xmlns:p14="http://schemas.microsoft.com/office/powerpoint/2010/main" val="29357771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this slide</a:t>
            </a:r>
            <a:r>
              <a:rPr lang="en-AU" baseline="0" dirty="0"/>
              <a:t> to ask any remaining questions before moving to the next module.</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38</a:t>
            </a:fld>
            <a:endParaRPr lang="en-US" dirty="0"/>
          </a:p>
        </p:txBody>
      </p:sp>
    </p:spTree>
    <p:extLst>
      <p:ext uri="{BB962C8B-B14F-4D97-AF65-F5344CB8AC3E}">
        <p14:creationId xmlns:p14="http://schemas.microsoft.com/office/powerpoint/2010/main" val="39779517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Introduce the </a:t>
            </a:r>
            <a:r>
              <a:rPr lang="en-AU" baseline="0" dirty="0"/>
              <a:t>module title and topics.</a:t>
            </a:r>
            <a:endParaRPr lang="en-US" dirty="0"/>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a:p>
            <a:r>
              <a:rPr lang="en-US" sz="1200" b="0" i="0" kern="1200" dirty="0">
                <a:solidFill>
                  <a:schemeClr val="tx1"/>
                </a:solidFill>
                <a:effectLst/>
                <a:latin typeface="+mn-lt"/>
                <a:ea typeface="+mn-ea"/>
                <a:cs typeface="+mn-cs"/>
              </a:rPr>
              <a:t>Data transformation capabilities of the Power BI Desktop and actually </a:t>
            </a:r>
            <a:r>
              <a:rPr lang="en-US" sz="1200" b="1" i="0" kern="1200" dirty="0">
                <a:solidFill>
                  <a:schemeClr val="tx1"/>
                </a:solidFill>
                <a:effectLst/>
                <a:latin typeface="+mn-lt"/>
                <a:ea typeface="+mn-ea"/>
                <a:cs typeface="+mn-cs"/>
              </a:rPr>
              <a:t>that’s probably where you’ll spend most of your</a:t>
            </a:r>
          </a:p>
          <a:p>
            <a:r>
              <a:rPr lang="en-US" sz="1200" b="1" i="0" kern="1200" dirty="0">
                <a:solidFill>
                  <a:schemeClr val="tx1"/>
                </a:solidFill>
                <a:effectLst/>
                <a:latin typeface="+mn-lt"/>
                <a:ea typeface="+mn-ea"/>
                <a:cs typeface="+mn-cs"/>
              </a:rPr>
              <a:t>time when you are doing BI projects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39</a:t>
            </a:fld>
            <a:endParaRPr lang="en-US" dirty="0"/>
          </a:p>
        </p:txBody>
      </p:sp>
    </p:spTree>
    <p:extLst>
      <p:ext uri="{BB962C8B-B14F-4D97-AF65-F5344CB8AC3E}">
        <p14:creationId xmlns:p14="http://schemas.microsoft.com/office/powerpoint/2010/main" val="1534623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Power BI Knowledgebase: https://support.powerbi.com/knowledgebase/topics/68530-power-bi-desktop</a:t>
            </a:r>
          </a:p>
          <a:p>
            <a:endParaRPr lang="en-US" dirty="0"/>
          </a:p>
          <a:p>
            <a:pPr marL="171450" indent="-171450">
              <a:buFont typeface="Arial" panose="020B0604020202020204" pitchFamily="34" charset="0"/>
              <a:buChar char="•"/>
            </a:pPr>
            <a:r>
              <a:rPr lang="en-US" dirty="0"/>
              <a:t>Powerful visual data exploration tool and reporting tool</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Let’s you connect to different data sources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Cleanse that data and convert it into format more suitable for analysis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Enrich your model and finally do visualization on top of that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It’s updated on monthly basis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Specifically around transformations,</a:t>
            </a:r>
          </a:p>
          <a:p>
            <a:r>
              <a:rPr lang="en-US" sz="1200" b="0" i="0" kern="1200" dirty="0">
                <a:solidFill>
                  <a:schemeClr val="tx1"/>
                </a:solidFill>
                <a:effectLst/>
                <a:latin typeface="+mn-lt"/>
                <a:ea typeface="+mn-ea"/>
                <a:cs typeface="+mn-cs"/>
              </a:rPr>
              <a:t>we’ll focus on things like splitting and merging columns, changing the data types,</a:t>
            </a:r>
          </a:p>
          <a:p>
            <a:r>
              <a:rPr lang="en-US" sz="1200" b="0" i="0" kern="1200" dirty="0">
                <a:solidFill>
                  <a:schemeClr val="tx1"/>
                </a:solidFill>
                <a:effectLst/>
                <a:latin typeface="+mn-lt"/>
                <a:ea typeface="+mn-ea"/>
                <a:cs typeface="+mn-cs"/>
              </a:rPr>
              <a:t>working with dates, and doing things to help model that data in different</a:t>
            </a:r>
          </a:p>
          <a:p>
            <a:r>
              <a:rPr lang="en-US" sz="1200" b="0" i="0" kern="1200" dirty="0">
                <a:solidFill>
                  <a:schemeClr val="tx1"/>
                </a:solidFill>
                <a:effectLst/>
                <a:latin typeface="+mn-lt"/>
                <a:ea typeface="+mn-ea"/>
                <a:cs typeface="+mn-cs"/>
              </a:rPr>
              <a:t>ways and create relationships between it so that it’s easier</a:t>
            </a:r>
          </a:p>
          <a:p>
            <a:r>
              <a:rPr lang="en-US" sz="1200" b="1" i="0" kern="1200" dirty="0">
                <a:solidFill>
                  <a:schemeClr val="tx1"/>
                </a:solidFill>
                <a:effectLst/>
                <a:latin typeface="+mn-lt"/>
                <a:ea typeface="+mn-ea"/>
                <a:cs typeface="+mn-cs"/>
              </a:rPr>
              <a:t>to do that analysis.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40</a:t>
            </a:fld>
            <a:endParaRPr lang="en-US" dirty="0"/>
          </a:p>
        </p:txBody>
      </p:sp>
    </p:spTree>
    <p:extLst>
      <p:ext uri="{BB962C8B-B14F-4D97-AF65-F5344CB8AC3E}">
        <p14:creationId xmlns:p14="http://schemas.microsoft.com/office/powerpoint/2010/main" val="2714675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introduce</a:t>
            </a:r>
            <a:r>
              <a:rPr lang="en-US" baseline="0" dirty="0"/>
              <a:t> the </a:t>
            </a:r>
            <a:r>
              <a:rPr lang="en-US" dirty="0"/>
              <a:t>course consisting of six modules.</a:t>
            </a:r>
            <a:endParaRPr lang="en-US" baseline="0" dirty="0"/>
          </a:p>
        </p:txBody>
      </p:sp>
      <p:sp>
        <p:nvSpPr>
          <p:cNvPr id="4" name="Slide Number Placeholder 3"/>
          <p:cNvSpPr>
            <a:spLocks noGrp="1"/>
          </p:cNvSpPr>
          <p:nvPr>
            <p:ph type="sldNum" sz="quarter" idx="10"/>
          </p:nvPr>
        </p:nvSpPr>
        <p:spPr/>
        <p:txBody>
          <a:bodyPr/>
          <a:lstStyle/>
          <a:p>
            <a:fld id="{DD81A89D-8738-4ED5-BF6E-F438F4965D3F}" type="slidenum">
              <a:rPr lang="en-US" smtClean="0"/>
              <a:t>4</a:t>
            </a:fld>
            <a:endParaRPr lang="en-US" dirty="0"/>
          </a:p>
        </p:txBody>
      </p:sp>
    </p:spTree>
    <p:extLst>
      <p:ext uri="{BB962C8B-B14F-4D97-AF65-F5344CB8AC3E}">
        <p14:creationId xmlns:p14="http://schemas.microsoft.com/office/powerpoint/2010/main" val="23881416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share your feedback with the product team on the tool, you can send </a:t>
            </a:r>
            <a:r>
              <a:rPr lang="en-US" dirty="0" err="1"/>
              <a:t>smily</a:t>
            </a:r>
            <a:r>
              <a:rPr lang="en-US" dirty="0"/>
              <a:t> or frown, or rate the overall experience and also provide specific feedback.</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949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Launch PBI Desktop Designer</a:t>
            </a:r>
          </a:p>
          <a:p>
            <a:pPr lvl="0"/>
            <a:r>
              <a:rPr lang="en-US" sz="1200" kern="1200" dirty="0">
                <a:solidFill>
                  <a:schemeClr val="tx1"/>
                </a:solidFill>
                <a:effectLst/>
                <a:latin typeface="+mn-lt"/>
                <a:ea typeface="+mn-ea"/>
                <a:cs typeface="+mn-cs"/>
              </a:rPr>
              <a:t>Connect to Azure SQL DB, </a:t>
            </a:r>
            <a:r>
              <a:rPr lang="en-US" sz="1200" kern="1200" dirty="0" err="1">
                <a:solidFill>
                  <a:schemeClr val="tx1"/>
                </a:solidFill>
                <a:effectLst/>
                <a:latin typeface="+mn-lt"/>
                <a:ea typeface="+mn-ea"/>
                <a:cs typeface="+mn-cs"/>
              </a:rPr>
              <a:t>AdventureWorksDW</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Direct query (store definition, queries at report time sent to underlying data source) vs Import to efficiently load and compress the data</a:t>
            </a:r>
          </a:p>
          <a:p>
            <a:pPr lvl="0"/>
            <a:r>
              <a:rPr lang="en-US" sz="1200" kern="1200" dirty="0">
                <a:solidFill>
                  <a:schemeClr val="tx1"/>
                </a:solidFill>
                <a:effectLst/>
                <a:latin typeface="+mn-lt"/>
                <a:ea typeface="+mn-ea"/>
                <a:cs typeface="+mn-cs"/>
              </a:rPr>
              <a:t>Edit vs Load the entire table</a:t>
            </a:r>
          </a:p>
          <a:p>
            <a:pPr lvl="0"/>
            <a:r>
              <a:rPr lang="en-US" sz="1200" kern="1200" dirty="0">
                <a:solidFill>
                  <a:schemeClr val="tx1"/>
                </a:solidFill>
                <a:effectLst/>
                <a:latin typeface="+mn-lt"/>
                <a:ea typeface="+mn-ea"/>
                <a:cs typeface="+mn-cs"/>
              </a:rPr>
              <a:t>Load </a:t>
            </a:r>
            <a:r>
              <a:rPr lang="en-US" sz="1200" kern="1200" dirty="0" err="1">
                <a:solidFill>
                  <a:schemeClr val="tx1"/>
                </a:solidFill>
                <a:effectLst/>
                <a:latin typeface="+mn-lt"/>
                <a:ea typeface="+mn-ea"/>
                <a:cs typeface="+mn-cs"/>
              </a:rPr>
              <a:t>FactResellerSales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Sigma = Numeric, aggregated or summarized within the report</a:t>
            </a:r>
          </a:p>
          <a:p>
            <a:pPr lvl="0"/>
            <a:r>
              <a:rPr lang="en-US" sz="1200" kern="1200" dirty="0">
                <a:solidFill>
                  <a:schemeClr val="tx1"/>
                </a:solidFill>
                <a:effectLst/>
                <a:latin typeface="+mn-lt"/>
                <a:ea typeface="+mn-ea"/>
                <a:cs typeface="+mn-cs"/>
              </a:rPr>
              <a:t>Sales Amount, by default chart, aggregated total of 80m$</a:t>
            </a:r>
          </a:p>
          <a:p>
            <a:pPr lvl="0"/>
            <a:r>
              <a:rPr lang="en-US" sz="1200" kern="1200" dirty="0">
                <a:solidFill>
                  <a:schemeClr val="tx1"/>
                </a:solidFill>
                <a:effectLst/>
                <a:latin typeface="+mn-lt"/>
                <a:ea typeface="+mn-ea"/>
                <a:cs typeface="+mn-cs"/>
              </a:rPr>
              <a:t>Drag Order date for sales by year</a:t>
            </a:r>
          </a:p>
          <a:p>
            <a:pPr lvl="0"/>
            <a:r>
              <a:rPr lang="en-US" sz="1200" kern="1200" dirty="0">
                <a:solidFill>
                  <a:schemeClr val="tx1"/>
                </a:solidFill>
                <a:effectLst/>
                <a:latin typeface="+mn-lt"/>
                <a:ea typeface="+mn-ea"/>
                <a:cs typeface="+mn-cs"/>
              </a:rPr>
              <a:t>Enable drill down and drill to 2013</a:t>
            </a:r>
          </a:p>
          <a:p>
            <a:pPr lvl="0"/>
            <a:r>
              <a:rPr lang="en-US" sz="1200" kern="1200" dirty="0">
                <a:solidFill>
                  <a:schemeClr val="tx1"/>
                </a:solidFill>
                <a:effectLst/>
                <a:latin typeface="+mn-lt"/>
                <a:ea typeface="+mn-ea"/>
                <a:cs typeface="+mn-cs"/>
              </a:rPr>
              <a:t>Drill to entire next level</a:t>
            </a:r>
          </a:p>
          <a:p>
            <a:pPr lvl="0"/>
            <a:r>
              <a:rPr lang="en-US" sz="1200" kern="1200" dirty="0">
                <a:solidFill>
                  <a:schemeClr val="tx1"/>
                </a:solidFill>
                <a:effectLst/>
                <a:latin typeface="+mn-lt"/>
                <a:ea typeface="+mn-ea"/>
                <a:cs typeface="+mn-cs"/>
              </a:rPr>
              <a:t>This concludes a simple demo, in next demo we will remove this visual, enrich model and show more advanced application of using Power BI desktop</a:t>
            </a:r>
          </a:p>
          <a:p>
            <a:pPr marL="0" lvl="1" defTabSz="990752">
              <a:defRPr/>
            </a:pP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42</a:t>
            </a:fld>
            <a:endParaRPr lang="en-US" dirty="0"/>
          </a:p>
        </p:txBody>
      </p:sp>
    </p:spTree>
    <p:extLst>
      <p:ext uri="{BB962C8B-B14F-4D97-AF65-F5344CB8AC3E}">
        <p14:creationId xmlns:p14="http://schemas.microsoft.com/office/powerpoint/2010/main" val="12234271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It all begins by connecting to, and retrieving,</a:t>
            </a:r>
            <a:r>
              <a:rPr lang="en-AU" baseline="0" dirty="0"/>
              <a:t> data.</a:t>
            </a:r>
            <a:endParaRPr lang="en-AU" dirty="0"/>
          </a:p>
          <a:p>
            <a:r>
              <a:rPr lang="en-AU" dirty="0"/>
              <a:t>Power BI knowledgebase: https://support.powerbi.com/knowledgebase/articles/471635-connect-to-data-in-power-bi-designer</a:t>
            </a:r>
          </a:p>
          <a:p>
            <a:endParaRPr lang="en-AU" dirty="0"/>
          </a:p>
          <a:p>
            <a:r>
              <a:rPr lang="en-AU" dirty="0"/>
              <a:t>Sources can include file sources, databases, online sources and others. Data can be simply loaded as is, or you can also apply transformation on the data. </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43</a:t>
            </a:fld>
            <a:endParaRPr lang="en-US" dirty="0"/>
          </a:p>
        </p:txBody>
      </p:sp>
    </p:spTree>
    <p:extLst>
      <p:ext uri="{BB962C8B-B14F-4D97-AF65-F5344CB8AC3E}">
        <p14:creationId xmlns:p14="http://schemas.microsoft.com/office/powerpoint/2010/main" val="3519565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three views provide</a:t>
            </a:r>
            <a:r>
              <a:rPr lang="en-AU" baseline="0" dirty="0"/>
              <a:t> alternate user experiences to work with their model.</a:t>
            </a:r>
          </a:p>
          <a:p>
            <a:endParaRPr lang="en-AU" baseline="0" dirty="0"/>
          </a:p>
          <a:p>
            <a:endParaRPr lang="en-AU" baseline="0" dirty="0"/>
          </a:p>
          <a:p>
            <a:r>
              <a:rPr lang="en-AU" baseline="0" dirty="0"/>
              <a:t>There are three main views, the Report view, Data View and Relationships View.</a:t>
            </a:r>
          </a:p>
        </p:txBody>
      </p:sp>
      <p:sp>
        <p:nvSpPr>
          <p:cNvPr id="4" name="Slide Number Placeholder 3"/>
          <p:cNvSpPr>
            <a:spLocks noGrp="1"/>
          </p:cNvSpPr>
          <p:nvPr>
            <p:ph type="sldNum" sz="quarter" idx="10"/>
          </p:nvPr>
        </p:nvSpPr>
        <p:spPr/>
        <p:txBody>
          <a:bodyPr/>
          <a:lstStyle/>
          <a:p>
            <a:fld id="{DD81A89D-8738-4ED5-BF6E-F438F4965D3F}" type="slidenum">
              <a:rPr lang="en-US" smtClean="0"/>
              <a:t>44</a:t>
            </a:fld>
            <a:endParaRPr lang="en-US" dirty="0"/>
          </a:p>
        </p:txBody>
      </p:sp>
    </p:spTree>
    <p:extLst>
      <p:ext uri="{BB962C8B-B14F-4D97-AF65-F5344CB8AC3E}">
        <p14:creationId xmlns:p14="http://schemas.microsoft.com/office/powerpoint/2010/main" val="2157076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a:t>
            </a:r>
            <a:r>
              <a:rPr lang="en-AU" baseline="0" dirty="0"/>
              <a:t> base: https://support.powerbi.com/knowledgebase/articles/461283-report-view-in-power-bi-designer</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Report view you work with pages of reports. </a:t>
            </a:r>
            <a:r>
              <a:rPr lang="en-US" noProof="0" dirty="0"/>
              <a:t>A report will have at a blank page to start, and any number of pages can be added. Pages appear in the navigator pane.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45</a:t>
            </a:fld>
            <a:endParaRPr lang="en-US" dirty="0"/>
          </a:p>
        </p:txBody>
      </p:sp>
    </p:spTree>
    <p:extLst>
      <p:ext uri="{BB962C8B-B14F-4D97-AF65-F5344CB8AC3E}">
        <p14:creationId xmlns:p14="http://schemas.microsoft.com/office/powerpoint/2010/main" val="41127647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Application Intent to get you to report view as quickly as possible</a:t>
            </a:r>
          </a:p>
          <a:p>
            <a:r>
              <a:rPr lang="en-US" noProof="0" dirty="0"/>
              <a:t>To enable this, built-in intelligence infers, data types, relationships and categories from data source</a:t>
            </a:r>
          </a:p>
          <a:p>
            <a:r>
              <a:rPr lang="en-US" noProof="0" dirty="0"/>
              <a:t>You can apply transformation operations as needed from the report view.</a:t>
            </a:r>
          </a:p>
          <a:p>
            <a:endParaRPr lang="en-US" noProof="0" dirty="0"/>
          </a:p>
          <a:p>
            <a:r>
              <a:rPr lang="en-US" noProof="0" dirty="0"/>
              <a:t>This design aspect of getting you to visualizations is strong advantage over competition.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42570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a:t>
            </a:r>
            <a:r>
              <a:rPr lang="en-AU" baseline="0" dirty="0"/>
              <a:t>base: https://support.powerbi.com/knowledgebase/articles/663202-data-view-in-power-bi-desktop</a:t>
            </a:r>
          </a:p>
          <a:p>
            <a:endParaRPr lang="en-AU"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in </a:t>
            </a:r>
            <a:r>
              <a:rPr lang="en-US" b="1" noProof="0" dirty="0"/>
              <a:t>Data View </a:t>
            </a:r>
            <a:r>
              <a:rPr lang="en-US" noProof="0" dirty="0"/>
              <a:t>we inspect, explore, and understand data in the model. This is a view of the data </a:t>
            </a:r>
            <a:r>
              <a:rPr lang="en-US" u="sng" noProof="0" dirty="0"/>
              <a:t>after it has been loaded</a:t>
            </a:r>
            <a:r>
              <a:rPr lang="en-US" noProof="0" dirty="0"/>
              <a:t> into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47</a:t>
            </a:fld>
            <a:endParaRPr lang="en-US" dirty="0"/>
          </a:p>
        </p:txBody>
      </p:sp>
    </p:spTree>
    <p:extLst>
      <p:ext uri="{BB962C8B-B14F-4D97-AF65-F5344CB8AC3E}">
        <p14:creationId xmlns:p14="http://schemas.microsoft.com/office/powerpoint/2010/main" val="2601453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a:t>
            </a:r>
            <a:r>
              <a:rPr lang="en-AU" baseline="0" dirty="0"/>
              <a:t>base: https://support.powerbi.com/knowledgebase/articles/663229-relationship-view-in-power-bi-desktop</a:t>
            </a:r>
          </a:p>
          <a:p>
            <a:endParaRPr lang="en-AU" baseline="0" dirty="0"/>
          </a:p>
          <a:p>
            <a:r>
              <a:rPr lang="en-US" noProof="0" dirty="0"/>
              <a:t>view all tables, columns, measures and relationships in the model</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48</a:t>
            </a:fld>
            <a:endParaRPr lang="en-US" dirty="0"/>
          </a:p>
        </p:txBody>
      </p:sp>
    </p:spTree>
    <p:extLst>
      <p:ext uri="{BB962C8B-B14F-4D97-AF65-F5344CB8AC3E}">
        <p14:creationId xmlns:p14="http://schemas.microsoft.com/office/powerpoint/2010/main" val="28725861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49</a:t>
            </a:fld>
            <a:endParaRPr lang="en-US" dirty="0"/>
          </a:p>
        </p:txBody>
      </p:sp>
    </p:spTree>
    <p:extLst>
      <p:ext uri="{BB962C8B-B14F-4D97-AF65-F5344CB8AC3E}">
        <p14:creationId xmlns:p14="http://schemas.microsoft.com/office/powerpoint/2010/main" val="13824565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https://powerbi.microsoft.com/en-us/documentation/powerbi-desktop-data-sources/</a:t>
            </a:r>
          </a:p>
          <a:p>
            <a:endParaRPr lang="en-US" dirty="0"/>
          </a:p>
          <a:p>
            <a:endParaRPr lang="en-US" dirty="0"/>
          </a:p>
          <a:p>
            <a:r>
              <a:rPr lang="en-US" dirty="0"/>
              <a:t>Most scenarios don’t require writing formulas as there is </a:t>
            </a:r>
            <a:r>
              <a:rPr lang="en-US" b="1" dirty="0"/>
              <a:t>comprehensive functionality </a:t>
            </a:r>
            <a:r>
              <a:rPr lang="en-US" dirty="0"/>
              <a:t>available through </a:t>
            </a:r>
            <a:r>
              <a:rPr lang="en-US" b="1" dirty="0"/>
              <a:t>context menu and the ribbon</a:t>
            </a:r>
            <a:r>
              <a:rPr lang="en-US" dirty="0"/>
              <a:t>. However for more advanced scenarios, you can go beyond and write advanced logics and function in “M” </a:t>
            </a:r>
          </a:p>
        </p:txBody>
      </p:sp>
      <p:sp>
        <p:nvSpPr>
          <p:cNvPr id="4" name="Slide Number Placeholder 3"/>
          <p:cNvSpPr>
            <a:spLocks noGrp="1"/>
          </p:cNvSpPr>
          <p:nvPr>
            <p:ph type="sldNum" sz="quarter" idx="10"/>
          </p:nvPr>
        </p:nvSpPr>
        <p:spPr/>
        <p:txBody>
          <a:bodyPr/>
          <a:lstStyle/>
          <a:p>
            <a:fld id="{DD81A89D-8738-4ED5-BF6E-F438F4965D3F}" type="slidenum">
              <a:rPr lang="en-US" smtClean="0"/>
              <a:t>50</a:t>
            </a:fld>
            <a:endParaRPr lang="en-US" dirty="0"/>
          </a:p>
        </p:txBody>
      </p:sp>
    </p:spTree>
    <p:extLst>
      <p:ext uri="{BB962C8B-B14F-4D97-AF65-F5344CB8AC3E}">
        <p14:creationId xmlns:p14="http://schemas.microsoft.com/office/powerpoint/2010/main" val="2339818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Introduce</a:t>
            </a:r>
            <a:r>
              <a:rPr lang="en-US" baseline="0" dirty="0"/>
              <a:t> the lab scenario and stress that the attendees are acting as an IT consultant for the Tailspin Toys company.</a:t>
            </a:r>
          </a:p>
          <a:p>
            <a:pPr defTabSz="990752">
              <a:defRPr/>
            </a:pPr>
            <a:r>
              <a:rPr lang="en-AU" baseline="0" dirty="0"/>
              <a:t>You can use this slide to generate excitement around the hands-on labs.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5</a:t>
            </a:fld>
            <a:endParaRPr lang="en-US" dirty="0"/>
          </a:p>
        </p:txBody>
      </p:sp>
    </p:spTree>
    <p:extLst>
      <p:ext uri="{BB962C8B-B14F-4D97-AF65-F5344CB8AC3E}">
        <p14:creationId xmlns:p14="http://schemas.microsoft.com/office/powerpoint/2010/main" val="25652527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Queries can be sourced from  different types of data.</a:t>
            </a:r>
          </a:p>
          <a:p>
            <a:r>
              <a:rPr lang="en-US" dirty="0"/>
              <a:t>File, Database, Azure,  Online Services and Other.</a:t>
            </a:r>
          </a:p>
          <a:p>
            <a:r>
              <a:rPr lang="en-US" dirty="0"/>
              <a:t>And we see here that the File  sources supported include Excel, CSV, XML, Text, JSON, Folder for the file system and  also SharePoint folder.</a:t>
            </a:r>
          </a:p>
        </p:txBody>
      </p:sp>
      <p:sp>
        <p:nvSpPr>
          <p:cNvPr id="4" name="Slide Number Placeholder 3"/>
          <p:cNvSpPr>
            <a:spLocks noGrp="1"/>
          </p:cNvSpPr>
          <p:nvPr>
            <p:ph type="sldNum" sz="quarter" idx="10"/>
          </p:nvPr>
        </p:nvSpPr>
        <p:spPr/>
        <p:txBody>
          <a:bodyPr/>
          <a:lstStyle/>
          <a:p>
            <a:fld id="{DD81A89D-8738-4ED5-BF6E-F438F4965D3F}" type="slidenum">
              <a:rPr lang="en-US" smtClean="0"/>
              <a:t>51</a:t>
            </a:fld>
            <a:endParaRPr lang="en-US" dirty="0"/>
          </a:p>
        </p:txBody>
      </p:sp>
    </p:spTree>
    <p:extLst>
      <p:ext uri="{BB962C8B-B14F-4D97-AF65-F5344CB8AC3E}">
        <p14:creationId xmlns:p14="http://schemas.microsoft.com/office/powerpoint/2010/main" val="39519259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https://powerbi.microsoft.com/en-us/blog/introducing-azure-analysis-services/</a:t>
            </a:r>
          </a:p>
          <a:p>
            <a:endParaRPr lang="en-US" dirty="0"/>
          </a:p>
          <a:p>
            <a:r>
              <a:rPr lang="en-US" dirty="0"/>
              <a:t>Database sources include SQL Server,  Access, Analysis Services, Oracle, IBM, and many other  popular database products.</a:t>
            </a:r>
          </a:p>
        </p:txBody>
      </p:sp>
      <p:sp>
        <p:nvSpPr>
          <p:cNvPr id="4" name="Slide Number Placeholder 3"/>
          <p:cNvSpPr>
            <a:spLocks noGrp="1"/>
          </p:cNvSpPr>
          <p:nvPr>
            <p:ph type="sldNum" sz="quarter" idx="10"/>
          </p:nvPr>
        </p:nvSpPr>
        <p:spPr/>
        <p:txBody>
          <a:bodyPr/>
          <a:lstStyle/>
          <a:p>
            <a:fld id="{DD81A89D-8738-4ED5-BF6E-F438F4965D3F}" type="slidenum">
              <a:rPr lang="en-US" smtClean="0"/>
              <a:t>52</a:t>
            </a:fld>
            <a:endParaRPr lang="en-US" dirty="0"/>
          </a:p>
        </p:txBody>
      </p:sp>
    </p:spTree>
    <p:extLst>
      <p:ext uri="{BB962C8B-B14F-4D97-AF65-F5344CB8AC3E}">
        <p14:creationId xmlns:p14="http://schemas.microsoft.com/office/powerpoint/2010/main" val="11601503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include  Azure SQL Database and Azure SQL Data Warehouse and  many other Azure services.</a:t>
            </a:r>
          </a:p>
          <a:p>
            <a:endParaRPr lang="en-US" dirty="0"/>
          </a:p>
          <a:p>
            <a:r>
              <a:rPr lang="en-US" dirty="0"/>
              <a:t>And Online Services, this is a growing list of  software as a service providers.</a:t>
            </a:r>
          </a:p>
          <a:p>
            <a:r>
              <a:rPr lang="en-US" dirty="0"/>
              <a:t>And so we find that there  are literally dozens, and these are growing week by week.</a:t>
            </a:r>
          </a:p>
        </p:txBody>
      </p:sp>
      <p:sp>
        <p:nvSpPr>
          <p:cNvPr id="4" name="Slide Number Placeholder 3"/>
          <p:cNvSpPr>
            <a:spLocks noGrp="1"/>
          </p:cNvSpPr>
          <p:nvPr>
            <p:ph type="sldNum" sz="quarter" idx="10"/>
          </p:nvPr>
        </p:nvSpPr>
        <p:spPr/>
        <p:txBody>
          <a:bodyPr/>
          <a:lstStyle/>
          <a:p>
            <a:fld id="{DD81A89D-8738-4ED5-BF6E-F438F4965D3F}" type="slidenum">
              <a:rPr lang="en-US" smtClean="0"/>
              <a:t>53</a:t>
            </a:fld>
            <a:endParaRPr lang="en-US" dirty="0"/>
          </a:p>
        </p:txBody>
      </p:sp>
    </p:spTree>
    <p:extLst>
      <p:ext uri="{BB962C8B-B14F-4D97-AF65-F5344CB8AC3E}">
        <p14:creationId xmlns:p14="http://schemas.microsoft.com/office/powerpoint/2010/main" val="399165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Online Services, this is a growing list of  software as a service providers.</a:t>
            </a:r>
          </a:p>
          <a:p>
            <a:r>
              <a:rPr lang="en-US" dirty="0"/>
              <a:t>And so we find that there  are literally dozens, and these are growing week by week.</a:t>
            </a:r>
          </a:p>
        </p:txBody>
      </p:sp>
      <p:sp>
        <p:nvSpPr>
          <p:cNvPr id="4" name="Slide Number Placeholder 3"/>
          <p:cNvSpPr>
            <a:spLocks noGrp="1"/>
          </p:cNvSpPr>
          <p:nvPr>
            <p:ph type="sldNum" sz="quarter" idx="10"/>
          </p:nvPr>
        </p:nvSpPr>
        <p:spPr/>
        <p:txBody>
          <a:bodyPr/>
          <a:lstStyle/>
          <a:p>
            <a:fld id="{DD81A89D-8738-4ED5-BF6E-F438F4965D3F}" type="slidenum">
              <a:rPr lang="en-US" smtClean="0"/>
              <a:t>54</a:t>
            </a:fld>
            <a:endParaRPr lang="en-US" dirty="0"/>
          </a:p>
        </p:txBody>
      </p:sp>
    </p:spTree>
    <p:extLst>
      <p:ext uri="{BB962C8B-B14F-4D97-AF65-F5344CB8AC3E}">
        <p14:creationId xmlns:p14="http://schemas.microsoft.com/office/powerpoint/2010/main" val="8558705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the Other section, there  are Web sources, SharePoint List, OData Feed, Hadoop File, Active  Directory, Microsoft Exchange, ODBC, R Script, Spark, and a </a:t>
            </a:r>
            <a:r>
              <a:rPr lang="en-US" b="1" dirty="0"/>
              <a:t>Blank Query  for writing </a:t>
            </a:r>
            <a:r>
              <a:rPr lang="en-US" b="1" dirty="0" err="1"/>
              <a:t>ScriptLogic</a:t>
            </a:r>
            <a:r>
              <a:rPr lang="en-US" b="1" dirty="0"/>
              <a:t> with M.</a:t>
            </a:r>
          </a:p>
        </p:txBody>
      </p:sp>
      <p:sp>
        <p:nvSpPr>
          <p:cNvPr id="4" name="Slide Number Placeholder 3"/>
          <p:cNvSpPr>
            <a:spLocks noGrp="1"/>
          </p:cNvSpPr>
          <p:nvPr>
            <p:ph type="sldNum" sz="quarter" idx="10"/>
          </p:nvPr>
        </p:nvSpPr>
        <p:spPr/>
        <p:txBody>
          <a:bodyPr/>
          <a:lstStyle/>
          <a:p>
            <a:fld id="{DD81A89D-8738-4ED5-BF6E-F438F4965D3F}" type="slidenum">
              <a:rPr lang="en-US" smtClean="0"/>
              <a:t>55</a:t>
            </a:fld>
            <a:endParaRPr lang="en-US" dirty="0"/>
          </a:p>
        </p:txBody>
      </p:sp>
    </p:spTree>
    <p:extLst>
      <p:ext uri="{BB962C8B-B14F-4D97-AF65-F5344CB8AC3E}">
        <p14:creationId xmlns:p14="http://schemas.microsoft.com/office/powerpoint/2010/main" val="4123596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https://powerbi.microsoft.com/en-us/documentation/powerbi-desktop-use-directquery/</a:t>
            </a:r>
          </a:p>
          <a:p>
            <a:endParaRPr lang="en-AU" dirty="0"/>
          </a:p>
          <a:p>
            <a:r>
              <a:rPr lang="en-US" dirty="0" err="1"/>
              <a:t>DirectQuery</a:t>
            </a:r>
            <a:r>
              <a:rPr lang="en-US" dirty="0"/>
              <a:t> mode enables  direct queries to be sent from the Power BI desktop file  to the underlying data source.</a:t>
            </a:r>
          </a:p>
          <a:p>
            <a:r>
              <a:rPr lang="en-US" dirty="0"/>
              <a:t>And this is in contrast  to data being loaded, imported in to the model.</a:t>
            </a:r>
          </a:p>
          <a:p>
            <a:r>
              <a:rPr lang="en-US" dirty="0"/>
              <a:t>Not all data sources  are supported for </a:t>
            </a:r>
            <a:r>
              <a:rPr lang="en-US" dirty="0" err="1"/>
              <a:t>DirectQuery</a:t>
            </a:r>
            <a:r>
              <a:rPr lang="en-US" dirty="0"/>
              <a:t>.</a:t>
            </a:r>
          </a:p>
          <a:p>
            <a:r>
              <a:rPr lang="en-US" dirty="0"/>
              <a:t>Those that are include SQL Server,  Azure SQL Database, Azure SQL Data Warehouse,  SAP HANA, Oracle Database, Teradata Database and Amazon  Redshift currently in preview.</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56</a:t>
            </a:fld>
            <a:endParaRPr lang="en-US" dirty="0"/>
          </a:p>
        </p:txBody>
      </p:sp>
    </p:spTree>
    <p:extLst>
      <p:ext uri="{BB962C8B-B14F-4D97-AF65-F5344CB8AC3E}">
        <p14:creationId xmlns:p14="http://schemas.microsoft.com/office/powerpoint/2010/main" val="1727755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Power BI desktop file  is published to the service, credentials will need to be  supplied to allow connectivity to these </a:t>
            </a:r>
            <a:r>
              <a:rPr lang="en-US" dirty="0" err="1"/>
              <a:t>DirectQuery</a:t>
            </a:r>
            <a:r>
              <a:rPr lang="en-US" dirty="0"/>
              <a:t> connections.</a:t>
            </a:r>
          </a:p>
          <a:p>
            <a:r>
              <a:rPr lang="en-US" dirty="0"/>
              <a:t>If it's an on-premises data source, then the On-Premises Data Gateway  must be installed, and the data sources must be registered  to establish the data connection.</a:t>
            </a:r>
          </a:p>
          <a:p>
            <a:endParaRPr lang="en-US" dirty="0"/>
          </a:p>
          <a:p>
            <a:r>
              <a:rPr lang="en-US" dirty="0"/>
              <a:t>The benefits of using this mode  include, the ability to build visualizations over very large data  sets that would be impractical or impossible to import.</a:t>
            </a:r>
          </a:p>
          <a:p>
            <a:r>
              <a:rPr lang="en-US" dirty="0"/>
              <a:t>And to ensure that reports are  always delivering up to date data.</a:t>
            </a:r>
          </a:p>
        </p:txBody>
      </p:sp>
      <p:sp>
        <p:nvSpPr>
          <p:cNvPr id="4" name="Slide Number Placeholder 3"/>
          <p:cNvSpPr>
            <a:spLocks noGrp="1"/>
          </p:cNvSpPr>
          <p:nvPr>
            <p:ph type="sldNum" sz="quarter" idx="10"/>
          </p:nvPr>
        </p:nvSpPr>
        <p:spPr/>
        <p:txBody>
          <a:bodyPr/>
          <a:lstStyle/>
          <a:p>
            <a:fld id="{DD81A89D-8738-4ED5-BF6E-F438F4965D3F}" type="slidenum">
              <a:rPr lang="en-US" smtClean="0"/>
              <a:t>57</a:t>
            </a:fld>
            <a:endParaRPr lang="en-US" dirty="0"/>
          </a:p>
        </p:txBody>
      </p:sp>
    </p:spTree>
    <p:extLst>
      <p:ext uri="{BB962C8B-B14F-4D97-AF65-F5344CB8AC3E}">
        <p14:creationId xmlns:p14="http://schemas.microsoft.com/office/powerpoint/2010/main" val="19672351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limitations when  working in </a:t>
            </a:r>
            <a:r>
              <a:rPr lang="en-US" dirty="0" err="1"/>
              <a:t>DirectQuery</a:t>
            </a:r>
            <a:r>
              <a:rPr lang="en-US" dirty="0"/>
              <a:t> mode.</a:t>
            </a:r>
          </a:p>
          <a:p>
            <a:r>
              <a:rPr lang="en-US" dirty="0"/>
              <a:t>All tables must come  from a single database.</a:t>
            </a:r>
          </a:p>
          <a:p>
            <a:r>
              <a:rPr lang="en-US" dirty="0"/>
              <a:t>The Query Editor query  cannot be overly complex.</a:t>
            </a:r>
          </a:p>
          <a:p>
            <a:r>
              <a:rPr lang="en-US" b="1" dirty="0"/>
              <a:t>Ultimately, the query that  you define must translate to the native query language  </a:t>
            </a:r>
            <a:r>
              <a:rPr lang="en-US" dirty="0"/>
              <a:t>of the data source and not all query expressions  can translate.</a:t>
            </a:r>
          </a:p>
          <a:p>
            <a:r>
              <a:rPr lang="en-US" dirty="0"/>
              <a:t>DAX formula are restricted to  a subset of DAX functions for a similar reason.</a:t>
            </a:r>
          </a:p>
          <a:p>
            <a:endParaRPr lang="en-US" dirty="0"/>
          </a:p>
          <a:p>
            <a:r>
              <a:rPr lang="en-US" dirty="0"/>
              <a:t>Relationship filtering is  limited to a single direction, rather than both directions.</a:t>
            </a:r>
          </a:p>
          <a:p>
            <a:r>
              <a:rPr lang="en-US" dirty="0"/>
              <a:t>Although in preview there is  a feature that allows you to trial this.</a:t>
            </a:r>
          </a:p>
          <a:p>
            <a:r>
              <a:rPr lang="en-US" dirty="0"/>
              <a:t>The data type of the column  cannot be changed.</a:t>
            </a:r>
          </a:p>
          <a:p>
            <a:r>
              <a:rPr lang="en-US" dirty="0"/>
              <a:t>Q&amp;A will not be supported in the  Power BI's service dashboards, and likewise, Quick Insights  will not be available.</a:t>
            </a:r>
          </a:p>
        </p:txBody>
      </p:sp>
      <p:sp>
        <p:nvSpPr>
          <p:cNvPr id="4" name="Slide Number Placeholder 3"/>
          <p:cNvSpPr>
            <a:spLocks noGrp="1"/>
          </p:cNvSpPr>
          <p:nvPr>
            <p:ph type="sldNum" sz="quarter" idx="10"/>
          </p:nvPr>
        </p:nvSpPr>
        <p:spPr/>
        <p:txBody>
          <a:bodyPr/>
          <a:lstStyle/>
          <a:p>
            <a:fld id="{DD81A89D-8738-4ED5-BF6E-F438F4965D3F}" type="slidenum">
              <a:rPr lang="en-US" smtClean="0"/>
              <a:t>58</a:t>
            </a:fld>
            <a:endParaRPr lang="en-US" dirty="0"/>
          </a:p>
        </p:txBody>
      </p:sp>
    </p:spTree>
    <p:extLst>
      <p:ext uri="{BB962C8B-B14F-4D97-AF65-F5344CB8AC3E}">
        <p14:creationId xmlns:p14="http://schemas.microsoft.com/office/powerpoint/2010/main" val="41914636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defining your query, you use  the Query Editor to filter, cleanse, reshape the data to  the desired result.</a:t>
            </a:r>
          </a:p>
          <a:p>
            <a:r>
              <a:rPr lang="en-US" dirty="0"/>
              <a:t>Steps can easily be produced  by applying column filters and by using the commands available  from the ribbon, and the query and column context menus.</a:t>
            </a:r>
          </a:p>
          <a:p>
            <a:r>
              <a:rPr lang="en-US" dirty="0"/>
              <a:t>It's a very flexible  environment to work within.</a:t>
            </a:r>
          </a:p>
          <a:p>
            <a:r>
              <a:rPr lang="en-US" dirty="0"/>
              <a:t>It's a what you see is what you get.</a:t>
            </a:r>
          </a:p>
          <a:p>
            <a:r>
              <a:rPr lang="en-US" dirty="0"/>
              <a:t>And ultimately you build  up a list of steps that produce the data set that  you want loaded into the model.</a:t>
            </a:r>
          </a:p>
        </p:txBody>
      </p:sp>
      <p:sp>
        <p:nvSpPr>
          <p:cNvPr id="4" name="Slide Number Placeholder 3"/>
          <p:cNvSpPr>
            <a:spLocks noGrp="1"/>
          </p:cNvSpPr>
          <p:nvPr>
            <p:ph type="sldNum" sz="quarter" idx="10"/>
          </p:nvPr>
        </p:nvSpPr>
        <p:spPr/>
        <p:txBody>
          <a:bodyPr/>
          <a:lstStyle/>
          <a:p>
            <a:fld id="{DD81A89D-8738-4ED5-BF6E-F438F4965D3F}" type="slidenum">
              <a:rPr lang="en-US" smtClean="0"/>
              <a:t>59</a:t>
            </a:fld>
            <a:endParaRPr lang="en-US" dirty="0"/>
          </a:p>
        </p:txBody>
      </p:sp>
    </p:spTree>
    <p:extLst>
      <p:ext uri="{BB962C8B-B14F-4D97-AF65-F5344CB8AC3E}">
        <p14:creationId xmlns:p14="http://schemas.microsoft.com/office/powerpoint/2010/main" val="32015610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Numerous commands are available  on the Query Editor ribbons and context menus.</a:t>
            </a:r>
          </a:p>
          <a:p>
            <a:r>
              <a:rPr lang="en-US" dirty="0"/>
              <a:t>These allow you to manage columns,  rename them, change data types, reduce rows by filtering or  by identifying errors and removing those rows, transforming, splitting,  adding columns based on n formulas.</a:t>
            </a:r>
          </a:p>
        </p:txBody>
      </p:sp>
      <p:sp>
        <p:nvSpPr>
          <p:cNvPr id="4" name="Slide Number Placeholder 3"/>
          <p:cNvSpPr>
            <a:spLocks noGrp="1"/>
          </p:cNvSpPr>
          <p:nvPr>
            <p:ph type="sldNum" sz="quarter" idx="10"/>
          </p:nvPr>
        </p:nvSpPr>
        <p:spPr/>
        <p:txBody>
          <a:bodyPr/>
          <a:lstStyle/>
          <a:p>
            <a:fld id="{DD81A89D-8738-4ED5-BF6E-F438F4965D3F}" type="slidenum">
              <a:rPr lang="en-US" smtClean="0"/>
              <a:t>60</a:t>
            </a:fld>
            <a:endParaRPr lang="en-US" dirty="0"/>
          </a:p>
        </p:txBody>
      </p:sp>
    </p:spTree>
    <p:extLst>
      <p:ext uri="{BB962C8B-B14F-4D97-AF65-F5344CB8AC3E}">
        <p14:creationId xmlns:p14="http://schemas.microsoft.com/office/powerpoint/2010/main" val="3629769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this slide</a:t>
            </a:r>
            <a:r>
              <a:rPr lang="en-AU" baseline="0" dirty="0"/>
              <a:t> to ask any remaining questions before commencing the course.</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7</a:t>
            </a:fld>
            <a:endParaRPr lang="en-US" dirty="0"/>
          </a:p>
        </p:txBody>
      </p:sp>
    </p:spTree>
    <p:extLst>
      <p:ext uri="{BB962C8B-B14F-4D97-AF65-F5344CB8AC3E}">
        <p14:creationId xmlns:p14="http://schemas.microsoft.com/office/powerpoint/2010/main" val="900105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also possible  to combine queries.</a:t>
            </a:r>
          </a:p>
          <a:p>
            <a:r>
              <a:rPr lang="en-US" dirty="0"/>
              <a:t>This could involve merging two  queries based on a common column or appending two queries as in a union.</a:t>
            </a:r>
          </a:p>
        </p:txBody>
      </p:sp>
      <p:sp>
        <p:nvSpPr>
          <p:cNvPr id="4" name="Slide Number Placeholder 3"/>
          <p:cNvSpPr>
            <a:spLocks noGrp="1"/>
          </p:cNvSpPr>
          <p:nvPr>
            <p:ph type="sldNum" sz="quarter" idx="10"/>
          </p:nvPr>
        </p:nvSpPr>
        <p:spPr/>
        <p:txBody>
          <a:bodyPr/>
          <a:lstStyle/>
          <a:p>
            <a:fld id="{DD81A89D-8738-4ED5-BF6E-F438F4965D3F}" type="slidenum">
              <a:rPr lang="en-US" smtClean="0"/>
              <a:t>61</a:t>
            </a:fld>
            <a:endParaRPr lang="en-US" dirty="0"/>
          </a:p>
        </p:txBody>
      </p:sp>
    </p:spTree>
    <p:extLst>
      <p:ext uri="{BB962C8B-B14F-4D97-AF65-F5344CB8AC3E}">
        <p14:creationId xmlns:p14="http://schemas.microsoft.com/office/powerpoint/2010/main" val="22555306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loaded queries  into the model, at this stage they are then  referred to as tables and relationships will enable filter  context to flow between tables. So it's important to point out  the relationships that you see in Relationship view are not  foreign key constraints as maybe interpreted from  a relational database diagram. They are in fact, pathways by which filter context  from one table flows to another. For example, filtering on calendar year 2016  in a date table, we'll pass that context through the relationship  to ensure that only the rows for sales that have taken place in that  calendar year would be aggregated.</a:t>
            </a:r>
          </a:p>
          <a:p>
            <a:endParaRPr lang="en-US" dirty="0"/>
          </a:p>
          <a:p>
            <a:r>
              <a:rPr lang="en-US" dirty="0"/>
              <a:t>Relationships can be defined between  any two tables regardless of the data connection or source type.</a:t>
            </a:r>
          </a:p>
          <a:p>
            <a:r>
              <a:rPr lang="en-US" dirty="0"/>
              <a:t>However, they must be single  column relationships with matching data types.</a:t>
            </a:r>
          </a:p>
          <a:p>
            <a:r>
              <a:rPr lang="en-US" dirty="0"/>
              <a:t>And there's no support for self-referencing relationships to  generate parent-child hierarchies.</a:t>
            </a:r>
          </a:p>
        </p:txBody>
      </p:sp>
      <p:sp>
        <p:nvSpPr>
          <p:cNvPr id="4" name="Slide Number Placeholder 3"/>
          <p:cNvSpPr>
            <a:spLocks noGrp="1"/>
          </p:cNvSpPr>
          <p:nvPr>
            <p:ph type="sldNum" sz="quarter" idx="10"/>
          </p:nvPr>
        </p:nvSpPr>
        <p:spPr/>
        <p:txBody>
          <a:bodyPr/>
          <a:lstStyle/>
          <a:p>
            <a:fld id="{DD81A89D-8738-4ED5-BF6E-F438F4965D3F}" type="slidenum">
              <a:rPr lang="en-US" smtClean="0"/>
              <a:t>62</a:t>
            </a:fld>
            <a:endParaRPr lang="en-US" dirty="0"/>
          </a:p>
        </p:txBody>
      </p:sp>
    </p:spTree>
    <p:extLst>
      <p:ext uri="{BB962C8B-B14F-4D97-AF65-F5344CB8AC3E}">
        <p14:creationId xmlns:p14="http://schemas.microsoft.com/office/powerpoint/2010/main" val="37453869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configure Cardinality,  Cross filter direction.</a:t>
            </a:r>
          </a:p>
          <a:p>
            <a:r>
              <a:rPr lang="en-US" dirty="0"/>
              <a:t>And the Cardinality would allow  you to support one to many, or many to one, or now one to one  relationships between tables.</a:t>
            </a:r>
          </a:p>
          <a:p>
            <a:endParaRPr lang="en-US" dirty="0"/>
          </a:p>
          <a:p>
            <a:r>
              <a:rPr lang="en-US" dirty="0"/>
              <a:t>The Cross filter  direction determines which direction  the filter context flows.</a:t>
            </a:r>
          </a:p>
          <a:p>
            <a:r>
              <a:rPr lang="en-US" dirty="0"/>
              <a:t>And by configuring it to both,  you end up with some interesting arrangements, whereby  filtering the sales or and filtering the date table can  produce the desired results.</a:t>
            </a:r>
          </a:p>
        </p:txBody>
      </p:sp>
      <p:sp>
        <p:nvSpPr>
          <p:cNvPr id="4" name="Slide Number Placeholder 3"/>
          <p:cNvSpPr>
            <a:spLocks noGrp="1"/>
          </p:cNvSpPr>
          <p:nvPr>
            <p:ph type="sldNum" sz="quarter" idx="10"/>
          </p:nvPr>
        </p:nvSpPr>
        <p:spPr/>
        <p:txBody>
          <a:bodyPr/>
          <a:lstStyle/>
          <a:p>
            <a:fld id="{DD81A89D-8738-4ED5-BF6E-F438F4965D3F}" type="slidenum">
              <a:rPr lang="en-US" smtClean="0"/>
              <a:t>63</a:t>
            </a:fld>
            <a:endParaRPr lang="en-US" dirty="0"/>
          </a:p>
        </p:txBody>
      </p:sp>
    </p:spTree>
    <p:extLst>
      <p:ext uri="{BB962C8B-B14F-4D97-AF65-F5344CB8AC3E}">
        <p14:creationId xmlns:p14="http://schemas.microsoft.com/office/powerpoint/2010/main" val="1275740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enhancing the model.</a:t>
            </a:r>
          </a:p>
          <a:p>
            <a:r>
              <a:rPr lang="en-US" dirty="0"/>
              <a:t>Model tables can be extended with  hierarchies, calculations, and these may also be hidden.</a:t>
            </a:r>
          </a:p>
          <a:p>
            <a:r>
              <a:rPr lang="en-US" dirty="0"/>
              <a:t>The model column properties can be  set with their data type property, how to format, categorization,  especially for spatial types for mapping.</a:t>
            </a:r>
          </a:p>
          <a:p>
            <a:r>
              <a:rPr lang="en-US" dirty="0"/>
              <a:t>Whether the values in  a column should sort based on another column values.</a:t>
            </a:r>
          </a:p>
          <a:p>
            <a:r>
              <a:rPr lang="en-US" dirty="0"/>
              <a:t>For numeric columns, the default  summarization, should it sum, should it average, min-max,  and should it be visible?</a:t>
            </a:r>
          </a:p>
        </p:txBody>
      </p:sp>
      <p:sp>
        <p:nvSpPr>
          <p:cNvPr id="4" name="Slide Number Placeholder 3"/>
          <p:cNvSpPr>
            <a:spLocks noGrp="1"/>
          </p:cNvSpPr>
          <p:nvPr>
            <p:ph type="sldNum" sz="quarter" idx="10"/>
          </p:nvPr>
        </p:nvSpPr>
        <p:spPr/>
        <p:txBody>
          <a:bodyPr/>
          <a:lstStyle/>
          <a:p>
            <a:fld id="{DD81A89D-8738-4ED5-BF6E-F438F4965D3F}" type="slidenum">
              <a:rPr lang="en-US" smtClean="0"/>
              <a:t>64</a:t>
            </a:fld>
            <a:endParaRPr lang="en-US" dirty="0"/>
          </a:p>
        </p:txBody>
      </p:sp>
    </p:spTree>
    <p:extLst>
      <p:ext uri="{BB962C8B-B14F-4D97-AF65-F5344CB8AC3E}">
        <p14:creationId xmlns:p14="http://schemas.microsoft.com/office/powerpoint/2010/main" val="12904004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Hierarchies can be added to a table  enabling navigation between columns in the one-to-many direction.</a:t>
            </a:r>
          </a:p>
          <a:p>
            <a:r>
              <a:rPr lang="en-US" dirty="0"/>
              <a:t>And here we see an example of year,  quarter and month columns assembled into  the calendar hierarchy.</a:t>
            </a:r>
          </a:p>
        </p:txBody>
      </p:sp>
      <p:sp>
        <p:nvSpPr>
          <p:cNvPr id="4" name="Slide Number Placeholder 3"/>
          <p:cNvSpPr>
            <a:spLocks noGrp="1"/>
          </p:cNvSpPr>
          <p:nvPr>
            <p:ph type="sldNum" sz="quarter" idx="10"/>
          </p:nvPr>
        </p:nvSpPr>
        <p:spPr/>
        <p:txBody>
          <a:bodyPr/>
          <a:lstStyle/>
          <a:p>
            <a:fld id="{DD81A89D-8738-4ED5-BF6E-F438F4965D3F}" type="slidenum">
              <a:rPr lang="en-US" smtClean="0"/>
              <a:t>65</a:t>
            </a:fld>
            <a:endParaRPr lang="en-US" dirty="0"/>
          </a:p>
        </p:txBody>
      </p:sp>
    </p:spTree>
    <p:extLst>
      <p:ext uri="{BB962C8B-B14F-4D97-AF65-F5344CB8AC3E}">
        <p14:creationId xmlns:p14="http://schemas.microsoft.com/office/powerpoint/2010/main" val="40337676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calculations to the model can  be achieved with three different techniques.</a:t>
            </a:r>
          </a:p>
          <a:p>
            <a:r>
              <a:rPr lang="en-US" dirty="0"/>
              <a:t>Calculated columns,  calculated tables, and measures.</a:t>
            </a:r>
          </a:p>
          <a:p>
            <a:r>
              <a:rPr lang="en-US" dirty="0"/>
              <a:t>All calculation to  define by using DAX, which stands for  Data Analysis </a:t>
            </a:r>
            <a:r>
              <a:rPr lang="en-US" dirty="0" err="1"/>
              <a:t>EXpressions</a:t>
            </a:r>
            <a:r>
              <a:rPr lang="en-US" dirty="0"/>
              <a:t>.</a:t>
            </a:r>
          </a:p>
          <a:p>
            <a:r>
              <a:rPr lang="en-US" dirty="0"/>
              <a:t>This expression language has been  based largely on Excel functions.</a:t>
            </a:r>
          </a:p>
          <a:p>
            <a:r>
              <a:rPr lang="en-US" dirty="0"/>
              <a:t>Although it is been extended to  support modelling capabilities and therefore it has table functions,  aggregate functions, relationship navigation functions, context modification functions and  time intelligence functions.</a:t>
            </a:r>
          </a:p>
          <a:p>
            <a:r>
              <a:rPr lang="en-US" dirty="0"/>
              <a:t>This is an involved topic and so this training course will not  go through the theory of DAX.</a:t>
            </a:r>
          </a:p>
        </p:txBody>
      </p:sp>
      <p:sp>
        <p:nvSpPr>
          <p:cNvPr id="4" name="Slide Number Placeholder 3"/>
          <p:cNvSpPr>
            <a:spLocks noGrp="1"/>
          </p:cNvSpPr>
          <p:nvPr>
            <p:ph type="sldNum" sz="quarter" idx="10"/>
          </p:nvPr>
        </p:nvSpPr>
        <p:spPr/>
        <p:txBody>
          <a:bodyPr/>
          <a:lstStyle/>
          <a:p>
            <a:fld id="{DD81A89D-8738-4ED5-BF6E-F438F4965D3F}" type="slidenum">
              <a:rPr lang="en-US" smtClean="0"/>
              <a:t>66</a:t>
            </a:fld>
            <a:endParaRPr lang="en-US" dirty="0"/>
          </a:p>
        </p:txBody>
      </p:sp>
    </p:spTree>
    <p:extLst>
      <p:ext uri="{BB962C8B-B14F-4D97-AF65-F5344CB8AC3E}">
        <p14:creationId xmlns:p14="http://schemas.microsoft.com/office/powerpoint/2010/main" val="27558893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the application of  it though and so Calculated Columns, defined by using DAX,  simply adds new columns to tables.</a:t>
            </a:r>
          </a:p>
          <a:p>
            <a:r>
              <a:rPr lang="en-US" dirty="0"/>
              <a:t>It's important to note that these  increase the size of the model, and column values are recalculated  when the table is refreshed or formula dependencies are refreshed.</a:t>
            </a:r>
          </a:p>
        </p:txBody>
      </p:sp>
      <p:sp>
        <p:nvSpPr>
          <p:cNvPr id="4" name="Slide Number Placeholder 3"/>
          <p:cNvSpPr>
            <a:spLocks noGrp="1"/>
          </p:cNvSpPr>
          <p:nvPr>
            <p:ph type="sldNum" sz="quarter" idx="10"/>
          </p:nvPr>
        </p:nvSpPr>
        <p:spPr/>
        <p:txBody>
          <a:bodyPr/>
          <a:lstStyle/>
          <a:p>
            <a:fld id="{DD81A89D-8738-4ED5-BF6E-F438F4965D3F}" type="slidenum">
              <a:rPr lang="en-US" smtClean="0"/>
              <a:t>67</a:t>
            </a:fld>
            <a:endParaRPr lang="en-US" dirty="0"/>
          </a:p>
        </p:txBody>
      </p:sp>
    </p:spTree>
    <p:extLst>
      <p:ext uri="{BB962C8B-B14F-4D97-AF65-F5344CB8AC3E}">
        <p14:creationId xmlns:p14="http://schemas.microsoft.com/office/powerpoint/2010/main" val="3802651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a:t>
            </a:r>
            <a:r>
              <a:rPr lang="en-AU" baseline="0" dirty="0"/>
              <a:t> https://support.powerbi.com/knowledgebase/articles/741510-calculated-tables-in-power-bi-desktop</a:t>
            </a:r>
          </a:p>
          <a:p>
            <a:endParaRPr lang="en-AU" dirty="0"/>
          </a:p>
          <a:p>
            <a:endParaRPr lang="en-AU" dirty="0"/>
          </a:p>
          <a:p>
            <a:r>
              <a:rPr lang="en-US" dirty="0"/>
              <a:t>Calculated tables allow defining  entire tables in the model based on a DAX expression that  returns a table.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68</a:t>
            </a:fld>
            <a:endParaRPr lang="en-US" dirty="0"/>
          </a:p>
        </p:txBody>
      </p:sp>
    </p:spTree>
    <p:extLst>
      <p:ext uri="{BB962C8B-B14F-4D97-AF65-F5344CB8AC3E}">
        <p14:creationId xmlns:p14="http://schemas.microsoft.com/office/powerpoint/2010/main" val="41858640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measures, define  aggregation logic in the model.</a:t>
            </a:r>
          </a:p>
          <a:p>
            <a:r>
              <a:rPr lang="en-US" dirty="0"/>
              <a:t>And in contrast to calculated  columns, the values for measures are not materialized or  stored.</a:t>
            </a:r>
          </a:p>
          <a:p>
            <a:r>
              <a:rPr lang="en-US" dirty="0"/>
              <a:t>They're computed and  evaluated at query time.</a:t>
            </a:r>
          </a:p>
          <a:p>
            <a:r>
              <a:rPr lang="en-US" dirty="0"/>
              <a:t>Common aggregate functions used  by measures include sum, count, distinct count, average,  minimum and maximum.</a:t>
            </a:r>
          </a:p>
        </p:txBody>
      </p:sp>
      <p:sp>
        <p:nvSpPr>
          <p:cNvPr id="4" name="Slide Number Placeholder 3"/>
          <p:cNvSpPr>
            <a:spLocks noGrp="1"/>
          </p:cNvSpPr>
          <p:nvPr>
            <p:ph type="sldNum" sz="quarter" idx="10"/>
          </p:nvPr>
        </p:nvSpPr>
        <p:spPr/>
        <p:txBody>
          <a:bodyPr/>
          <a:lstStyle/>
          <a:p>
            <a:fld id="{DD81A89D-8738-4ED5-BF6E-F438F4965D3F}" type="slidenum">
              <a:rPr lang="en-US" smtClean="0"/>
              <a:t>69</a:t>
            </a:fld>
            <a:endParaRPr lang="en-US" dirty="0"/>
          </a:p>
        </p:txBody>
      </p:sp>
    </p:spTree>
    <p:extLst>
      <p:ext uri="{BB962C8B-B14F-4D97-AF65-F5344CB8AC3E}">
        <p14:creationId xmlns:p14="http://schemas.microsoft.com/office/powerpoint/2010/main" val="29543496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Tuning the model is important to  improve the usefulness of Q&amp;A.</a:t>
            </a:r>
          </a:p>
          <a:p>
            <a:r>
              <a:rPr lang="en-US" dirty="0"/>
              <a:t>You can do this by setting  appropriate column data types, formats and categorization.</a:t>
            </a:r>
          </a:p>
          <a:p>
            <a:r>
              <a:rPr lang="en-US" dirty="0"/>
              <a:t>Ensuring that relationships  are correctly configured, ensuring the tables and  columns are visible or perhaps hidden if you don't want  them to be candidates for using Q&amp;A.</a:t>
            </a:r>
          </a:p>
          <a:p>
            <a:r>
              <a:rPr lang="en-US" dirty="0"/>
              <a:t>Also ensuring that tables, columns  and measure names are unique and concise.</a:t>
            </a:r>
          </a:p>
          <a:p>
            <a:r>
              <a:rPr lang="en-US" dirty="0"/>
              <a:t>And it's also possible to define  synonyms in Relationships view to provide alternate names that your  users may refer to for tables, columns, and calculations.</a:t>
            </a:r>
          </a:p>
        </p:txBody>
      </p:sp>
      <p:sp>
        <p:nvSpPr>
          <p:cNvPr id="4" name="Slide Number Placeholder 3"/>
          <p:cNvSpPr>
            <a:spLocks noGrp="1"/>
          </p:cNvSpPr>
          <p:nvPr>
            <p:ph type="sldNum" sz="quarter" idx="10"/>
          </p:nvPr>
        </p:nvSpPr>
        <p:spPr/>
        <p:txBody>
          <a:bodyPr/>
          <a:lstStyle/>
          <a:p>
            <a:fld id="{DD81A89D-8738-4ED5-BF6E-F438F4965D3F}" type="slidenum">
              <a:rPr lang="en-US" smtClean="0"/>
              <a:t>70</a:t>
            </a:fld>
            <a:endParaRPr lang="en-US" dirty="0"/>
          </a:p>
        </p:txBody>
      </p:sp>
    </p:spTree>
    <p:extLst>
      <p:ext uri="{BB962C8B-B14F-4D97-AF65-F5344CB8AC3E}">
        <p14:creationId xmlns:p14="http://schemas.microsoft.com/office/powerpoint/2010/main" val="2361374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Introduce the </a:t>
            </a:r>
            <a:r>
              <a:rPr lang="en-AU" baseline="0" dirty="0"/>
              <a:t>module title and topics.</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a:t>
            </a:fld>
            <a:endParaRPr lang="en-US" dirty="0"/>
          </a:p>
        </p:txBody>
      </p:sp>
    </p:spTree>
    <p:extLst>
      <p:ext uri="{BB962C8B-B14F-4D97-AF65-F5344CB8AC3E}">
        <p14:creationId xmlns:p14="http://schemas.microsoft.com/office/powerpoint/2010/main" val="4382097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https://powerbi.microsoft.com/en-us/documentation/powerbi-admin-rls/</a:t>
            </a:r>
          </a:p>
          <a:p>
            <a:endParaRPr lang="en-US" dirty="0"/>
          </a:p>
          <a:p>
            <a:r>
              <a:rPr lang="en-US" dirty="0"/>
              <a:t>It is possible to secure the model  by restricting data access to the data set for given users.</a:t>
            </a:r>
          </a:p>
          <a:p>
            <a:r>
              <a:rPr lang="en-US" dirty="0"/>
              <a:t>Filters can be used to restrict data  at row level and are assigned to roles that you define within  the Power BI Desktop file.</a:t>
            </a:r>
          </a:p>
          <a:p>
            <a:r>
              <a:rPr lang="en-US" dirty="0"/>
              <a:t>Once published, it is possible then  to assign users to these roles.</a:t>
            </a:r>
          </a:p>
        </p:txBody>
      </p:sp>
      <p:sp>
        <p:nvSpPr>
          <p:cNvPr id="4" name="Slide Number Placeholder 3"/>
          <p:cNvSpPr>
            <a:spLocks noGrp="1"/>
          </p:cNvSpPr>
          <p:nvPr>
            <p:ph type="sldNum" sz="quarter" idx="10"/>
          </p:nvPr>
        </p:nvSpPr>
        <p:spPr/>
        <p:txBody>
          <a:bodyPr/>
          <a:lstStyle/>
          <a:p>
            <a:fld id="{DD81A89D-8738-4ED5-BF6E-F438F4965D3F}" type="slidenum">
              <a:rPr lang="en-US" smtClean="0"/>
              <a:t>71</a:t>
            </a:fld>
            <a:endParaRPr lang="en-US" dirty="0"/>
          </a:p>
        </p:txBody>
      </p:sp>
    </p:spTree>
    <p:extLst>
      <p:ext uri="{BB962C8B-B14F-4D97-AF65-F5344CB8AC3E}">
        <p14:creationId xmlns:p14="http://schemas.microsoft.com/office/powerpoint/2010/main" val="17265435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to designing reports.</a:t>
            </a:r>
          </a:p>
          <a:p>
            <a:r>
              <a:rPr lang="en-US" dirty="0"/>
              <a:t>Reports can be designed based  on the visible model interface.</a:t>
            </a:r>
          </a:p>
          <a:p>
            <a:r>
              <a:rPr lang="en-US" dirty="0"/>
              <a:t>And the design experience is almost  identical to that available in the Power BI online service.</a:t>
            </a:r>
          </a:p>
          <a:p>
            <a:r>
              <a:rPr lang="en-US" dirty="0"/>
              <a:t>Text boxes, images and  shapes can be added, and text boxes can contain hyperlinks.</a:t>
            </a:r>
          </a:p>
        </p:txBody>
      </p:sp>
      <p:sp>
        <p:nvSpPr>
          <p:cNvPr id="4" name="Slide Number Placeholder 3"/>
          <p:cNvSpPr>
            <a:spLocks noGrp="1"/>
          </p:cNvSpPr>
          <p:nvPr>
            <p:ph type="sldNum" sz="quarter" idx="10"/>
          </p:nvPr>
        </p:nvSpPr>
        <p:spPr/>
        <p:txBody>
          <a:bodyPr/>
          <a:lstStyle/>
          <a:p>
            <a:fld id="{DD81A89D-8738-4ED5-BF6E-F438F4965D3F}" type="slidenum">
              <a:rPr lang="en-US" smtClean="0"/>
              <a:t>72</a:t>
            </a:fld>
            <a:endParaRPr lang="en-US" dirty="0"/>
          </a:p>
        </p:txBody>
      </p:sp>
    </p:spTree>
    <p:extLst>
      <p:ext uri="{BB962C8B-B14F-4D97-AF65-F5344CB8AC3E}">
        <p14:creationId xmlns:p14="http://schemas.microsoft.com/office/powerpoint/2010/main" val="32567500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visuals can be imported to  extend beyond the out-of-the-box visualizations and we'll talk about  custom visuals in the next module.</a:t>
            </a:r>
          </a:p>
        </p:txBody>
      </p:sp>
      <p:sp>
        <p:nvSpPr>
          <p:cNvPr id="4" name="Slide Number Placeholder 3"/>
          <p:cNvSpPr>
            <a:spLocks noGrp="1"/>
          </p:cNvSpPr>
          <p:nvPr>
            <p:ph type="sldNum" sz="quarter" idx="10"/>
          </p:nvPr>
        </p:nvSpPr>
        <p:spPr/>
        <p:txBody>
          <a:bodyPr/>
          <a:lstStyle/>
          <a:p>
            <a:fld id="{DD81A89D-8738-4ED5-BF6E-F438F4965D3F}" type="slidenum">
              <a:rPr lang="en-US" smtClean="0"/>
              <a:t>73</a:t>
            </a:fld>
            <a:endParaRPr lang="en-US" dirty="0"/>
          </a:p>
        </p:txBody>
      </p:sp>
    </p:spTree>
    <p:extLst>
      <p:ext uri="{BB962C8B-B14F-4D97-AF65-F5344CB8AC3E}">
        <p14:creationId xmlns:p14="http://schemas.microsoft.com/office/powerpoint/2010/main" val="452371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75</a:t>
            </a:fld>
            <a:endParaRPr lang="en-US" dirty="0"/>
          </a:p>
        </p:txBody>
      </p:sp>
    </p:spTree>
    <p:extLst>
      <p:ext uri="{BB962C8B-B14F-4D97-AF65-F5344CB8AC3E}">
        <p14:creationId xmlns:p14="http://schemas.microsoft.com/office/powerpoint/2010/main" val="7125730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that the Power BI Desktop  file is complete.</a:t>
            </a:r>
          </a:p>
          <a:p>
            <a:r>
              <a:rPr lang="en-US" dirty="0"/>
              <a:t>Queries have being loaded,  appropriate relationships are defined, enhancements are made  to the model with formatting, naming, calculations.</a:t>
            </a:r>
          </a:p>
          <a:p>
            <a:r>
              <a:rPr lang="en-US" dirty="0"/>
              <a:t>Reports have been designed on top of  the model, and now as a single file, it can be published direct  to the Power BI service.</a:t>
            </a:r>
          </a:p>
          <a:p>
            <a:r>
              <a:rPr lang="en-US" dirty="0"/>
              <a:t>You can publish direct by  using a ribbon command, or you may upload the file from the  Get-data in the Power BI service.</a:t>
            </a:r>
          </a:p>
          <a:p>
            <a:r>
              <a:rPr lang="en-US" dirty="0"/>
              <a:t>Do note that if you're  overwriting an existing data set, if there are two or  more data sets with the same name, you should remove one or rename one,  otherwise it will overwrite.</a:t>
            </a:r>
          </a:p>
          <a:p>
            <a:endParaRPr lang="en-US" dirty="0"/>
          </a:p>
          <a:p>
            <a:r>
              <a:rPr lang="en-US" dirty="0"/>
              <a:t>Renaming columns or measures  can break existing reports or dashboard tiles.</a:t>
            </a:r>
          </a:p>
          <a:p>
            <a:r>
              <a:rPr lang="en-US" dirty="0"/>
              <a:t>So if you are uploading a new  version of the Power BI Desktop file, please be sure that it's  compatible with existing reports and dashboards that have been created,  maybe not just by you, but perhaps by other users.</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76</a:t>
            </a:fld>
            <a:endParaRPr lang="en-US" dirty="0"/>
          </a:p>
        </p:txBody>
      </p:sp>
    </p:spTree>
    <p:extLst>
      <p:ext uri="{BB962C8B-B14F-4D97-AF65-F5344CB8AC3E}">
        <p14:creationId xmlns:p14="http://schemas.microsoft.com/office/powerpoint/2010/main" val="19031721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row-level security  roles have been defined, once published you will need to  assign users to those roles.</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77</a:t>
            </a:fld>
            <a:endParaRPr lang="en-US" dirty="0"/>
          </a:p>
        </p:txBody>
      </p:sp>
    </p:spTree>
    <p:extLst>
      <p:ext uri="{BB962C8B-B14F-4D97-AF65-F5344CB8AC3E}">
        <p14:creationId xmlns:p14="http://schemas.microsoft.com/office/powerpoint/2010/main" val="4787845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78</a:t>
            </a:fld>
            <a:endParaRPr lang="en-US" dirty="0"/>
          </a:p>
        </p:txBody>
      </p:sp>
    </p:spTree>
    <p:extLst>
      <p:ext uri="{BB962C8B-B14F-4D97-AF65-F5344CB8AC3E}">
        <p14:creationId xmlns:p14="http://schemas.microsoft.com/office/powerpoint/2010/main" val="27368264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https://powerbi.microsoft.com/en-us/blog/deep-dive-into-query-parameters-and-power-bi-templates/</a:t>
            </a:r>
          </a:p>
          <a:p>
            <a:endParaRPr lang="en-AU" dirty="0"/>
          </a:p>
          <a:p>
            <a:r>
              <a:rPr lang="en-US" dirty="0"/>
              <a:t>Let's then described some additional  capabilities including query parameters, Power BI template  files running R scripts, generating R visuals and shape maps,  a new feature presently in preview.</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79</a:t>
            </a:fld>
            <a:endParaRPr lang="en-US" dirty="0"/>
          </a:p>
        </p:txBody>
      </p:sp>
    </p:spTree>
    <p:extLst>
      <p:ext uri="{BB962C8B-B14F-4D97-AF65-F5344CB8AC3E}">
        <p14:creationId xmlns:p14="http://schemas.microsoft.com/office/powerpoint/2010/main" val="21822935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https://powerbi.microsoft.com/en-us/blog/deep-dive-into-query-parameters-and-power-bi-templates/</a:t>
            </a:r>
          </a:p>
          <a:p>
            <a:endParaRPr lang="en-AU" dirty="0"/>
          </a:p>
          <a:p>
            <a:r>
              <a:rPr lang="en-US" dirty="0"/>
              <a:t>Power BI template files allow  users to export the definition of the Power BI Desktop report  without including the actual data.</a:t>
            </a:r>
          </a:p>
          <a:p>
            <a:r>
              <a:rPr lang="en-US" dirty="0"/>
              <a:t>Users can then easily instantiate  a template and then passing in parameter values, generate their  own Power BI Desktop file.</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80</a:t>
            </a:fld>
            <a:endParaRPr lang="en-US" dirty="0"/>
          </a:p>
        </p:txBody>
      </p:sp>
    </p:spTree>
    <p:extLst>
      <p:ext uri="{BB962C8B-B14F-4D97-AF65-F5344CB8AC3E}">
        <p14:creationId xmlns:p14="http://schemas.microsoft.com/office/powerpoint/2010/main" val="35423979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https://powerbi.microsoft.com/en-us/documentation/powerbi-desktop-r-scripts/</a:t>
            </a:r>
          </a:p>
          <a:p>
            <a:endParaRPr lang="en-AU" dirty="0"/>
          </a:p>
          <a:p>
            <a:r>
              <a:rPr lang="en-US" dirty="0"/>
              <a:t>R Scripts can be run directly  in Power BI Desktop and the resulting data sets  imported into the data model.</a:t>
            </a:r>
          </a:p>
          <a:p>
            <a:r>
              <a:rPr lang="en-US" dirty="0"/>
              <a:t>This will involve that R is  installed on the local machine, only data frames can be imported and  columns, typed as Complex or Vector are not imported.</a:t>
            </a:r>
          </a:p>
          <a:p>
            <a:r>
              <a:rPr lang="en-US" dirty="0"/>
              <a:t>These can be refreshed  with the gateway.</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81</a:t>
            </a:fld>
            <a:endParaRPr lang="en-US" dirty="0"/>
          </a:p>
        </p:txBody>
      </p:sp>
    </p:spTree>
    <p:extLst>
      <p:ext uri="{BB962C8B-B14F-4D97-AF65-F5344CB8AC3E}">
        <p14:creationId xmlns:p14="http://schemas.microsoft.com/office/powerpoint/2010/main" val="189353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b="0" dirty="0"/>
              <a:t>Today BI extends to everyone.</a:t>
            </a:r>
          </a:p>
          <a:p>
            <a:r>
              <a:rPr lang="en-US" dirty="0"/>
              <a:t>Business intelligence, or BI</a:t>
            </a:r>
            <a:r>
              <a:rPr lang="en-US" baseline="0" dirty="0"/>
              <a:t>, has come a long way. </a:t>
            </a:r>
          </a:p>
          <a:p>
            <a:pPr defTabSz="990752">
              <a:defRPr/>
            </a:pPr>
            <a:r>
              <a:rPr lang="en-US" baseline="0" dirty="0"/>
              <a:t>During the first two waves of business intelligence, IT professionals and business analysts were the guardians of BI. They made BI accessible and consumable for end users. </a:t>
            </a:r>
          </a:p>
          <a:p>
            <a:endParaRPr lang="en-US" baseline="0" dirty="0"/>
          </a:p>
          <a:p>
            <a:pPr defTabSz="990752">
              <a:defRPr/>
            </a:pPr>
            <a:r>
              <a:rPr lang="en-US" baseline="0" dirty="0"/>
              <a:t>While this approach still applies to complex business intelligence needs, today there is a new wave.  </a:t>
            </a:r>
          </a:p>
          <a:p>
            <a:pPr defTabSz="990752">
              <a:defRPr/>
            </a:pPr>
            <a:r>
              <a:rPr lang="en-US" dirty="0"/>
              <a:t>This</a:t>
            </a:r>
            <a:r>
              <a:rPr lang="en-US" baseline="0" dirty="0"/>
              <a:t> t</a:t>
            </a:r>
            <a:r>
              <a:rPr lang="en-US" dirty="0"/>
              <a:t>hird wave</a:t>
            </a:r>
            <a:r>
              <a:rPr lang="en-US" baseline="0" dirty="0"/>
              <a:t> of BI makes BI available to every kind of user. </a:t>
            </a:r>
          </a:p>
          <a:p>
            <a:pPr defTabSz="990752">
              <a:defRPr/>
            </a:pPr>
            <a:endParaRPr lang="en-US" b="1" baseline="0" dirty="0"/>
          </a:p>
          <a:p>
            <a:pPr defTabSz="990752">
              <a:defRPr/>
            </a:pPr>
            <a:r>
              <a:rPr lang="en-US" b="1" baseline="0" dirty="0"/>
              <a:t>Talking points:</a:t>
            </a:r>
          </a:p>
          <a:p>
            <a:r>
              <a:rPr lang="en-US" dirty="0"/>
              <a:t>Today we’re going to discuss</a:t>
            </a:r>
            <a:r>
              <a:rPr lang="en-US" baseline="0" dirty="0"/>
              <a:t> </a:t>
            </a:r>
            <a:r>
              <a:rPr lang="en-US" dirty="0"/>
              <a:t>Power BI,</a:t>
            </a:r>
            <a:r>
              <a:rPr lang="en-US" baseline="0" dirty="0"/>
              <a:t> which is a third-wave solution. Power BI enables EVERYONE to collect, analyze, visualize and publish data.</a:t>
            </a:r>
          </a:p>
          <a:p>
            <a:r>
              <a:rPr lang="en-US" sz="1300" dirty="0"/>
              <a:t>This third wave has the potential to expand the reach of analytics to more users than ever before. Existing analytics platforms and tools can be extended, instead of being replaced, by full-featured solutions like Power BI. Power BI directly connects to existing on-premises data, such as Analysis Services tabular models that were created by business analysts in collaboration with IT. Microsoft Excel and the new Power BI Desktop work hand-in-hand with Power BI, publishing reports and models created by business analysts and getting them more easily in the hands of the business users who can gain insight and take action.</a:t>
            </a:r>
            <a:endParaRPr lang="en-US" baseline="0" dirty="0"/>
          </a:p>
        </p:txBody>
      </p:sp>
      <p:sp>
        <p:nvSpPr>
          <p:cNvPr id="4" name="Slide Number Placeholder 3"/>
          <p:cNvSpPr>
            <a:spLocks noGrp="1"/>
          </p:cNvSpPr>
          <p:nvPr>
            <p:ph type="sldNum" sz="quarter" idx="10"/>
          </p:nvPr>
        </p:nvSpPr>
        <p:spPr/>
        <p:txBody>
          <a:bodyPr/>
          <a:lstStyle/>
          <a:p>
            <a:fld id="{DD81A89D-8738-4ED5-BF6E-F438F4965D3F}" type="slidenum">
              <a:rPr lang="en-US" smtClean="0"/>
              <a:t>9</a:t>
            </a:fld>
            <a:endParaRPr lang="en-US" dirty="0"/>
          </a:p>
        </p:txBody>
      </p:sp>
    </p:spTree>
    <p:extLst>
      <p:ext uri="{BB962C8B-B14F-4D97-AF65-F5344CB8AC3E}">
        <p14:creationId xmlns:p14="http://schemas.microsoft.com/office/powerpoint/2010/main" val="228398449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https://powerbi.microsoft.com/en-us/documentation/powerbi-desktop-r-visuals/</a:t>
            </a:r>
          </a:p>
          <a:p>
            <a:endParaRPr lang="en-AU" dirty="0"/>
          </a:p>
          <a:p>
            <a:r>
              <a:rPr lang="en-US" dirty="0"/>
              <a:t>And then R visuals render from R  script, accepting input fields.</a:t>
            </a:r>
          </a:p>
          <a:p>
            <a:r>
              <a:rPr lang="en-US" dirty="0"/>
              <a:t>And the benefits are that you  can leverage the voluminous and growing number of out-of-the-box  plots available in R. Easily customize R visuals  by developing the script, combine advanced  analytics in visuals, and interact with R visuals  in Power BI Desktop.</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82</a:t>
            </a:fld>
            <a:endParaRPr lang="en-US" dirty="0"/>
          </a:p>
        </p:txBody>
      </p:sp>
    </p:spTree>
    <p:extLst>
      <p:ext uri="{BB962C8B-B14F-4D97-AF65-F5344CB8AC3E}">
        <p14:creationId xmlns:p14="http://schemas.microsoft.com/office/powerpoint/2010/main" val="28787264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https://powerbi.microsoft.com/en-us/documentation/powerbi-desktop-shape-map/</a:t>
            </a:r>
          </a:p>
        </p:txBody>
      </p:sp>
      <p:sp>
        <p:nvSpPr>
          <p:cNvPr id="4" name="Slide Number Placeholder 3"/>
          <p:cNvSpPr>
            <a:spLocks noGrp="1"/>
          </p:cNvSpPr>
          <p:nvPr>
            <p:ph type="sldNum" sz="quarter" idx="10"/>
          </p:nvPr>
        </p:nvSpPr>
        <p:spPr/>
        <p:txBody>
          <a:bodyPr/>
          <a:lstStyle/>
          <a:p>
            <a:fld id="{DD81A89D-8738-4ED5-BF6E-F438F4965D3F}" type="slidenum">
              <a:rPr lang="en-US" smtClean="0"/>
              <a:t>83</a:t>
            </a:fld>
            <a:endParaRPr lang="en-US" dirty="0"/>
          </a:p>
        </p:txBody>
      </p:sp>
    </p:spTree>
    <p:extLst>
      <p:ext uri="{BB962C8B-B14F-4D97-AF65-F5344CB8AC3E}">
        <p14:creationId xmlns:p14="http://schemas.microsoft.com/office/powerpoint/2010/main" val="14959508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defTabSz="990752">
              <a:defRPr/>
            </a:pPr>
            <a:r>
              <a:rPr lang="en-US" dirty="0"/>
              <a:t>Remove visual</a:t>
            </a:r>
          </a:p>
          <a:p>
            <a:pPr marL="0" lvl="1" defTabSz="990752">
              <a:defRPr/>
            </a:pPr>
            <a:r>
              <a:rPr lang="en-US" dirty="0"/>
              <a:t>Edit Query</a:t>
            </a:r>
          </a:p>
          <a:p>
            <a:pPr marL="0" lvl="1" defTabSz="990752">
              <a:defRPr/>
            </a:pPr>
            <a:r>
              <a:rPr lang="en-US" dirty="0"/>
              <a:t>Limit columns to Sales Amount, Order Date and </a:t>
            </a:r>
            <a:r>
              <a:rPr lang="en-US" dirty="0" err="1"/>
              <a:t>DimReseller</a:t>
            </a:r>
            <a:endParaRPr lang="en-US" dirty="0"/>
          </a:p>
          <a:p>
            <a:pPr marL="0" lvl="1" defTabSz="990752">
              <a:defRPr/>
            </a:pPr>
            <a:r>
              <a:rPr lang="en-US" dirty="0" err="1"/>
              <a:t>DimReseller</a:t>
            </a:r>
            <a:r>
              <a:rPr lang="en-US" dirty="0"/>
              <a:t> is link to values from Foreign Key Constraint</a:t>
            </a:r>
          </a:p>
          <a:p>
            <a:pPr marL="0" lvl="1" defTabSz="990752">
              <a:defRPr/>
            </a:pPr>
            <a:r>
              <a:rPr lang="en-US" dirty="0"/>
              <a:t>Bring </a:t>
            </a:r>
            <a:r>
              <a:rPr lang="en-US" dirty="0" err="1"/>
              <a:t>BusinessType</a:t>
            </a:r>
            <a:r>
              <a:rPr lang="en-US" dirty="0"/>
              <a:t> and </a:t>
            </a:r>
            <a:r>
              <a:rPr lang="en-US" dirty="0" err="1"/>
              <a:t>DimGeography</a:t>
            </a:r>
            <a:r>
              <a:rPr lang="en-US" dirty="0"/>
              <a:t> (which is another Relationship) from Dim Reseller</a:t>
            </a:r>
          </a:p>
          <a:p>
            <a:pPr marL="0" lvl="1" defTabSz="990752">
              <a:defRPr/>
            </a:pPr>
            <a:r>
              <a:rPr lang="en-US" dirty="0"/>
              <a:t>Get English Country Region Name from </a:t>
            </a:r>
            <a:r>
              <a:rPr lang="en-US" dirty="0" err="1"/>
              <a:t>DimGeography</a:t>
            </a:r>
            <a:endParaRPr lang="en-US" dirty="0"/>
          </a:p>
          <a:p>
            <a:pPr marL="0" lvl="1" defTabSz="990752">
              <a:defRPr/>
            </a:pPr>
            <a:r>
              <a:rPr lang="en-US" dirty="0"/>
              <a:t>Rename Columns to friendly names, Close and apply</a:t>
            </a:r>
          </a:p>
          <a:p>
            <a:pPr marL="0" lvl="1" defTabSz="990752">
              <a:defRPr/>
            </a:pPr>
            <a:r>
              <a:rPr lang="en-US" dirty="0"/>
              <a:t>Rename Table to Reseller Sales</a:t>
            </a:r>
          </a:p>
          <a:p>
            <a:pPr marL="0" lvl="1" defTabSz="990752">
              <a:defRPr/>
            </a:pPr>
            <a:r>
              <a:rPr lang="en-US" dirty="0"/>
              <a:t>And also the tab to Reseller Sales</a:t>
            </a:r>
          </a:p>
          <a:p>
            <a:pPr marL="0" lvl="1" defTabSz="990752">
              <a:defRPr/>
            </a:pPr>
            <a:r>
              <a:rPr lang="en-US" dirty="0"/>
              <a:t>Commence the layout of report by adding AW logo and Reseller Sales Text</a:t>
            </a:r>
          </a:p>
          <a:p>
            <a:pPr marL="0" lvl="1" defTabSz="990752">
              <a:defRPr/>
            </a:pPr>
            <a:r>
              <a:rPr lang="en-US" dirty="0"/>
              <a:t>Add date Dimension using </a:t>
            </a:r>
            <a:r>
              <a:rPr lang="en-US" dirty="0" err="1"/>
              <a:t>CalendarAuto</a:t>
            </a:r>
            <a:r>
              <a:rPr lang="en-US" dirty="0"/>
              <a:t>() and Month and Year columns from text file</a:t>
            </a:r>
          </a:p>
          <a:p>
            <a:pPr marL="0" lvl="1" defTabSz="990752">
              <a:defRPr/>
            </a:pPr>
            <a:r>
              <a:rPr lang="en-US" dirty="0"/>
              <a:t>Define relationship with Date table and hide Order Date and Date columns</a:t>
            </a:r>
          </a:p>
          <a:p>
            <a:pPr marL="0" lvl="1" defTabSz="990752">
              <a:defRPr/>
            </a:pPr>
            <a:r>
              <a:rPr lang="en-US" dirty="0"/>
              <a:t>Add Date Slicer for interactive filtering and filter by CY2013 initially</a:t>
            </a:r>
          </a:p>
          <a:p>
            <a:pPr marL="0" lvl="1" defTabSz="990752">
              <a:defRPr/>
            </a:pPr>
            <a:r>
              <a:rPr lang="en-US" dirty="0"/>
              <a:t>Sales Amount Card with no zeroes and background blue</a:t>
            </a:r>
          </a:p>
          <a:p>
            <a:pPr marL="0" lvl="1" defTabSz="990752">
              <a:defRPr/>
            </a:pPr>
            <a:r>
              <a:rPr lang="en-US" dirty="0"/>
              <a:t>Add chart with Sales Amount vs Month. Sorting by text value and not chronological sequence of month</a:t>
            </a:r>
          </a:p>
          <a:p>
            <a:pPr marL="0" lvl="1" defTabSz="990752">
              <a:defRPr/>
            </a:pPr>
            <a:r>
              <a:rPr lang="en-US" dirty="0"/>
              <a:t>Hide the month Key</a:t>
            </a:r>
          </a:p>
          <a:p>
            <a:pPr marL="0" lvl="1" defTabSz="990752">
              <a:defRPr/>
            </a:pPr>
            <a:r>
              <a:rPr lang="en-US" dirty="0"/>
              <a:t>Apart from Sales By Month, do Sales by country and do per-capita analysis</a:t>
            </a:r>
          </a:p>
          <a:p>
            <a:pPr marL="0" lvl="1" defTabSz="990752">
              <a:defRPr/>
            </a:pPr>
            <a:r>
              <a:rPr lang="en-US" dirty="0"/>
              <a:t>Wikipedia List of Countries by Population in 2010: https://en.wikipedia.org/wiki/List_of_countries_by_population_in_2010</a:t>
            </a:r>
          </a:p>
          <a:p>
            <a:pPr marL="0" lvl="1" defTabSz="990752">
              <a:defRPr/>
            </a:pPr>
            <a:r>
              <a:rPr lang="en-US" dirty="0"/>
              <a:t>Table 0, Edit it and Rename it Country</a:t>
            </a:r>
          </a:p>
          <a:p>
            <a:pPr marL="0" lvl="1" defTabSz="990752">
              <a:defRPr/>
            </a:pPr>
            <a:r>
              <a:rPr lang="en-US" dirty="0"/>
              <a:t>Change ID to whole number and remove errors. Change Population to Whole number.</a:t>
            </a:r>
          </a:p>
          <a:p>
            <a:pPr marL="0" lvl="1" defTabSz="990752">
              <a:defRPr/>
            </a:pPr>
            <a:r>
              <a:rPr lang="en-US" dirty="0"/>
              <a:t>Define Relationship and Hide Country</a:t>
            </a:r>
          </a:p>
          <a:p>
            <a:pPr marL="0" lvl="1" defTabSz="990752">
              <a:defRPr/>
            </a:pPr>
            <a:r>
              <a:rPr lang="en-US" dirty="0"/>
              <a:t>Create measure for Sales Per Capita and format it to 3 decimal places</a:t>
            </a:r>
          </a:p>
          <a:p>
            <a:pPr marL="0" lvl="1" defTabSz="990752">
              <a:defRPr/>
            </a:pPr>
            <a:r>
              <a:rPr lang="en-US" dirty="0"/>
              <a:t>Add a card for it with Background color purple</a:t>
            </a:r>
          </a:p>
          <a:p>
            <a:pPr marL="0" lvl="1" defTabSz="990752">
              <a:defRPr/>
            </a:pPr>
            <a:r>
              <a:rPr lang="en-US" dirty="0"/>
              <a:t>And Add it to </a:t>
            </a:r>
            <a:r>
              <a:rPr lang="en-US" dirty="0" err="1"/>
              <a:t>Barchart</a:t>
            </a:r>
            <a:endParaRPr lang="en-US" dirty="0"/>
          </a:p>
          <a:p>
            <a:pPr marL="0" lvl="1" defTabSz="990752">
              <a:defRPr/>
            </a:pPr>
            <a:endParaRPr lang="en-US" dirty="0"/>
          </a:p>
          <a:p>
            <a:pPr marL="0" lvl="1" defTabSz="990752">
              <a:defRPr/>
            </a:pPr>
            <a:endParaRPr lang="en-US" dirty="0"/>
          </a:p>
          <a:p>
            <a:pPr marL="0" lvl="1" defTabSz="990752">
              <a:defRPr/>
            </a:pPr>
            <a:endParaRPr lang="en-US" dirty="0"/>
          </a:p>
          <a:p>
            <a:pPr marL="0" lvl="1" defTabSz="990752">
              <a:defRPr/>
            </a:pP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84</a:t>
            </a:fld>
            <a:endParaRPr lang="en-US" dirty="0"/>
          </a:p>
        </p:txBody>
      </p:sp>
    </p:spTree>
    <p:extLst>
      <p:ext uri="{BB962C8B-B14F-4D97-AF65-F5344CB8AC3E}">
        <p14:creationId xmlns:p14="http://schemas.microsoft.com/office/powerpoint/2010/main" val="33391920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create a Power BI Desktop solution to enable the reporting and analysis of US sales activity. This will involve creating Power BI Desktop queries that source data from SQL Server, an Excel workbook and a CSV file. </a:t>
            </a:r>
          </a:p>
          <a:p>
            <a:r>
              <a:rPr lang="en-US" sz="1200" b="0" i="0" u="none" strike="noStrike" kern="1200" baseline="0" dirty="0">
                <a:solidFill>
                  <a:schemeClr val="tx1"/>
                </a:solidFill>
                <a:latin typeface="+mn-lt"/>
                <a:ea typeface="+mn-ea"/>
                <a:cs typeface="+mn-cs"/>
              </a:rPr>
              <a:t>You will then create two report pages consisting of various data visualizations, including a visual downloaded from the Power BI Visual Gallery.</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85</a:t>
            </a:fld>
            <a:endParaRPr lang="en-US" dirty="0"/>
          </a:p>
        </p:txBody>
      </p:sp>
    </p:spTree>
    <p:extLst>
      <p:ext uri="{BB962C8B-B14F-4D97-AF65-F5344CB8AC3E}">
        <p14:creationId xmlns:p14="http://schemas.microsoft.com/office/powerpoint/2010/main" val="6739674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describe the key takeaways of the module.</a:t>
            </a:r>
            <a:endParaRPr lang="en-US" dirty="0"/>
          </a:p>
          <a:p>
            <a:endParaRPr lang="en-US" dirty="0"/>
          </a:p>
          <a:p>
            <a:endParaRPr lang="en-US" dirty="0"/>
          </a:p>
          <a:p>
            <a:r>
              <a:rPr lang="en-US" dirty="0"/>
              <a:t>Power BI Desktop is the companion  desktop application to Power BI.</a:t>
            </a:r>
          </a:p>
          <a:p>
            <a:r>
              <a:rPr lang="en-US" dirty="0"/>
              <a:t>It is a visual data exploration and  reporting tool.</a:t>
            </a:r>
          </a:p>
          <a:p>
            <a:r>
              <a:rPr lang="en-US" dirty="0"/>
              <a:t>And this tool enables simple and  quick visualization or support for more complex schemas.</a:t>
            </a:r>
          </a:p>
          <a:p>
            <a:r>
              <a:rPr lang="en-US" dirty="0"/>
              <a:t>And development methodology  can include creating queries, configuring relationships, enhancing  the model with calculations and hierarchies, designing reports  using custom visuals, and then publishing to Power BI.</a:t>
            </a:r>
          </a:p>
          <a:p>
            <a:r>
              <a:rPr lang="en-US" dirty="0"/>
              <a:t>The user can choose to work in the  way that makes most sense to them and their requirements.</a:t>
            </a:r>
          </a:p>
          <a:p>
            <a:r>
              <a:rPr lang="en-US" dirty="0"/>
              <a:t>Power BI Desktop File once published  can have their data sources refreshed.</a:t>
            </a:r>
          </a:p>
        </p:txBody>
      </p:sp>
      <p:sp>
        <p:nvSpPr>
          <p:cNvPr id="4" name="Slide Number Placeholder 3"/>
          <p:cNvSpPr>
            <a:spLocks noGrp="1"/>
          </p:cNvSpPr>
          <p:nvPr>
            <p:ph type="sldNum" sz="quarter" idx="10"/>
          </p:nvPr>
        </p:nvSpPr>
        <p:spPr/>
        <p:txBody>
          <a:bodyPr/>
          <a:lstStyle/>
          <a:p>
            <a:fld id="{DD81A89D-8738-4ED5-BF6E-F438F4965D3F}" type="slidenum">
              <a:rPr lang="en-US" smtClean="0"/>
              <a:t>86</a:t>
            </a:fld>
            <a:endParaRPr lang="en-US" dirty="0"/>
          </a:p>
        </p:txBody>
      </p:sp>
    </p:spTree>
    <p:extLst>
      <p:ext uri="{BB962C8B-B14F-4D97-AF65-F5344CB8AC3E}">
        <p14:creationId xmlns:p14="http://schemas.microsoft.com/office/powerpoint/2010/main" val="131021331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describe the key takeaways of the module.</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87</a:t>
            </a:fld>
            <a:endParaRPr lang="en-US" dirty="0"/>
          </a:p>
        </p:txBody>
      </p:sp>
    </p:spTree>
    <p:extLst>
      <p:ext uri="{BB962C8B-B14F-4D97-AF65-F5344CB8AC3E}">
        <p14:creationId xmlns:p14="http://schemas.microsoft.com/office/powerpoint/2010/main" val="21621386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inspire students with relevant the partner opportunities.</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88</a:t>
            </a:fld>
            <a:endParaRPr lang="en-US" dirty="0"/>
          </a:p>
        </p:txBody>
      </p:sp>
    </p:spTree>
    <p:extLst>
      <p:ext uri="{BB962C8B-B14F-4D97-AF65-F5344CB8AC3E}">
        <p14:creationId xmlns:p14="http://schemas.microsoft.com/office/powerpoint/2010/main" val="136678609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inspire students with relevant the partner opportunities.</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89</a:t>
            </a:fld>
            <a:endParaRPr lang="en-US" dirty="0"/>
          </a:p>
        </p:txBody>
      </p:sp>
    </p:spTree>
    <p:extLst>
      <p:ext uri="{BB962C8B-B14F-4D97-AF65-F5344CB8AC3E}">
        <p14:creationId xmlns:p14="http://schemas.microsoft.com/office/powerpoint/2010/main" val="29160490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US" dirty="0"/>
              <a:t>To support your continued learning  you may find these relevant resources useful.</a:t>
            </a:r>
          </a:p>
          <a:p>
            <a:pPr defTabSz="990752">
              <a:defRPr/>
            </a:pPr>
            <a:r>
              <a:rPr lang="en-US" dirty="0"/>
              <a:t>Take note of  the DAX Resource Center.</a:t>
            </a:r>
          </a:p>
          <a:p>
            <a:pPr defTabSz="990752">
              <a:defRPr/>
            </a:pPr>
            <a:r>
              <a:rPr lang="en-US" dirty="0"/>
              <a:t>We didn't include any coverage  on DAX but this is an excellent location to reference a number of  quality resources available on DAX.</a:t>
            </a:r>
          </a:p>
        </p:txBody>
      </p:sp>
      <p:sp>
        <p:nvSpPr>
          <p:cNvPr id="4" name="Slide Number Placeholder 3"/>
          <p:cNvSpPr>
            <a:spLocks noGrp="1"/>
          </p:cNvSpPr>
          <p:nvPr>
            <p:ph type="sldNum" sz="quarter" idx="10"/>
          </p:nvPr>
        </p:nvSpPr>
        <p:spPr/>
        <p:txBody>
          <a:bodyPr/>
          <a:lstStyle/>
          <a:p>
            <a:fld id="{DD81A89D-8738-4ED5-BF6E-F438F4965D3F}" type="slidenum">
              <a:rPr lang="en-US" smtClean="0"/>
              <a:t>90</a:t>
            </a:fld>
            <a:endParaRPr lang="en-US" dirty="0"/>
          </a:p>
        </p:txBody>
      </p:sp>
    </p:spTree>
    <p:extLst>
      <p:ext uri="{BB962C8B-B14F-4D97-AF65-F5344CB8AC3E}">
        <p14:creationId xmlns:p14="http://schemas.microsoft.com/office/powerpoint/2010/main" val="42466390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Use</a:t>
            </a:r>
            <a:r>
              <a:rPr lang="en-AU" baseline="0" dirty="0"/>
              <a:t> this slide to provide relevant resources to allow students to continue with deeper content.</a:t>
            </a:r>
            <a:endParaRPr lang="en-US"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91</a:t>
            </a:fld>
            <a:endParaRPr lang="en-US" dirty="0"/>
          </a:p>
        </p:txBody>
      </p:sp>
    </p:spTree>
    <p:extLst>
      <p:ext uri="{BB962C8B-B14F-4D97-AF65-F5344CB8AC3E}">
        <p14:creationId xmlns:p14="http://schemas.microsoft.com/office/powerpoint/2010/main" val="160184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a:t>
            </a:r>
            <a:r>
              <a:rPr lang="en-US" baseline="0" dirty="0"/>
              <a:t> BI has been designed to address three common business intelligence challenges that an organization may face today:</a:t>
            </a:r>
            <a:endParaRPr lang="en-US" b="1" baseline="0" dirty="0"/>
          </a:p>
          <a:p>
            <a:pPr marL="247688" indent="-247688" defTabSz="990752">
              <a:buFont typeface="+mj-lt"/>
              <a:buAutoNum type="arabicPeriod"/>
              <a:defRPr/>
            </a:pPr>
            <a:r>
              <a:rPr lang="en-US" sz="1300" b="1" dirty="0">
                <a:gradFill>
                  <a:gsLst>
                    <a:gs pos="0">
                      <a:srgbClr val="FFFFFF"/>
                    </a:gs>
                    <a:gs pos="100000">
                      <a:srgbClr val="FFFFFF"/>
                    </a:gs>
                  </a:gsLst>
                  <a:lin ang="5400000" scaled="0"/>
                </a:gradFill>
                <a:ea typeface="Segoe UI" pitchFamily="34" charset="0"/>
                <a:cs typeface="Segoe UI" pitchFamily="34" charset="0"/>
              </a:rPr>
              <a:t>Getting an end-to-end view off what is happening </a:t>
            </a:r>
            <a:r>
              <a:rPr lang="en-US" baseline="0" dirty="0"/>
              <a:t>— because d</a:t>
            </a:r>
            <a:r>
              <a:rPr lang="en-US" sz="1100" dirty="0">
                <a:solidFill>
                  <a:schemeClr val="tx1">
                    <a:lumMod val="75000"/>
                    <a:lumOff val="25000"/>
                  </a:schemeClr>
                </a:solidFill>
                <a:ea typeface="Segoe UI" pitchFamily="34" charset="0"/>
                <a:cs typeface="Segoe UI" pitchFamily="34" charset="0"/>
              </a:rPr>
              <a:t>ata is often in disparate locations, </a:t>
            </a:r>
            <a:r>
              <a:rPr lang="en-US" sz="900" dirty="0">
                <a:solidFill>
                  <a:schemeClr val="tx1">
                    <a:lumMod val="75000"/>
                    <a:lumOff val="25000"/>
                  </a:schemeClr>
                </a:solidFill>
                <a:ea typeface="Segoe UI" pitchFamily="34" charset="0"/>
                <a:cs typeface="Segoe UI" pitchFamily="34" charset="0"/>
              </a:rPr>
              <a:t>it can be difficult for business users to see a complete picture of your business </a:t>
            </a:r>
            <a:endParaRPr lang="en-US" baseline="0" dirty="0"/>
          </a:p>
          <a:p>
            <a:pPr marL="247688" indent="-247688" defTabSz="990752">
              <a:buFont typeface="+mj-lt"/>
              <a:buAutoNum type="arabicPeriod"/>
              <a:defRPr/>
            </a:pPr>
            <a:r>
              <a:rPr lang="en-US" b="1" baseline="0" dirty="0"/>
              <a:t>Managing multiple data sources </a:t>
            </a:r>
            <a:r>
              <a:rPr lang="en-US" sz="1100" dirty="0"/>
              <a:t>— </a:t>
            </a:r>
            <a:r>
              <a:rPr lang="en-US" sz="1100" dirty="0">
                <a:solidFill>
                  <a:schemeClr val="tx1">
                    <a:lumMod val="75000"/>
                    <a:lumOff val="25000"/>
                  </a:schemeClr>
                </a:solidFill>
                <a:ea typeface="Segoe UI" pitchFamily="34" charset="0"/>
                <a:cs typeface="Segoe UI" pitchFamily="34" charset="0"/>
              </a:rPr>
              <a:t>Data residing in SaaS solutions and other external locations can be difficult to manage programmatically, or access and refresh securely</a:t>
            </a:r>
            <a:endParaRPr lang="en-US" baseline="0" dirty="0"/>
          </a:p>
          <a:p>
            <a:pPr marL="247688" indent="-247688">
              <a:buFont typeface="+mj-lt"/>
              <a:buAutoNum type="arabicPeriod"/>
            </a:pPr>
            <a:r>
              <a:rPr lang="en-US" b="1" baseline="0" dirty="0"/>
              <a:t>Making the right data available to the right users at the right time</a:t>
            </a:r>
          </a:p>
          <a:p>
            <a:pPr marL="681142" lvl="1" indent="-185766" defTabSz="1010333" fontAlgn="base">
              <a:lnSpc>
                <a:spcPct val="90000"/>
              </a:lnSpc>
              <a:spcBef>
                <a:spcPct val="0"/>
              </a:spcBef>
              <a:spcAft>
                <a:spcPct val="0"/>
              </a:spcAft>
              <a:buFont typeface="Arial" panose="020B0604020202020204" pitchFamily="34" charset="0"/>
              <a:buChar char="•"/>
            </a:pPr>
            <a:r>
              <a:rPr lang="en-US" sz="1300" dirty="0">
                <a:solidFill>
                  <a:schemeClr val="tx1">
                    <a:lumMod val="75000"/>
                    <a:lumOff val="25000"/>
                  </a:schemeClr>
                </a:solidFill>
                <a:ea typeface="Segoe UI" pitchFamily="34" charset="0"/>
                <a:cs typeface="Segoe UI" pitchFamily="34" charset="0"/>
              </a:rPr>
              <a:t>Mobile business users need the latest operational data at their fingertips, no matter where they are or what device they’re using</a:t>
            </a:r>
          </a:p>
          <a:p>
            <a:pPr marL="681142" lvl="1" indent="-185766" defTabSz="1010333" fontAlgn="base">
              <a:lnSpc>
                <a:spcPct val="90000"/>
              </a:lnSpc>
              <a:spcBef>
                <a:spcPct val="0"/>
              </a:spcBef>
              <a:spcAft>
                <a:spcPct val="0"/>
              </a:spcAft>
              <a:buFont typeface="Arial" panose="020B0604020202020204" pitchFamily="34" charset="0"/>
              <a:buChar char="•"/>
            </a:pPr>
            <a:r>
              <a:rPr lang="en-US" sz="1300" dirty="0">
                <a:solidFill>
                  <a:schemeClr val="tx1">
                    <a:lumMod val="75000"/>
                    <a:lumOff val="25000"/>
                  </a:schemeClr>
                </a:solidFill>
                <a:ea typeface="Segoe UI" pitchFamily="34" charset="0"/>
                <a:cs typeface="Segoe UI" pitchFamily="34" charset="0"/>
              </a:rPr>
              <a:t>Different roles have different needs and access levels, so a one-size-fits all solution doesn’t necessarily work</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10</a:t>
            </a:fld>
            <a:endParaRPr lang="en-US" dirty="0"/>
          </a:p>
        </p:txBody>
      </p:sp>
    </p:spTree>
    <p:extLst>
      <p:ext uri="{BB962C8B-B14F-4D97-AF65-F5344CB8AC3E}">
        <p14:creationId xmlns:p14="http://schemas.microsoft.com/office/powerpoint/2010/main" val="1719975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Use this slide</a:t>
            </a:r>
            <a:r>
              <a:rPr lang="en-AU" baseline="0" dirty="0"/>
              <a:t> to ask any remaining questions before moving to the next module.</a:t>
            </a:r>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92</a:t>
            </a:fld>
            <a:endParaRPr lang="en-US" dirty="0"/>
          </a:p>
        </p:txBody>
      </p:sp>
    </p:spTree>
    <p:extLst>
      <p:ext uri="{BB962C8B-B14F-4D97-AF65-F5344CB8AC3E}">
        <p14:creationId xmlns:p14="http://schemas.microsoft.com/office/powerpoint/2010/main" val="18601992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752">
              <a:defRPr/>
            </a:pPr>
            <a:r>
              <a:rPr lang="en-AU" dirty="0"/>
              <a:t>Introduce the </a:t>
            </a:r>
            <a:r>
              <a:rPr lang="en-AU" baseline="0" dirty="0"/>
              <a:t>module title and topics.</a:t>
            </a:r>
            <a:endParaRPr lang="en-US" dirty="0"/>
          </a:p>
          <a:p>
            <a:r>
              <a:rPr lang="en-AU" baseline="0" dirty="0"/>
              <a:t>It is recommended that you become fully familiar with the module content by researching the topics at the Power BI knowledgebase: https://support.powerbi.com/knowledgebase - many links are provided in the presenter notes.</a:t>
            </a:r>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93</a:t>
            </a:fld>
            <a:endParaRPr lang="en-US" dirty="0"/>
          </a:p>
        </p:txBody>
      </p:sp>
    </p:spTree>
    <p:extLst>
      <p:ext uri="{BB962C8B-B14F-4D97-AF65-F5344CB8AC3E}">
        <p14:creationId xmlns:p14="http://schemas.microsoft.com/office/powerpoint/2010/main" val="5437742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https://support.powerbi.com/knowledgebase/topics/88770-services-in-power-bi</a:t>
            </a:r>
          </a:p>
          <a:p>
            <a:endParaRPr lang="en-AU" baseline="0" dirty="0"/>
          </a:p>
          <a:p>
            <a:r>
              <a:rPr lang="en-US" baseline="0" dirty="0"/>
              <a:t>The Power BI online service offers  a simple intuitive experience for interacting with data.</a:t>
            </a:r>
          </a:p>
          <a:p>
            <a:r>
              <a:rPr lang="en-US" baseline="0" dirty="0"/>
              <a:t>The service and features have been  designed to simplify engaging with data from different data  sources, </a:t>
            </a:r>
            <a:r>
              <a:rPr lang="en-US" baseline="0" dirty="0" err="1"/>
              <a:t>fuelling</a:t>
            </a:r>
            <a:r>
              <a:rPr lang="en-US" baseline="0" dirty="0"/>
              <a:t> faster, more insightful business decisions.</a:t>
            </a:r>
          </a:p>
          <a:p>
            <a:r>
              <a:rPr lang="en-US" baseline="0" dirty="0"/>
              <a:t>And to deliver richer, consolidated  view of key information, no matter where the underlying  data is sourced.</a:t>
            </a:r>
          </a:p>
          <a:p>
            <a:r>
              <a:rPr lang="en-US" baseline="0" dirty="0"/>
              <a:t>And lastly, the ability to share  this with others internally within the organization and also potentially with those  external to the organization.</a:t>
            </a:r>
            <a:endParaRPr lang="en-AU" baseline="0" dirty="0"/>
          </a:p>
          <a:p>
            <a:endParaRPr lang="en-US" dirty="0"/>
          </a:p>
        </p:txBody>
      </p:sp>
      <p:sp>
        <p:nvSpPr>
          <p:cNvPr id="4" name="Slide Number Placeholder 3"/>
          <p:cNvSpPr>
            <a:spLocks noGrp="1"/>
          </p:cNvSpPr>
          <p:nvPr>
            <p:ph type="sldNum" sz="quarter" idx="10"/>
          </p:nvPr>
        </p:nvSpPr>
        <p:spPr/>
        <p:txBody>
          <a:bodyPr/>
          <a:lstStyle/>
          <a:p>
            <a:fld id="{DD81A89D-8738-4ED5-BF6E-F438F4965D3F}" type="slidenum">
              <a:rPr lang="en-US" smtClean="0"/>
              <a:t>94</a:t>
            </a:fld>
            <a:endParaRPr lang="en-US" dirty="0"/>
          </a:p>
        </p:txBody>
      </p:sp>
    </p:spTree>
    <p:extLst>
      <p:ext uri="{BB962C8B-B14F-4D97-AF65-F5344CB8AC3E}">
        <p14:creationId xmlns:p14="http://schemas.microsoft.com/office/powerpoint/2010/main" val="263620766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will engage with the service  by either using a web browser or a mobile application.</a:t>
            </a:r>
          </a:p>
          <a:p>
            <a:r>
              <a:rPr lang="en-US" dirty="0"/>
              <a:t>The supported web browsers include  these five, Microsoft Edge, Internet Explorer 10 or 11,  Chrome desktop, Safari, Firefox.</a:t>
            </a:r>
          </a:p>
          <a:p>
            <a:endParaRPr lang="en-US" b="1" dirty="0"/>
          </a:p>
          <a:p>
            <a:r>
              <a:rPr lang="en-US" b="1" dirty="0"/>
              <a:t>Captions</a:t>
            </a:r>
          </a:p>
          <a:p>
            <a:r>
              <a:rPr lang="en-US" dirty="0"/>
              <a:t>Users typically work with  the Power BI building blocks and you'll notice here the preview of  the navigation pane for a workspace.</a:t>
            </a:r>
          </a:p>
          <a:p>
            <a:r>
              <a:rPr lang="en-US" dirty="0"/>
              <a:t>And you can see then that  there are three groupings, the datasets, reports,  and dashboards.</a:t>
            </a:r>
          </a:p>
          <a:p>
            <a:r>
              <a:rPr lang="en-US" dirty="0"/>
              <a:t>The navigation pane  supports the creation and the management of these  building block assets.</a:t>
            </a:r>
          </a:p>
        </p:txBody>
      </p:sp>
      <p:sp>
        <p:nvSpPr>
          <p:cNvPr id="4" name="Slide Number Placeholder 3"/>
          <p:cNvSpPr>
            <a:spLocks noGrp="1"/>
          </p:cNvSpPr>
          <p:nvPr>
            <p:ph type="sldNum" sz="quarter" idx="10"/>
          </p:nvPr>
        </p:nvSpPr>
        <p:spPr/>
        <p:txBody>
          <a:bodyPr/>
          <a:lstStyle/>
          <a:p>
            <a:fld id="{DD81A89D-8738-4ED5-BF6E-F438F4965D3F}" type="slidenum">
              <a:rPr lang="en-US" smtClean="0"/>
              <a:t>95</a:t>
            </a:fld>
            <a:endParaRPr lang="en-US" dirty="0"/>
          </a:p>
        </p:txBody>
      </p:sp>
    </p:spTree>
    <p:extLst>
      <p:ext uri="{BB962C8B-B14F-4D97-AF65-F5344CB8AC3E}">
        <p14:creationId xmlns:p14="http://schemas.microsoft.com/office/powerpoint/2010/main" val="32786397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typically work with  the Power BI building blocks and you'll notice here the preview of  the navigation pane for a workspace.</a:t>
            </a:r>
          </a:p>
          <a:p>
            <a:r>
              <a:rPr lang="en-US" dirty="0"/>
              <a:t>And you can see then that  there are three groupings, the datasets, reports,  and dashboards.</a:t>
            </a:r>
          </a:p>
          <a:p>
            <a:r>
              <a:rPr lang="en-US" dirty="0"/>
              <a:t>The navigation pane  supports the creation and the management of these  building block assets.</a:t>
            </a:r>
          </a:p>
        </p:txBody>
      </p:sp>
      <p:sp>
        <p:nvSpPr>
          <p:cNvPr id="4" name="Slide Number Placeholder 3"/>
          <p:cNvSpPr>
            <a:spLocks noGrp="1"/>
          </p:cNvSpPr>
          <p:nvPr>
            <p:ph type="sldNum" sz="quarter" idx="10"/>
          </p:nvPr>
        </p:nvSpPr>
        <p:spPr/>
        <p:txBody>
          <a:bodyPr/>
          <a:lstStyle/>
          <a:p>
            <a:fld id="{DD81A89D-8738-4ED5-BF6E-F438F4965D3F}" type="slidenum">
              <a:rPr lang="en-US" smtClean="0"/>
              <a:t>96</a:t>
            </a:fld>
            <a:endParaRPr lang="en-US" dirty="0"/>
          </a:p>
        </p:txBody>
      </p:sp>
    </p:spTree>
    <p:extLst>
      <p:ext uri="{BB962C8B-B14F-4D97-AF65-F5344CB8AC3E}">
        <p14:creationId xmlns:p14="http://schemas.microsoft.com/office/powerpoint/2010/main" val="23156448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encourage providing  feedback about the Power BI online service.</a:t>
            </a:r>
          </a:p>
          <a:p>
            <a:r>
              <a:rPr lang="en-US" dirty="0"/>
              <a:t>You can do this by conveying the  likelihood that you would recommend Power BI.</a:t>
            </a:r>
          </a:p>
          <a:p>
            <a:r>
              <a:rPr lang="en-US" dirty="0"/>
              <a:t>You can explain why your  score was given, and add optional screenshots and you  can allow participation in helping Microsoft decide which Power BI  features should be added next.</a:t>
            </a:r>
          </a:p>
        </p:txBody>
      </p:sp>
      <p:sp>
        <p:nvSpPr>
          <p:cNvPr id="4" name="Slide Number Placeholder 3"/>
          <p:cNvSpPr>
            <a:spLocks noGrp="1"/>
          </p:cNvSpPr>
          <p:nvPr>
            <p:ph type="sldNum" sz="quarter" idx="10"/>
          </p:nvPr>
        </p:nvSpPr>
        <p:spPr/>
        <p:txBody>
          <a:bodyPr/>
          <a:lstStyle/>
          <a:p>
            <a:fld id="{DD81A89D-8738-4ED5-BF6E-F438F4965D3F}" type="slidenum">
              <a:rPr lang="en-US" smtClean="0"/>
              <a:t>97</a:t>
            </a:fld>
            <a:endParaRPr lang="en-US" dirty="0"/>
          </a:p>
        </p:txBody>
      </p:sp>
    </p:spTree>
    <p:extLst>
      <p:ext uri="{BB962C8B-B14F-4D97-AF65-F5344CB8AC3E}">
        <p14:creationId xmlns:p14="http://schemas.microsoft.com/office/powerpoint/2010/main" val="34102173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Power BI Knowledgebase: https://support.powerbi.com/knowledgebase/topics/65160-visualizations-in-reports</a:t>
            </a:r>
          </a:p>
          <a:p>
            <a:endParaRPr lang="en-AU" dirty="0"/>
          </a:p>
          <a:p>
            <a:r>
              <a:rPr lang="en-US" dirty="0"/>
              <a:t>Let's move to the topic of creating  reports, we use reports to layout visualizations across one or  more report pages.</a:t>
            </a:r>
          </a:p>
          <a:p>
            <a:r>
              <a:rPr lang="en-US" dirty="0"/>
              <a:t>And rich interactive reports  can be created, updated, and explored in the web  browser experience.</a:t>
            </a:r>
          </a:p>
          <a:p>
            <a:r>
              <a:rPr lang="en-US" dirty="0"/>
              <a:t>Reports must be based  on a single data set, we'll be exploring data sets in much  more detail in the next module.</a:t>
            </a:r>
          </a:p>
          <a:p>
            <a:r>
              <a:rPr lang="en-US" dirty="0"/>
              <a:t>Reports consist of one or more  pages, and within each page, they can be named and they can consist  of visualizations and shapes.</a:t>
            </a:r>
          </a:p>
        </p:txBody>
      </p:sp>
      <p:sp>
        <p:nvSpPr>
          <p:cNvPr id="4" name="Slide Number Placeholder 3"/>
          <p:cNvSpPr>
            <a:spLocks noGrp="1"/>
          </p:cNvSpPr>
          <p:nvPr>
            <p:ph type="sldNum" sz="quarter" idx="10"/>
          </p:nvPr>
        </p:nvSpPr>
        <p:spPr/>
        <p:txBody>
          <a:bodyPr/>
          <a:lstStyle/>
          <a:p>
            <a:fld id="{DD81A89D-8738-4ED5-BF6E-F438F4965D3F}" type="slidenum">
              <a:rPr lang="en-US" smtClean="0"/>
              <a:t>98</a:t>
            </a:fld>
            <a:endParaRPr lang="en-US" dirty="0"/>
          </a:p>
        </p:txBody>
      </p:sp>
    </p:spTree>
    <p:extLst>
      <p:ext uri="{BB962C8B-B14F-4D97-AF65-F5344CB8AC3E}">
        <p14:creationId xmlns:p14="http://schemas.microsoft.com/office/powerpoint/2010/main" val="6673352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Dataset fields are used then  to lay out a visualization and you can see here, on the right side,  we have the fields pane expressed in terms of tables and  tables have fields.</a:t>
            </a:r>
          </a:p>
          <a:p>
            <a:r>
              <a:rPr lang="en-US" dirty="0"/>
              <a:t>These fields can be used to  lay out the visualization and also to apply filters and filters  can be applied at report, page, or even individual  visualization level.</a:t>
            </a:r>
          </a:p>
          <a:p>
            <a:r>
              <a:rPr lang="en-US" dirty="0"/>
              <a:t>Sorting can also be applied  at the visualization level.</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99</a:t>
            </a:fld>
            <a:endParaRPr lang="en-US" dirty="0"/>
          </a:p>
        </p:txBody>
      </p:sp>
    </p:spTree>
    <p:extLst>
      <p:ext uri="{BB962C8B-B14F-4D97-AF65-F5344CB8AC3E}">
        <p14:creationId xmlns:p14="http://schemas.microsoft.com/office/powerpoint/2010/main" val="285774443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numerous modern  visualization types.</a:t>
            </a:r>
          </a:p>
          <a:p>
            <a:r>
              <a:rPr lang="en-US" dirty="0"/>
              <a:t>Filters, these are slicers that  support interactive filtering on the report page itself.</a:t>
            </a:r>
          </a:p>
          <a:p>
            <a:r>
              <a:rPr lang="en-US" dirty="0"/>
              <a:t>For the display of numeric values  there are Cards, Multi Row Cards, Tables, Matrices and KPIs.</a:t>
            </a:r>
          </a:p>
          <a:p>
            <a:r>
              <a:rPr lang="en-US" dirty="0"/>
              <a:t>For the graphical  visualization of data, there are Bar, Column, Line,  Combo, Scatter, Waterfall, Pie, Donut, Funnel, </a:t>
            </a:r>
            <a:r>
              <a:rPr lang="en-US" dirty="0" err="1"/>
              <a:t>Treemap</a:t>
            </a:r>
            <a:r>
              <a:rPr lang="en-US" dirty="0"/>
              <a:t>,  Gauge, and R Script types.</a:t>
            </a:r>
          </a:p>
          <a:p>
            <a:r>
              <a:rPr lang="en-US" dirty="0"/>
              <a:t>And to spatially visualize data,  there's the Map and Filled map.</a:t>
            </a:r>
          </a:p>
          <a:p>
            <a:r>
              <a:rPr lang="en-US" dirty="0"/>
              <a:t>There's also the ability to  import custom visuals and I'll be covering custom visuals  in module five of this course.</a:t>
            </a:r>
          </a:p>
          <a:p>
            <a:r>
              <a:rPr lang="en-US" dirty="0"/>
              <a:t>When you take a look at  the visualizations pane, you'll see an abundance  of visualizations.</a:t>
            </a:r>
          </a:p>
          <a:p>
            <a:r>
              <a:rPr lang="en-US" dirty="0"/>
              <a:t>And as a tip, when you hover your  cursor over them, a tool tip will reveal the description of  the visualization type.</a:t>
            </a:r>
          </a:p>
        </p:txBody>
      </p:sp>
      <p:sp>
        <p:nvSpPr>
          <p:cNvPr id="4" name="Slide Number Placeholder 3"/>
          <p:cNvSpPr>
            <a:spLocks noGrp="1"/>
          </p:cNvSpPr>
          <p:nvPr>
            <p:ph type="sldNum" sz="quarter" idx="10"/>
          </p:nvPr>
        </p:nvSpPr>
        <p:spPr/>
        <p:txBody>
          <a:bodyPr/>
          <a:lstStyle/>
          <a:p>
            <a:fld id="{DD81A89D-8738-4ED5-BF6E-F438F4965D3F}" type="slidenum">
              <a:rPr lang="en-US" smtClean="0"/>
              <a:t>100</a:t>
            </a:fld>
            <a:endParaRPr lang="en-US" dirty="0"/>
          </a:p>
        </p:txBody>
      </p:sp>
    </p:spTree>
    <p:extLst>
      <p:ext uri="{BB962C8B-B14F-4D97-AF65-F5344CB8AC3E}">
        <p14:creationId xmlns:p14="http://schemas.microsoft.com/office/powerpoint/2010/main" val="37015598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exploring reports, reports are  available either in Reading View or Editing View.</a:t>
            </a:r>
          </a:p>
          <a:p>
            <a:r>
              <a:rPr lang="en-US" dirty="0"/>
              <a:t>And in both views, report pages can  be opened in full screen mode or individual visualizations  can be popped out or in to see them in a zoomed in or  out mode.</a:t>
            </a:r>
          </a:p>
          <a:p>
            <a:r>
              <a:rPr lang="en-US" dirty="0"/>
              <a:t>In the Reading View, users can not  change the report definition itself.</a:t>
            </a:r>
          </a:p>
          <a:p>
            <a:r>
              <a:rPr lang="en-US" dirty="0"/>
              <a:t>They can however interact by  changing filters or applying sorts.</a:t>
            </a:r>
          </a:p>
          <a:p>
            <a:r>
              <a:rPr lang="en-US" dirty="0"/>
              <a:t>They can highlight values  in one visualization to cross filter to other  visualizations on the page.</a:t>
            </a:r>
          </a:p>
          <a:p>
            <a:r>
              <a:rPr lang="en-US" dirty="0"/>
              <a:t>Note that shared reports,  they are reports shared to someone, may only ever be opened  in Reading View.</a:t>
            </a:r>
          </a:p>
          <a:p>
            <a:r>
              <a:rPr lang="en-US" dirty="0"/>
              <a:t>In Editing View, users can  interact as in Reading View, but they can also save changes  back to the servers.</a:t>
            </a:r>
          </a:p>
          <a:p>
            <a:r>
              <a:rPr lang="en-US" dirty="0"/>
              <a:t>Typically, the owner of the report  has the ability to work in Editing View.</a:t>
            </a:r>
            <a:endParaRPr lang="en-AU" dirty="0"/>
          </a:p>
        </p:txBody>
      </p:sp>
      <p:sp>
        <p:nvSpPr>
          <p:cNvPr id="4" name="Slide Number Placeholder 3"/>
          <p:cNvSpPr>
            <a:spLocks noGrp="1"/>
          </p:cNvSpPr>
          <p:nvPr>
            <p:ph type="sldNum" sz="quarter" idx="10"/>
          </p:nvPr>
        </p:nvSpPr>
        <p:spPr/>
        <p:txBody>
          <a:bodyPr/>
          <a:lstStyle/>
          <a:p>
            <a:fld id="{DD81A89D-8738-4ED5-BF6E-F438F4965D3F}" type="slidenum">
              <a:rPr lang="en-US" smtClean="0"/>
              <a:t>101</a:t>
            </a:fld>
            <a:endParaRPr lang="en-US" dirty="0"/>
          </a:p>
        </p:txBody>
      </p:sp>
    </p:spTree>
    <p:extLst>
      <p:ext uri="{BB962C8B-B14F-4D97-AF65-F5344CB8AC3E}">
        <p14:creationId xmlns:p14="http://schemas.microsoft.com/office/powerpoint/2010/main" val="440759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4.jpe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5.jp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14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image" Target="../media/image4.jpeg"/></Relationships>
</file>

<file path=ppt/slideLayouts/_rels/slideLayout14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5.jp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14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2.emf"/><Relationship Id="rId5" Type="http://schemas.openxmlformats.org/officeDocument/2006/relationships/oleObject" Target="../embeddings/oleObject9.bin"/><Relationship Id="rId4" Type="http://schemas.openxmlformats.org/officeDocument/2006/relationships/image" Target="../media/image6.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oleObject" Target="../embeddings/oleObject5.bin"/></Relationships>
</file>

<file path=ppt/slideLayouts/_rels/slideLayout15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5.png"/><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4.emf"/><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Master" Target="../slideMasters/slideMaster13.xml"/><Relationship Id="rId4" Type="http://schemas.openxmlformats.org/officeDocument/2006/relationships/image" Target="../media/image40.jpe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1.jp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2.jp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dirty="0"/>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29340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Til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704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31927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384331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93088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130364"/>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582562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91899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213523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570" y="-7781"/>
            <a:ext cx="12251139" cy="6873565"/>
          </a:xfrm>
          <a:prstGeom prst="rect">
            <a:avLst/>
          </a:prstGeom>
        </p:spPr>
      </p:pic>
      <p:sp>
        <p:nvSpPr>
          <p:cNvPr id="6" name="Rectangle 5"/>
          <p:cNvSpPr/>
          <p:nvPr userDrawn="1"/>
        </p:nvSpPr>
        <p:spPr>
          <a:xfrm>
            <a:off x="-29568" y="0"/>
            <a:ext cx="505877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3" tIns="93233" rIns="93233" bIns="93233" numCol="1" spcCol="0" rtlCol="0" fromWordArt="0" anchor="b" anchorCtr="0" forceAA="0" compatLnSpc="1">
            <a:prstTxWarp prst="textNoShape">
              <a:avLst/>
            </a:prstTxWarp>
            <a:noAutofit/>
          </a:bodyPr>
          <a:lstStyle/>
          <a:p>
            <a:pPr algn="r" defTabSz="913963"/>
            <a:endParaRPr lang="en-US" sz="1222" dirty="0">
              <a:solidFill>
                <a:srgbClr val="FFFFFF"/>
              </a:solidFill>
            </a:endParaRPr>
          </a:p>
        </p:txBody>
      </p:sp>
      <p:sp>
        <p:nvSpPr>
          <p:cNvPr id="9" name="Title 1"/>
          <p:cNvSpPr>
            <a:spLocks noGrp="1"/>
          </p:cNvSpPr>
          <p:nvPr>
            <p:ph type="title" hasCustomPrompt="1"/>
          </p:nvPr>
        </p:nvSpPr>
        <p:spPr bwMode="ltGray">
          <a:xfrm>
            <a:off x="270389" y="2395075"/>
            <a:ext cx="4633333" cy="1929181"/>
          </a:xfrm>
          <a:noFill/>
        </p:spPr>
        <p:txBody>
          <a:bodyPr vert="horz" lIns="137160" tIns="91440" rIns="91440" bIns="0" rtlCol="0" anchor="b" anchorCtr="0">
            <a:normAutofit/>
          </a:bodyPr>
          <a:lstStyle>
            <a:lvl1pPr marL="0" algn="l" defTabSz="1109305" rtl="0" eaLnBrk="1" latinLnBrk="0" hangingPunct="1">
              <a:lnSpc>
                <a:spcPct val="90000"/>
              </a:lnSpc>
              <a:spcBef>
                <a:spcPct val="0"/>
              </a:spcBef>
              <a:buNone/>
              <a:defRPr lang="en-US" sz="4894"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303724" y="5670381"/>
            <a:ext cx="3784600" cy="889380"/>
          </a:xfrm>
        </p:spPr>
        <p:txBody>
          <a:bodyPr lIns="137160" tIns="91440" rIns="137160" bIns="137160" anchor="b">
            <a:noAutofit/>
          </a:bodyPr>
          <a:lstStyle>
            <a:lvl1pPr marL="0" indent="0" algn="l">
              <a:spcBef>
                <a:spcPts val="0"/>
              </a:spcBef>
              <a:buNone/>
              <a:defRPr sz="1426">
                <a:solidFill>
                  <a:schemeClr val="bg1"/>
                </a:solidFill>
              </a:defRPr>
            </a:lvl1pPr>
            <a:lvl2pPr marL="287163" indent="0">
              <a:buNone/>
              <a:defRPr sz="2040">
                <a:solidFill>
                  <a:schemeClr val="bg1"/>
                </a:solidFill>
              </a:defRPr>
            </a:lvl2pPr>
            <a:lvl3pPr marL="599940" indent="0">
              <a:buNone/>
              <a:defRPr sz="2040">
                <a:solidFill>
                  <a:schemeClr val="bg1"/>
                </a:solidFill>
              </a:defRPr>
            </a:lvl3pPr>
            <a:lvl4pPr marL="887104" indent="0">
              <a:buNone/>
              <a:defRPr sz="2040">
                <a:solidFill>
                  <a:schemeClr val="bg1"/>
                </a:solidFill>
              </a:defRPr>
            </a:lvl4pPr>
            <a:lvl5pPr marL="1127078" indent="0">
              <a:buNone/>
              <a:defRPr sz="2040">
                <a:solidFill>
                  <a:schemeClr val="bg1"/>
                </a:solidFill>
              </a:defRPr>
            </a:lvl5pPr>
          </a:lstStyle>
          <a:p>
            <a:pPr lvl="0"/>
            <a:r>
              <a:rPr lang="en-US" dirty="0"/>
              <a:t>Speaker Name</a:t>
            </a:r>
          </a:p>
          <a:p>
            <a:pPr lvl="0"/>
            <a:r>
              <a:rPr lang="en-US" dirty="0"/>
              <a:t>Date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0387" y="224341"/>
            <a:ext cx="1737792" cy="639069"/>
          </a:xfrm>
          <a:prstGeom prst="rect">
            <a:avLst/>
          </a:prstGeom>
        </p:spPr>
      </p:pic>
    </p:spTree>
    <p:extLst>
      <p:ext uri="{BB962C8B-B14F-4D97-AF65-F5344CB8AC3E}">
        <p14:creationId xmlns:p14="http://schemas.microsoft.com/office/powerpoint/2010/main" val="591451395"/>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570" y="-7781"/>
            <a:ext cx="12251139" cy="6873565"/>
          </a:xfrm>
          <a:prstGeom prst="rect">
            <a:avLst/>
          </a:prstGeom>
        </p:spPr>
      </p:pic>
      <p:sp>
        <p:nvSpPr>
          <p:cNvPr id="6" name="Rectangle 5"/>
          <p:cNvSpPr/>
          <p:nvPr userDrawn="1"/>
        </p:nvSpPr>
        <p:spPr>
          <a:xfrm>
            <a:off x="2" y="0"/>
            <a:ext cx="502920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3" tIns="93233" rIns="93233" bIns="93233" numCol="1" spcCol="0" rtlCol="0" fromWordArt="0" anchor="b" anchorCtr="0" forceAA="0" compatLnSpc="1">
            <a:prstTxWarp prst="textNoShape">
              <a:avLst/>
            </a:prstTxWarp>
            <a:noAutofit/>
          </a:bodyPr>
          <a:lstStyle/>
          <a:p>
            <a:pPr algn="r" defTabSz="913963"/>
            <a:endParaRPr lang="en-US" sz="1222" dirty="0">
              <a:solidFill>
                <a:srgbClr val="FFFFFF"/>
              </a:solidFill>
            </a:endParaRP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0387" y="224341"/>
            <a:ext cx="1737792" cy="639069"/>
          </a:xfrm>
          <a:prstGeom prst="rect">
            <a:avLst/>
          </a:prstGeom>
        </p:spPr>
      </p:pic>
      <p:sp>
        <p:nvSpPr>
          <p:cNvPr id="7" name="Title 1"/>
          <p:cNvSpPr>
            <a:spLocks noGrp="1"/>
          </p:cNvSpPr>
          <p:nvPr>
            <p:ph type="title" hasCustomPrompt="1"/>
          </p:nvPr>
        </p:nvSpPr>
        <p:spPr bwMode="ltGray">
          <a:xfrm>
            <a:off x="270389" y="2395075"/>
            <a:ext cx="4633333" cy="1929181"/>
          </a:xfrm>
          <a:noFill/>
        </p:spPr>
        <p:txBody>
          <a:bodyPr vert="horz" lIns="137160" tIns="91440" rIns="91440" bIns="0" rtlCol="0" anchor="b" anchorCtr="0">
            <a:normAutofit/>
          </a:bodyPr>
          <a:lstStyle>
            <a:lvl1pPr marL="0" algn="l" defTabSz="1109305" rtl="0" eaLnBrk="1" latinLnBrk="0" hangingPunct="1">
              <a:lnSpc>
                <a:spcPct val="90000"/>
              </a:lnSpc>
              <a:spcBef>
                <a:spcPct val="0"/>
              </a:spcBef>
              <a:buNone/>
              <a:defRPr lang="en-US" sz="4894"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8" name="Text Placeholder 3"/>
          <p:cNvSpPr>
            <a:spLocks noGrp="1"/>
          </p:cNvSpPr>
          <p:nvPr>
            <p:ph type="body" sz="quarter" idx="10" hasCustomPrompt="1"/>
          </p:nvPr>
        </p:nvSpPr>
        <p:spPr>
          <a:xfrm>
            <a:off x="303724" y="5670381"/>
            <a:ext cx="3784600" cy="889380"/>
          </a:xfrm>
        </p:spPr>
        <p:txBody>
          <a:bodyPr lIns="137160" tIns="91440" rIns="137160" bIns="137160" anchor="b">
            <a:noAutofit/>
          </a:bodyPr>
          <a:lstStyle>
            <a:lvl1pPr marL="0" indent="0" algn="l">
              <a:spcBef>
                <a:spcPts val="0"/>
              </a:spcBef>
              <a:buNone/>
              <a:defRPr sz="1426">
                <a:solidFill>
                  <a:schemeClr val="bg1"/>
                </a:solidFill>
              </a:defRPr>
            </a:lvl1pPr>
            <a:lvl2pPr marL="287163" indent="0">
              <a:buNone/>
              <a:defRPr sz="2040">
                <a:solidFill>
                  <a:schemeClr val="bg1"/>
                </a:solidFill>
              </a:defRPr>
            </a:lvl2pPr>
            <a:lvl3pPr marL="599940" indent="0">
              <a:buNone/>
              <a:defRPr sz="2040">
                <a:solidFill>
                  <a:schemeClr val="bg1"/>
                </a:solidFill>
              </a:defRPr>
            </a:lvl3pPr>
            <a:lvl4pPr marL="887104" indent="0">
              <a:buNone/>
              <a:defRPr sz="2040">
                <a:solidFill>
                  <a:schemeClr val="bg1"/>
                </a:solidFill>
              </a:defRPr>
            </a:lvl4pPr>
            <a:lvl5pPr marL="1127078" indent="0">
              <a:buNone/>
              <a:defRPr sz="2040">
                <a:solidFill>
                  <a:schemeClr val="bg1"/>
                </a:solidFill>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3268015107"/>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65782"/>
          </a:xfrm>
          <a:prstGeom prst="rect">
            <a:avLst/>
          </a:prstGeom>
        </p:spPr>
      </p:pic>
      <p:sp>
        <p:nvSpPr>
          <p:cNvPr id="12" name="Rectangle 11"/>
          <p:cNvSpPr/>
          <p:nvPr userDrawn="1"/>
        </p:nvSpPr>
        <p:spPr bwMode="auto">
          <a:xfrm rot="10800000">
            <a:off x="0" y="3883080"/>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40" y="4773830"/>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73828"/>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96405" y="5745802"/>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4017" y="6084312"/>
            <a:ext cx="1737792" cy="639069"/>
          </a:xfrm>
          <a:prstGeom prst="rect">
            <a:avLst/>
          </a:prstGeom>
        </p:spPr>
      </p:pic>
    </p:spTree>
    <p:extLst>
      <p:ext uri="{BB962C8B-B14F-4D97-AF65-F5344CB8AC3E}">
        <p14:creationId xmlns:p14="http://schemas.microsoft.com/office/powerpoint/2010/main" val="147070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hqprint">
            <a:grayscl/>
            <a:extLst>
              <a:ext uri="{28A0092B-C50C-407E-A947-70E740481C1C}">
                <a14:useLocalDpi xmlns:a14="http://schemas.microsoft.com/office/drawing/2010/main"/>
              </a:ext>
            </a:extLst>
          </a:blip>
          <a:srcRect/>
          <a:stretch/>
        </p:blipFill>
        <p:spPr>
          <a:xfrm>
            <a:off x="0" y="0"/>
            <a:ext cx="12192000" cy="6865782"/>
          </a:xfrm>
          <a:prstGeom prst="rect">
            <a:avLst/>
          </a:prstGeom>
        </p:spPr>
      </p:pic>
      <p:sp>
        <p:nvSpPr>
          <p:cNvPr id="8" name="Rectangle 7"/>
          <p:cNvSpPr/>
          <p:nvPr userDrawn="1"/>
        </p:nvSpPr>
        <p:spPr bwMode="auto">
          <a:xfrm rot="10800000">
            <a:off x="0" y="3883080"/>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auto">
          <a:xfrm>
            <a:off x="296405" y="5745802"/>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4017" y="6084312"/>
            <a:ext cx="1737792" cy="639069"/>
          </a:xfrm>
          <a:prstGeom prst="rect">
            <a:avLst/>
          </a:prstGeom>
        </p:spPr>
      </p:pic>
      <p:sp>
        <p:nvSpPr>
          <p:cNvPr id="14" name="Rectangle 13"/>
          <p:cNvSpPr/>
          <p:nvPr userDrawn="1"/>
        </p:nvSpPr>
        <p:spPr bwMode="auto">
          <a:xfrm>
            <a:off x="269240" y="4773830"/>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87297"/>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Tree>
    <p:extLst>
      <p:ext uri="{BB962C8B-B14F-4D97-AF65-F5344CB8AC3E}">
        <p14:creationId xmlns:p14="http://schemas.microsoft.com/office/powerpoint/2010/main" val="171886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384819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Tile 3">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806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r="1181" b="970"/>
          <a:stretch/>
        </p:blipFill>
        <p:spPr>
          <a:xfrm>
            <a:off x="0" y="0"/>
            <a:ext cx="12200028" cy="6882063"/>
          </a:xfrm>
          <a:prstGeom prst="rect">
            <a:avLst/>
          </a:prstGeom>
        </p:spPr>
      </p:pic>
      <p:sp>
        <p:nvSpPr>
          <p:cNvPr id="7" name="Rectangle 6"/>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8" name="TextBox 7"/>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411891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373017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92089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210126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12634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27488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371774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535619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450992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5708903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11066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Til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t="7705" b="8152"/>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909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8" name="Rectangle 7"/>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303571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37911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018744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76690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29670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32633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21639785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03618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3436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569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6782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Ti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4" name="TextBox 3"/>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61987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24010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317142525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4213674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9757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Closin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bwMode="invGray">
          <a:xfrm>
            <a:off x="353714" y="3134846"/>
            <a:ext cx="3320351" cy="709743"/>
          </a:xfrm>
          <a:prstGeom prst="rect">
            <a:avLst/>
          </a:prstGeom>
        </p:spPr>
      </p:pic>
      <p:sp>
        <p:nvSpPr>
          <p:cNvPr id="4" name="Text Box 3"/>
          <p:cNvSpPr txBox="1">
            <a:spLocks noChangeArrowheads="1"/>
          </p:cNvSpPr>
          <p:nvPr/>
        </p:nvSpPr>
        <p:spPr bwMode="blackWhite">
          <a:xfrm>
            <a:off x="194537" y="5296816"/>
            <a:ext cx="10758655" cy="44812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1028" dirty="0">
                <a:gradFill>
                  <a:gsLst>
                    <a:gs pos="7500">
                      <a:schemeClr val="tx1"/>
                    </a:gs>
                    <a:gs pos="19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bwMode="invGray">
          <a:xfrm>
            <a:off x="353714" y="3134846"/>
            <a:ext cx="3320351" cy="709743"/>
          </a:xfrm>
          <a:prstGeom prst="rect">
            <a:avLst/>
          </a:prstGeom>
        </p:spPr>
      </p:pic>
      <p:sp>
        <p:nvSpPr>
          <p:cNvPr id="6" name="Text Box 3"/>
          <p:cNvSpPr txBox="1">
            <a:spLocks noChangeArrowheads="1"/>
          </p:cNvSpPr>
          <p:nvPr/>
        </p:nvSpPr>
        <p:spPr bwMode="blackWhite">
          <a:xfrm>
            <a:off x="194537" y="5296816"/>
            <a:ext cx="10758655" cy="44812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1028" dirty="0">
                <a:gradFill>
                  <a:gsLst>
                    <a:gs pos="7500">
                      <a:schemeClr val="tx1"/>
                    </a:gs>
                    <a:gs pos="19000">
                      <a:schemeClr val="tx1"/>
                    </a:gs>
                  </a:gsLst>
                  <a:lin ang="5400000" scaled="0"/>
                </a:gradFill>
                <a:cs typeface="Segoe UI" pitchFamily="34" charset="0"/>
              </a:rPr>
              <a:t>© 2016 Microsoft Corporation. All rights reserved. </a:t>
            </a:r>
          </a:p>
        </p:txBody>
      </p:sp>
    </p:spTree>
    <p:extLst>
      <p:ext uri="{BB962C8B-B14F-4D97-AF65-F5344CB8AC3E}">
        <p14:creationId xmlns:p14="http://schemas.microsoft.com/office/powerpoint/2010/main" val="624025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Only ">
    <p:bg bwMode="gray">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1796023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Presentation Title">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488558" y="1776549"/>
            <a:ext cx="9788342" cy="2721023"/>
          </a:xfrm>
        </p:spPr>
        <p:txBody>
          <a:bodyPr/>
          <a:lstStyle>
            <a:lvl1pPr>
              <a:defRPr sz="6000">
                <a:solidFill>
                  <a:schemeClr val="tx1"/>
                </a:solidFill>
                <a:latin typeface="Segoe UI Semibold" panose="020B0702040204020203" pitchFamily="34" charset="0"/>
                <a:cs typeface="Segoe UI Semibold" panose="020B0702040204020203" pitchFamily="34" charset="0"/>
              </a:defRPr>
            </a:lvl1pPr>
          </a:lstStyle>
          <a:p>
            <a:r>
              <a:rPr lang="en-US" dirty="0"/>
              <a:t>Presentation title</a:t>
            </a:r>
          </a:p>
        </p:txBody>
      </p:sp>
      <p:sp>
        <p:nvSpPr>
          <p:cNvPr id="3" name="Subtitle 2"/>
          <p:cNvSpPr>
            <a:spLocks noGrp="1"/>
          </p:cNvSpPr>
          <p:nvPr>
            <p:ph type="subTitle" idx="1" hasCustomPrompt="1"/>
          </p:nvPr>
        </p:nvSpPr>
        <p:spPr>
          <a:xfrm>
            <a:off x="1488558" y="4749150"/>
            <a:ext cx="9788342" cy="1034782"/>
          </a:xfrm>
        </p:spPr>
        <p:txBody>
          <a:bodyPr/>
          <a:lstStyle>
            <a:lvl1pPr marL="0" indent="0" algn="l">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4915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F2C812"/>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dirty="0"/>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lvl1pPr>
          </a:lstStyle>
          <a:p>
            <a:pPr lvl="0"/>
            <a:r>
              <a:rPr lang="en-US" dirty="0"/>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3956442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633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00518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Til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426343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Opportuniti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sz="2800"/>
            </a:lvl2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ysClr val="windowText" lastClr="000000"/>
              </a:solidFill>
            </a:endParaRPr>
          </a:p>
        </p:txBody>
      </p:sp>
    </p:spTree>
    <p:extLst>
      <p:ext uri="{BB962C8B-B14F-4D97-AF65-F5344CB8AC3E}">
        <p14:creationId xmlns:p14="http://schemas.microsoft.com/office/powerpoint/2010/main" val="161330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88525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Demonstration</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95013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Hands-on lab</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71614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Til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3822"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96728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Til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4846"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106758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Tile 3">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5870"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5" name="Picture 4"/>
          <p:cNvPicPr>
            <a:picLocks noChangeAspect="1"/>
          </p:cNvPicPr>
          <p:nvPr userDrawn="1"/>
        </p:nvPicPr>
        <p:blipFill rotWithShape="1">
          <a:blip r:embed="rId6">
            <a:extLst>
              <a:ext uri="{28A0092B-C50C-407E-A947-70E740481C1C}">
                <a14:useLocalDpi xmlns:a14="http://schemas.microsoft.com/office/drawing/2010/main" val="0"/>
              </a:ext>
            </a:extLst>
          </a:blip>
          <a:srcRect r="1181" b="970"/>
          <a:stretch/>
        </p:blipFill>
        <p:spPr>
          <a:xfrm>
            <a:off x="0" y="0"/>
            <a:ext cx="12200028" cy="6882063"/>
          </a:xfrm>
          <a:prstGeom prst="rect">
            <a:avLst/>
          </a:prstGeom>
        </p:spPr>
      </p:pic>
      <p:sp>
        <p:nvSpPr>
          <p:cNvPr id="7" name="Rectangle 6"/>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8" name="TextBox 7"/>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1603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Tile 4">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t="7705" b="8152"/>
          <a:stretch/>
        </p:blipFill>
        <p:spPr>
          <a:xfrm>
            <a:off x="0" y="-1"/>
            <a:ext cx="12192000" cy="6833937"/>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6894"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8" name="Rectangle 7"/>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9" name="TextBox 8"/>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2367455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Til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4" name="TextBox 3"/>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1861204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Photo Tile 6">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405392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F2C81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405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505370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resentation Closing">
    <p:bg>
      <p:bgPr>
        <a:solidFill>
          <a:srgbClr val="F2C81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791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05486" y="2863031"/>
            <a:ext cx="3056653" cy="1112622"/>
          </a:xfrm>
          <a:prstGeom prst="rect">
            <a:avLst/>
          </a:prstGeom>
        </p:spPr>
      </p:pic>
    </p:spTree>
    <p:extLst>
      <p:ext uri="{BB962C8B-B14F-4D97-AF65-F5344CB8AC3E}">
        <p14:creationId xmlns:p14="http://schemas.microsoft.com/office/powerpoint/2010/main" val="283209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6858000"/>
          </a:xfrm>
        </p:spPr>
        <p:txBody>
          <a:bodyPr/>
          <a:lstStyle>
            <a:lvl1pPr marL="0" indent="0">
              <a:buNone/>
              <a:defRPr/>
            </a:lvl1pPr>
          </a:lstStyle>
          <a:p>
            <a:r>
              <a:rPr lang="en-US" dirty="0"/>
              <a:t>Click icon to add picture</a:t>
            </a:r>
          </a:p>
        </p:txBody>
      </p:sp>
      <p:sp>
        <p:nvSpPr>
          <p:cNvPr id="2" name="Footer Placeholder 1"/>
          <p:cNvSpPr>
            <a:spLocks noGrp="1"/>
          </p:cNvSpPr>
          <p:nvPr>
            <p:ph type="ftr" sz="quarter" idx="13"/>
          </p:nvPr>
        </p:nvSpPr>
        <p:spPr/>
        <p:txBody>
          <a:bodyPr/>
          <a:lstStyle/>
          <a:p>
            <a:r>
              <a:rPr dirty="0">
                <a:solidFill>
                  <a:srgbClr val="505050">
                    <a:tint val="75000"/>
                  </a:srgbClr>
                </a:soli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solidFill>
                  <a:srgbClr val="505050">
                    <a:tint val="75000"/>
                  </a:srgbClr>
                </a:solidFill>
              </a:rPr>
              <a:pPr/>
              <a:t>‹#›</a:t>
            </a:fld>
            <a:endParaRPr dirty="0">
              <a:solidFill>
                <a:srgbClr val="505050">
                  <a:tint val="75000"/>
                </a:srgbClr>
              </a:soli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9" name="Picture 8" descr="C:\Users\petern\AppData\Local\Temp\vmware-petern\VMwareDnD\8013908a\PPE_Logo_RGB_bootcamp_600x13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082581" y="6165103"/>
            <a:ext cx="1840181" cy="401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9194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CC4D721-063D-49E8-BB30-C0765F20A26B}"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B5910-9414-45A4-9DD6-832941F34B88}" type="slidenum">
              <a:rPr lang="en-US" smtClean="0"/>
              <a:t>‹#›</a:t>
            </a:fld>
            <a:endParaRPr lang="en-US"/>
          </a:p>
        </p:txBody>
      </p:sp>
    </p:spTree>
    <p:extLst>
      <p:ext uri="{BB962C8B-B14F-4D97-AF65-F5344CB8AC3E}">
        <p14:creationId xmlns:p14="http://schemas.microsoft.com/office/powerpoint/2010/main" val="149296932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C4D721-063D-49E8-BB30-C0765F20A26B}"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B5910-9414-45A4-9DD6-832941F34B88}" type="slidenum">
              <a:rPr lang="en-US" smtClean="0"/>
              <a:t>‹#›</a:t>
            </a:fld>
            <a:endParaRPr lang="en-US"/>
          </a:p>
        </p:txBody>
      </p:sp>
    </p:spTree>
    <p:extLst>
      <p:ext uri="{BB962C8B-B14F-4D97-AF65-F5344CB8AC3E}">
        <p14:creationId xmlns:p14="http://schemas.microsoft.com/office/powerpoint/2010/main" val="50525826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C4D721-063D-49E8-BB30-C0765F20A26B}"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B5910-9414-45A4-9DD6-832941F34B88}" type="slidenum">
              <a:rPr lang="en-US" smtClean="0"/>
              <a:t>‹#›</a:t>
            </a:fld>
            <a:endParaRPr lang="en-US"/>
          </a:p>
        </p:txBody>
      </p:sp>
    </p:spTree>
    <p:extLst>
      <p:ext uri="{BB962C8B-B14F-4D97-AF65-F5344CB8AC3E}">
        <p14:creationId xmlns:p14="http://schemas.microsoft.com/office/powerpoint/2010/main" val="411542027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CC4D721-063D-49E8-BB30-C0765F20A26B}" type="datetimeFigureOut">
              <a:rPr lang="en-US" smtClean="0"/>
              <a:t>7/21/2017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B5910-9414-45A4-9DD6-832941F34B88}" type="slidenum">
              <a:rPr lang="en-US" smtClean="0"/>
              <a:t>‹#›</a:t>
            </a:fld>
            <a:endParaRPr lang="en-US"/>
          </a:p>
        </p:txBody>
      </p:sp>
    </p:spTree>
    <p:extLst>
      <p:ext uri="{BB962C8B-B14F-4D97-AF65-F5344CB8AC3E}">
        <p14:creationId xmlns:p14="http://schemas.microsoft.com/office/powerpoint/2010/main" val="29326169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CC4D721-063D-49E8-BB30-C0765F20A26B}" type="datetimeFigureOut">
              <a:rPr lang="en-US" smtClean="0"/>
              <a:t>7/21/2017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F3B5910-9414-45A4-9DD6-832941F34B88}" type="slidenum">
              <a:rPr lang="en-US" smtClean="0"/>
              <a:t>‹#›</a:t>
            </a:fld>
            <a:endParaRPr lang="en-US"/>
          </a:p>
        </p:txBody>
      </p:sp>
    </p:spTree>
    <p:extLst>
      <p:ext uri="{BB962C8B-B14F-4D97-AF65-F5344CB8AC3E}">
        <p14:creationId xmlns:p14="http://schemas.microsoft.com/office/powerpoint/2010/main" val="33989810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C4D721-063D-49E8-BB30-C0765F20A26B}" type="datetimeFigureOut">
              <a:rPr lang="en-US" smtClean="0"/>
              <a:t>7/21/2017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F3B5910-9414-45A4-9DD6-832941F34B88}" type="slidenum">
              <a:rPr lang="en-US" smtClean="0"/>
              <a:t>‹#›</a:t>
            </a:fld>
            <a:endParaRPr lang="en-US"/>
          </a:p>
        </p:txBody>
      </p:sp>
    </p:spTree>
    <p:extLst>
      <p:ext uri="{BB962C8B-B14F-4D97-AF65-F5344CB8AC3E}">
        <p14:creationId xmlns:p14="http://schemas.microsoft.com/office/powerpoint/2010/main" val="140622254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C4D721-063D-49E8-BB30-C0765F20A26B}" type="datetimeFigureOut">
              <a:rPr lang="en-US" smtClean="0"/>
              <a:t>7/21/2017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F3B5910-9414-45A4-9DD6-832941F34B88}" type="slidenum">
              <a:rPr lang="en-US" smtClean="0"/>
              <a:t>‹#›</a:t>
            </a:fld>
            <a:endParaRPr lang="en-US"/>
          </a:p>
        </p:txBody>
      </p:sp>
    </p:spTree>
    <p:extLst>
      <p:ext uri="{BB962C8B-B14F-4D97-AF65-F5344CB8AC3E}">
        <p14:creationId xmlns:p14="http://schemas.microsoft.com/office/powerpoint/2010/main" val="87928927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C4D721-063D-49E8-BB30-C0765F20A26B}" type="datetimeFigureOut">
              <a:rPr lang="en-US" smtClean="0"/>
              <a:t>7/21/2017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B5910-9414-45A4-9DD6-832941F34B88}" type="slidenum">
              <a:rPr lang="en-US" smtClean="0"/>
              <a:t>‹#›</a:t>
            </a:fld>
            <a:endParaRPr lang="en-US"/>
          </a:p>
        </p:txBody>
      </p:sp>
    </p:spTree>
    <p:extLst>
      <p:ext uri="{BB962C8B-B14F-4D97-AF65-F5344CB8AC3E}">
        <p14:creationId xmlns:p14="http://schemas.microsoft.com/office/powerpoint/2010/main" val="7802718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33577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C4D721-063D-49E8-BB30-C0765F20A26B}" type="datetimeFigureOut">
              <a:rPr lang="en-US" smtClean="0"/>
              <a:t>7/21/2017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F3B5910-9414-45A4-9DD6-832941F34B88}" type="slidenum">
              <a:rPr lang="en-US" smtClean="0"/>
              <a:t>‹#›</a:t>
            </a:fld>
            <a:endParaRPr lang="en-US"/>
          </a:p>
        </p:txBody>
      </p:sp>
    </p:spTree>
    <p:extLst>
      <p:ext uri="{BB962C8B-B14F-4D97-AF65-F5344CB8AC3E}">
        <p14:creationId xmlns:p14="http://schemas.microsoft.com/office/powerpoint/2010/main" val="257634221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C4D721-063D-49E8-BB30-C0765F20A26B}"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B5910-9414-45A4-9DD6-832941F34B88}" type="slidenum">
              <a:rPr lang="en-US" smtClean="0"/>
              <a:t>‹#›</a:t>
            </a:fld>
            <a:endParaRPr lang="en-US"/>
          </a:p>
        </p:txBody>
      </p:sp>
    </p:spTree>
    <p:extLst>
      <p:ext uri="{BB962C8B-B14F-4D97-AF65-F5344CB8AC3E}">
        <p14:creationId xmlns:p14="http://schemas.microsoft.com/office/powerpoint/2010/main" val="759970123"/>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C4D721-063D-49E8-BB30-C0765F20A26B}" type="datetimeFigureOut">
              <a:rPr lang="en-US" smtClean="0"/>
              <a:t>7/21/2017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F3B5910-9414-45A4-9DD6-832941F34B88}" type="slidenum">
              <a:rPr lang="en-US" smtClean="0"/>
              <a:t>‹#›</a:t>
            </a:fld>
            <a:endParaRPr lang="en-US"/>
          </a:p>
        </p:txBody>
      </p:sp>
    </p:spTree>
    <p:extLst>
      <p:ext uri="{BB962C8B-B14F-4D97-AF65-F5344CB8AC3E}">
        <p14:creationId xmlns:p14="http://schemas.microsoft.com/office/powerpoint/2010/main" val="388271220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defRPr/>
            </a:lvl2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594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t>Microsoft Confidential</a:t>
            </a:r>
          </a:p>
        </p:txBody>
      </p:sp>
      <p:sp>
        <p:nvSpPr>
          <p:cNvPr id="4" name="Slide Number Placeholder 3"/>
          <p:cNvSpPr>
            <a:spLocks noGrp="1"/>
          </p:cNvSpPr>
          <p:nvPr>
            <p:ph type="sldNum" sz="quarter" idx="11"/>
          </p:nvPr>
        </p:nvSpPr>
        <p:spPr/>
        <p:txBody>
          <a:bodyPr/>
          <a:lstStyle>
            <a:lvl1pPr defTabSz="913505" fontAlgn="base">
              <a:spcBef>
                <a:spcPct val="0"/>
              </a:spcBef>
              <a:spcAft>
                <a:spcPct val="0"/>
              </a:spcAft>
              <a:defRPr>
                <a:solidFill>
                  <a:srgbClr val="002050"/>
                </a:solidFill>
              </a:defRPr>
            </a:lvl1pPr>
          </a:lstStyle>
          <a:p>
            <a:pPr>
              <a:defRPr/>
            </a:pPr>
            <a:fld id="{EC136591-509A-F246-B30E-5ECE4A4A5F5E}" type="slidenum">
              <a:rPr/>
              <a:pPr>
                <a:defRPr/>
              </a:pPr>
              <a:t>‹#›</a:t>
            </a:fld>
            <a:endParaRPr/>
          </a:p>
        </p:txBody>
      </p:sp>
    </p:spTree>
    <p:extLst>
      <p:ext uri="{BB962C8B-B14F-4D97-AF65-F5344CB8AC3E}">
        <p14:creationId xmlns:p14="http://schemas.microsoft.com/office/powerpoint/2010/main" val="201162647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1841" t="8088" b="18978"/>
          <a:stretch/>
        </p:blipFill>
        <p:spPr>
          <a:xfrm>
            <a:off x="0" y="-1"/>
            <a:ext cx="12192000" cy="6858973"/>
          </a:xfrm>
          <a:prstGeom prst="rect">
            <a:avLst/>
          </a:prstGeom>
        </p:spPr>
      </p:pic>
    </p:spTree>
    <p:extLst>
      <p:ext uri="{BB962C8B-B14F-4D97-AF65-F5344CB8AC3E}">
        <p14:creationId xmlns:p14="http://schemas.microsoft.com/office/powerpoint/2010/main" val="108678374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213" y="5799727"/>
            <a:ext cx="2193276" cy="806897"/>
          </a:xfrm>
          <a:prstGeom prst="rect">
            <a:avLst/>
          </a:prstGeom>
        </p:spPr>
      </p:pic>
    </p:spTree>
    <p:extLst>
      <p:ext uri="{BB962C8B-B14F-4D97-AF65-F5344CB8AC3E}">
        <p14:creationId xmlns:p14="http://schemas.microsoft.com/office/powerpoint/2010/main" val="499213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973783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920710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00073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4173"/>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73"/>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57"/>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4277786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967632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63802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741585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504893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3931301"/>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707293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681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42659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6752896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45821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28810118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9965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94922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9379263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95370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Rectangle 1"/>
          <p:cNvSpPr/>
          <p:nvPr userDrawn="1"/>
        </p:nvSpPr>
        <p:spPr bwMode="auto">
          <a:xfrm>
            <a:off x="0" y="470067"/>
            <a:ext cx="12192000" cy="59178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965477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7034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8994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817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162592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3"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spTree>
    <p:extLst>
      <p:ext uri="{BB962C8B-B14F-4D97-AF65-F5344CB8AC3E}">
        <p14:creationId xmlns:p14="http://schemas.microsoft.com/office/powerpoint/2010/main" val="368444375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59299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747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sp>
        <p:nvSpPr>
          <p:cNvPr id="10" name="Freeform 9"/>
          <p:cNvSpPr>
            <a:spLocks/>
          </p:cNvSpPr>
          <p:nvPr userDrawn="1"/>
        </p:nvSpPr>
        <p:spPr bwMode="invGray">
          <a:xfrm>
            <a:off x="0" y="4364214"/>
            <a:ext cx="12192000" cy="2500956"/>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11" name="Freeform 10"/>
          <p:cNvSpPr>
            <a:spLocks/>
          </p:cNvSpPr>
          <p:nvPr userDrawn="1"/>
        </p:nvSpPr>
        <p:spPr bwMode="invGray">
          <a:xfrm>
            <a:off x="0" y="4905431"/>
            <a:ext cx="12192000" cy="1959739"/>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9" name="Title 1"/>
          <p:cNvSpPr>
            <a:spLocks noGrp="1"/>
          </p:cNvSpPr>
          <p:nvPr userDrawn="1">
            <p:ph type="title" hasCustomPrompt="1"/>
          </p:nvPr>
        </p:nvSpPr>
        <p:spPr bwMode="auto">
          <a:xfrm>
            <a:off x="269302" y="1187621"/>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67683" y="2987083"/>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8585" y="6121975"/>
            <a:ext cx="1254995" cy="267936"/>
          </a:xfrm>
          <a:prstGeom prst="rect">
            <a:avLst/>
          </a:prstGeom>
        </p:spPr>
      </p:pic>
    </p:spTree>
    <p:extLst>
      <p:ext uri="{BB962C8B-B14F-4D97-AF65-F5344CB8AC3E}">
        <p14:creationId xmlns:p14="http://schemas.microsoft.com/office/powerpoint/2010/main" val="113751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34569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1409" t="9265" r="10584" b="25170"/>
          <a:stretch/>
        </p:blipFill>
        <p:spPr>
          <a:xfrm>
            <a:off x="-29570" y="-7782"/>
            <a:ext cx="12251139" cy="6873565"/>
          </a:xfrm>
          <a:prstGeom prst="rect">
            <a:avLst/>
          </a:prstGeom>
        </p:spPr>
      </p:pic>
      <p:sp>
        <p:nvSpPr>
          <p:cNvPr id="4" name="Rectangle 3"/>
          <p:cNvSpPr/>
          <p:nvPr userDrawn="1"/>
        </p:nvSpPr>
        <p:spPr bwMode="auto">
          <a:xfrm>
            <a:off x="269302" y="2077813"/>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18471">
                      <a:srgbClr val="353535"/>
                    </a:gs>
                    <a:gs pos="46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651821"/>
          </a:xfrm>
        </p:spPr>
        <p:txBody>
          <a:bodyPr wrap="square" lIns="164592" tIns="109728" rIns="164592" bIns="109728">
            <a:spAutoFit/>
          </a:bodyPr>
          <a:lstStyle>
            <a:lvl1pPr marL="0" indent="0">
              <a:spcBef>
                <a:spcPts val="0"/>
              </a:spcBef>
              <a:buNone/>
              <a:defRPr sz="3137">
                <a:gradFill>
                  <a:gsLst>
                    <a:gs pos="18471">
                      <a:srgbClr val="353535"/>
                    </a:gs>
                    <a:gs pos="46000">
                      <a:srgbClr val="353535"/>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3"/>
          <a:stretch>
            <a:fillRect/>
          </a:stretch>
        </p:blipFill>
        <p:spPr>
          <a:xfrm>
            <a:off x="451632" y="470067"/>
            <a:ext cx="1423303" cy="305228"/>
          </a:xfrm>
          <a:prstGeom prst="rect">
            <a:avLst/>
          </a:prstGeom>
        </p:spPr>
      </p:pic>
    </p:spTree>
    <p:extLst>
      <p:ext uri="{BB962C8B-B14F-4D97-AF65-F5344CB8AC3E}">
        <p14:creationId xmlns:p14="http://schemas.microsoft.com/office/powerpoint/2010/main" val="260489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287879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333417" y="0"/>
            <a:ext cx="6858583" cy="6858973"/>
          </a:xfrm>
          <a:prstGeom prst="rect">
            <a:avLst/>
          </a:prstGeom>
        </p:spPr>
      </p:pic>
    </p:spTree>
    <p:extLst>
      <p:ext uri="{BB962C8B-B14F-4D97-AF65-F5344CB8AC3E}">
        <p14:creationId xmlns:p14="http://schemas.microsoft.com/office/powerpoint/2010/main" val="3823186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504153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506104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95399388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34831749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dule Title">
    <p:bg>
      <p:bgPr>
        <a:solidFill>
          <a:srgbClr val="F2C812"/>
        </a:solidFill>
        <a:effectLst/>
      </p:bgPr>
    </p:bg>
    <p:spTree>
      <p:nvGrpSpPr>
        <p:cNvPr id="1" name=""/>
        <p:cNvGrpSpPr/>
        <p:nvPr/>
      </p:nvGrpSpPr>
      <p:grpSpPr>
        <a:xfrm>
          <a:off x="0" y="0"/>
          <a:ext cx="0" cy="0"/>
          <a:chOff x="0" y="0"/>
          <a:chExt cx="0" cy="0"/>
        </a:xfrm>
      </p:grpSpPr>
      <p:sp>
        <p:nvSpPr>
          <p:cNvPr id="7" name="Rectangle 6"/>
          <p:cNvSpPr/>
          <p:nvPr userDrawn="1"/>
        </p:nvSpPr>
        <p:spPr bwMode="auto">
          <a:xfrm>
            <a:off x="0" y="2890684"/>
            <a:ext cx="12192000" cy="39673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1488557" y="1117590"/>
            <a:ext cx="10408581" cy="1655108"/>
          </a:xfrm>
        </p:spPr>
        <p:txBody>
          <a:bodyPr anchor="b"/>
          <a:lstStyle>
            <a:lvl1pPr indent="0">
              <a:defRPr sz="4800">
                <a:solidFill>
                  <a:schemeClr val="tx1"/>
                </a:solidFill>
                <a:latin typeface="Segoe UI Semibold" panose="020B0702040204020203" pitchFamily="34" charset="0"/>
                <a:cs typeface="Segoe UI Semibold" panose="020B0702040204020203" pitchFamily="34" charset="0"/>
              </a:defRPr>
            </a:lvl1pPr>
          </a:lstStyle>
          <a:p>
            <a:r>
              <a:rPr lang="en-US" dirty="0"/>
              <a:t>Module title</a:t>
            </a:r>
          </a:p>
        </p:txBody>
      </p:sp>
      <p:sp>
        <p:nvSpPr>
          <p:cNvPr id="9" name="Text Placeholder 8"/>
          <p:cNvSpPr>
            <a:spLocks noGrp="1"/>
          </p:cNvSpPr>
          <p:nvPr>
            <p:ph type="body" sz="quarter" idx="10" hasCustomPrompt="1"/>
          </p:nvPr>
        </p:nvSpPr>
        <p:spPr>
          <a:xfrm>
            <a:off x="1488558" y="3178512"/>
            <a:ext cx="10408580" cy="3679487"/>
          </a:xfrm>
        </p:spPr>
        <p:txBody>
          <a:bodyPr>
            <a:normAutofit/>
          </a:bodyPr>
          <a:lstStyle>
            <a:lvl1pPr marL="354013" indent="-354013">
              <a:buFont typeface="Wingdings" panose="05000000000000000000" pitchFamily="2" charset="2"/>
              <a:buChar char="§"/>
              <a:defRPr sz="3200"/>
            </a:lvl1pPr>
          </a:lstStyle>
          <a:p>
            <a:pPr lvl="0"/>
            <a:r>
              <a:rPr lang="en-US" dirty="0"/>
              <a:t>Module content</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3939" y="199344"/>
            <a:ext cx="1527557" cy="556031"/>
          </a:xfrm>
          <a:prstGeom prst="rect">
            <a:avLst/>
          </a:prstGeom>
        </p:spPr>
      </p:pic>
    </p:spTree>
    <p:extLst>
      <p:ext uri="{BB962C8B-B14F-4D97-AF65-F5344CB8AC3E}">
        <p14:creationId xmlns:p14="http://schemas.microsoft.com/office/powerpoint/2010/main" val="144404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tmplLst>
          <p:tmpl>
            <p:tnLst>
              <p:par>
                <p:cTn presetID="2" presetClass="entr" presetSubtype="4"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ppt_x"/>
                          </p:val>
                        </p:tav>
                        <p:tav tm="100000">
                          <p:val>
                            <p:strVal val="#ppt_x"/>
                          </p:val>
                        </p:tav>
                      </p:tavLst>
                    </p:anim>
                    <p:anim calcmode="lin" valueType="num">
                      <p:cBhvr additive="base">
                        <p:cTn dur="5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243358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1890981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88283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68537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4711595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17946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7"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5909660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1118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10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118967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6329790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9446123"/>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54989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1"/>
          </p:nvPr>
        </p:nvSpPr>
        <p:spPr>
          <a:xfrm>
            <a:off x="269239" y="1206214"/>
            <a:ext cx="9038950"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4097776723"/>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8214996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18201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gradFill>
                  <a:gsLst>
                    <a:gs pos="1250">
                      <a:srgbClr val="2D2A2B"/>
                    </a:gs>
                    <a:gs pos="100000">
                      <a:srgbClr val="2D2A2B"/>
                    </a:gs>
                  </a:gsLst>
                  <a:lin ang="5400000" scaled="0"/>
                </a:gra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2582885275"/>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012923"/>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2451"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dirty="0">
                <a:gradFill>
                  <a:gsLst>
                    <a:gs pos="0">
                      <a:prstClr val="black">
                        <a:alpha val="50000"/>
                      </a:prstClr>
                    </a:gs>
                    <a:gs pos="86000">
                      <a:prstClr val="black">
                        <a:alpha val="50000"/>
                      </a:prst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87718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 y="3009"/>
            <a:ext cx="12189936" cy="6851977"/>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3" y="468337"/>
            <a:ext cx="1522404" cy="326167"/>
          </a:xfrm>
          <a:prstGeom prst="rect">
            <a:avLst/>
          </a:prstGeom>
        </p:spPr>
      </p:pic>
      <p:pic>
        <p:nvPicPr>
          <p:cNvPr id="4" name="Picture 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69239" y="2980723"/>
            <a:ext cx="3585700" cy="3586209"/>
          </a:xfrm>
          <a:prstGeom prst="rect">
            <a:avLst/>
          </a:prstGeom>
        </p:spPr>
      </p:pic>
    </p:spTree>
    <p:extLst>
      <p:ext uri="{BB962C8B-B14F-4D97-AF65-F5344CB8AC3E}">
        <p14:creationId xmlns:p14="http://schemas.microsoft.com/office/powerpoint/2010/main" val="690809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459" y="6623"/>
            <a:ext cx="12184541" cy="6851378"/>
          </a:xfrm>
          <a:prstGeom prst="rect">
            <a:avLst/>
          </a:prstGeom>
        </p:spPr>
      </p:pic>
      <p:sp>
        <p:nvSpPr>
          <p:cNvPr id="2" name="Rectangle 1"/>
          <p:cNvSpPr/>
          <p:nvPr userDrawn="1"/>
        </p:nvSpPr>
        <p:spPr bwMode="auto">
          <a:xfrm>
            <a:off x="269239" y="2980725"/>
            <a:ext cx="7171399" cy="359258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100000">
                    <a:srgbClr val="FFFFFF"/>
                  </a:gs>
                  <a:gs pos="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0739"/>
            <a:ext cx="7171336" cy="1793104"/>
          </a:xfrm>
          <a:noFill/>
        </p:spPr>
        <p:txBody>
          <a:bodyPr lIns="146304" tIns="91440" rIns="146304" bIns="91440" anchor="t" anchorCtr="0"/>
          <a:lstStyle>
            <a:lvl1pPr>
              <a:defRPr sz="5294"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2" y="4780202"/>
            <a:ext cx="7171336" cy="1236558"/>
          </a:xfrm>
        </p:spPr>
        <p:txBody>
          <a:bodyPr tIns="109728" bIns="109728">
            <a:noAutofit/>
          </a:bodyPr>
          <a:lstStyle>
            <a:lvl1pPr marL="0" indent="0">
              <a:spcBef>
                <a:spcPts val="0"/>
              </a:spcBef>
              <a:buNone/>
              <a:defRPr sz="3137">
                <a:gradFill>
                  <a:gsLst>
                    <a:gs pos="100000">
                      <a:schemeClr val="bg1"/>
                    </a:gs>
                    <a:gs pos="0">
                      <a:schemeClr val="bg1"/>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683" y="6026623"/>
            <a:ext cx="7172955" cy="537931"/>
          </a:xfrm>
        </p:spPr>
        <p:txBody>
          <a:bodyPr lIns="182880" tIns="146304" rIns="182880" bIns="146304"/>
          <a:lstStyle>
            <a:lvl1pPr marL="0" indent="0" algn="r">
              <a:buNone/>
              <a:defRPr sz="1765" baseline="0">
                <a:gradFill>
                  <a:gsLst>
                    <a:gs pos="1250">
                      <a:schemeClr val="bg1"/>
                    </a:gs>
                    <a:gs pos="100000">
                      <a:schemeClr val="bg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Insert Session Code Here</a:t>
            </a:r>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ltGray">
          <a:xfrm>
            <a:off x="448213" y="470067"/>
            <a:ext cx="1522404" cy="326167"/>
          </a:xfrm>
          <a:prstGeom prst="rect">
            <a:avLst/>
          </a:prstGeom>
        </p:spPr>
      </p:pic>
    </p:spTree>
    <p:extLst>
      <p:ext uri="{BB962C8B-B14F-4D97-AF65-F5344CB8AC3E}">
        <p14:creationId xmlns:p14="http://schemas.microsoft.com/office/powerpoint/2010/main" val="203517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8" y="-5829"/>
            <a:ext cx="12211022" cy="6863830"/>
          </a:xfrm>
          <a:prstGeom prst="rect">
            <a:avLst/>
          </a:prstGeom>
        </p:spPr>
      </p:pic>
      <p:sp>
        <p:nvSpPr>
          <p:cNvPr id="6" name="Rectangle 5"/>
          <p:cNvSpPr/>
          <p:nvPr userDrawn="1"/>
        </p:nvSpPr>
        <p:spPr bwMode="auto">
          <a:xfrm rot="16200000">
            <a:off x="-159334" y="154446"/>
            <a:ext cx="6863830" cy="6543267"/>
          </a:xfrm>
          <a:prstGeom prst="rect">
            <a:avLst/>
          </a:prstGeom>
          <a:gradFill>
            <a:gsLst>
              <a:gs pos="1250">
                <a:schemeClr val="accent6">
                  <a:alpha val="76000"/>
                </a:schemeClr>
              </a:gs>
              <a:gs pos="100000">
                <a:schemeClr val="accent6">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7856" y="476578"/>
            <a:ext cx="1522404" cy="326167"/>
          </a:xfrm>
          <a:prstGeom prst="rect">
            <a:avLst/>
          </a:prstGeom>
        </p:spPr>
      </p:pic>
      <p:sp>
        <p:nvSpPr>
          <p:cNvPr id="2" name="Rectangle 1"/>
          <p:cNvSpPr/>
          <p:nvPr userDrawn="1"/>
        </p:nvSpPr>
        <p:spPr bwMode="auto">
          <a:xfrm>
            <a:off x="269239" y="2988437"/>
            <a:ext cx="7169557"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8451"/>
            <a:ext cx="7171336" cy="1793104"/>
          </a:xfrm>
          <a:noFill/>
        </p:spPr>
        <p:txBody>
          <a:bodyPr lIns="146304" tIns="91440" rIns="146304" bIns="91440" anchor="t" anchorCtr="0"/>
          <a:lstStyle>
            <a:lvl1pPr>
              <a:defRPr sz="5294" spc="-98" baseline="0">
                <a:gradFill>
                  <a:gsLst>
                    <a:gs pos="100000">
                      <a:schemeClr val="accent6"/>
                    </a:gs>
                    <a:gs pos="0">
                      <a:schemeClr val="accent6"/>
                    </a:gs>
                  </a:gsLst>
                  <a:lin ang="5400000" scaled="0"/>
                </a:gradFill>
              </a:defRPr>
            </a:lvl1pPr>
          </a:lstStyle>
          <a:p>
            <a:r>
              <a:rPr lang="en-US" dirty="0"/>
              <a:t>Presentation title </a:t>
            </a:r>
            <a:br>
              <a:rPr lang="en-US" dirty="0"/>
            </a:br>
            <a:r>
              <a:rPr lang="en-US" dirty="0"/>
              <a:t>goes here</a:t>
            </a:r>
          </a:p>
        </p:txBody>
      </p:sp>
      <p:sp>
        <p:nvSpPr>
          <p:cNvPr id="3" name="Text Placeholder 2"/>
          <p:cNvSpPr>
            <a:spLocks noGrp="1"/>
          </p:cNvSpPr>
          <p:nvPr>
            <p:ph type="body" sz="quarter" idx="14" hasCustomPrompt="1"/>
          </p:nvPr>
        </p:nvSpPr>
        <p:spPr bwMode="auto">
          <a:xfrm>
            <a:off x="267683" y="4795385"/>
            <a:ext cx="7172955" cy="1220610"/>
          </a:xfrm>
        </p:spPr>
        <p:txBody>
          <a:bodyPr tIns="109728" bIns="109728">
            <a:noAutofit/>
          </a:bodyPr>
          <a:lstStyle>
            <a:lvl1pPr marL="0" indent="0">
              <a:spcBef>
                <a:spcPts val="0"/>
              </a:spcBef>
              <a:buNone/>
              <a:defRPr sz="3137">
                <a:gradFill>
                  <a:gsLst>
                    <a:gs pos="100000">
                      <a:schemeClr val="accent6"/>
                    </a:gs>
                    <a:gs pos="0">
                      <a:schemeClr val="accent6"/>
                    </a:gs>
                  </a:gsLst>
                  <a:lin ang="5400000" scaled="0"/>
                </a:gradFill>
              </a:defRPr>
            </a:lvl1pPr>
          </a:lstStyle>
          <a:p>
            <a:pPr lvl="0"/>
            <a:r>
              <a:rPr lang="en-US" dirty="0"/>
              <a:t>Speaker Name</a:t>
            </a:r>
          </a:p>
          <a:p>
            <a:pPr lvl="0"/>
            <a:r>
              <a:rPr lang="en-US" dirty="0"/>
              <a:t>Title</a:t>
            </a:r>
          </a:p>
        </p:txBody>
      </p:sp>
      <p:sp>
        <p:nvSpPr>
          <p:cNvPr id="5" name="Text Placeholder 4"/>
          <p:cNvSpPr>
            <a:spLocks noGrp="1"/>
          </p:cNvSpPr>
          <p:nvPr>
            <p:ph type="body" sz="quarter" idx="15" hasCustomPrompt="1"/>
          </p:nvPr>
        </p:nvSpPr>
        <p:spPr>
          <a:xfrm>
            <a:off x="267398" y="6022353"/>
            <a:ext cx="7173240" cy="559522"/>
          </a:xfrm>
        </p:spPr>
        <p:txBody>
          <a:bodyPr vert="horz" wrap="square" lIns="182880" tIns="146304" rIns="182880" bIns="146304" rtlCol="0">
            <a:noAutofit/>
          </a:bodyPr>
          <a:lstStyle>
            <a:lvl1pPr marL="336145" indent="-336145" algn="r">
              <a:buNone/>
              <a:defRPr lang="en-US" sz="1765" dirty="0" smtClean="0">
                <a:gradFill>
                  <a:gsLst>
                    <a:gs pos="1250">
                      <a:schemeClr val="accent6"/>
                    </a:gs>
                    <a:gs pos="100000">
                      <a:schemeClr val="accent6"/>
                    </a:gs>
                  </a:gsLst>
                  <a:lin ang="5400000" scaled="0"/>
                </a:gradFill>
                <a:latin typeface="+mn-lt"/>
              </a:defRPr>
            </a:lvl1pPr>
          </a:lstStyle>
          <a:p>
            <a:pPr marL="0" lvl="0" indent="0"/>
            <a:r>
              <a:rPr lang="en-US" dirty="0"/>
              <a:t>Insert Session Code Here</a:t>
            </a:r>
          </a:p>
        </p:txBody>
      </p:sp>
    </p:spTree>
    <p:extLst>
      <p:ext uri="{BB962C8B-B14F-4D97-AF65-F5344CB8AC3E}">
        <p14:creationId xmlns:p14="http://schemas.microsoft.com/office/powerpoint/2010/main" val="3099504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90" y="-5829"/>
            <a:ext cx="12211022" cy="6863830"/>
          </a:xfrm>
          <a:prstGeom prst="rect">
            <a:avLst/>
          </a:prstGeom>
        </p:spPr>
      </p:pic>
      <p:sp>
        <p:nvSpPr>
          <p:cNvPr id="10" name="Rectangle 9"/>
          <p:cNvSpPr/>
          <p:nvPr userDrawn="1"/>
        </p:nvSpPr>
        <p:spPr bwMode="auto">
          <a:xfrm>
            <a:off x="269239" y="2974353"/>
            <a:ext cx="7169557" cy="3592580"/>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3405" y="473036"/>
            <a:ext cx="1522404" cy="326276"/>
          </a:xfrm>
          <a:prstGeom prst="rect">
            <a:avLst/>
          </a:prstGeom>
        </p:spPr>
      </p:pic>
      <p:sp>
        <p:nvSpPr>
          <p:cNvPr id="9" name="Title 1"/>
          <p:cNvSpPr>
            <a:spLocks noGrp="1"/>
          </p:cNvSpPr>
          <p:nvPr>
            <p:ph type="title" hasCustomPrompt="1"/>
          </p:nvPr>
        </p:nvSpPr>
        <p:spPr>
          <a:xfrm>
            <a:off x="269302" y="2980725"/>
            <a:ext cx="7171336" cy="1793090"/>
          </a:xfrm>
          <a:noFill/>
        </p:spPr>
        <p:txBody>
          <a:bodyPr lIns="146304" tIns="91440" rIns="146304" bIns="91440" anchor="t" anchorCtr="0"/>
          <a:lstStyle>
            <a:lvl1pPr>
              <a:defRPr sz="5294" spc="-98" baseline="0">
                <a:gradFill>
                  <a:gsLst>
                    <a:gs pos="100000">
                      <a:schemeClr val="bg1"/>
                    </a:gs>
                    <a:gs pos="0">
                      <a:schemeClr val="bg1"/>
                    </a:gs>
                  </a:gsLst>
                  <a:lin ang="5400000" scaled="0"/>
                </a:gradFill>
              </a:defRPr>
            </a:lvl1pPr>
          </a:lstStyle>
          <a:p>
            <a:r>
              <a:rPr lang="en-US" dirty="0"/>
              <a:t>Presentation title </a:t>
            </a:r>
            <a:br>
              <a:rPr lang="en-US" dirty="0"/>
            </a:br>
            <a:r>
              <a:rPr lang="en-US" dirty="0"/>
              <a:t>goes here</a:t>
            </a:r>
          </a:p>
        </p:txBody>
      </p:sp>
      <p:sp>
        <p:nvSpPr>
          <p:cNvPr id="5" name="Text Placeholder 4"/>
          <p:cNvSpPr>
            <a:spLocks noGrp="1"/>
          </p:cNvSpPr>
          <p:nvPr>
            <p:ph type="body" sz="quarter" idx="12" hasCustomPrompt="1"/>
          </p:nvPr>
        </p:nvSpPr>
        <p:spPr>
          <a:xfrm>
            <a:off x="269301" y="4775112"/>
            <a:ext cx="7171337" cy="1239568"/>
          </a:xfrm>
          <a:noFill/>
        </p:spPr>
        <p:txBody>
          <a:bodyPr lIns="146304" tIns="109728" rIns="146304" bIns="109728">
            <a:noAutofit/>
          </a:bodyPr>
          <a:lstStyle>
            <a:lvl1pPr marL="0" indent="0">
              <a:spcBef>
                <a:spcPts val="0"/>
              </a:spcBef>
              <a:buNone/>
              <a:defRPr sz="3137" b="0" spc="0" baseline="0">
                <a:gradFill>
                  <a:gsLst>
                    <a:gs pos="100000">
                      <a:schemeClr val="bg1"/>
                    </a:gs>
                    <a:gs pos="0">
                      <a:schemeClr val="bg1"/>
                    </a:gs>
                  </a:gsLst>
                  <a:lin ang="5400000" scaled="0"/>
                </a:gradFill>
                <a:latin typeface="+mj-lt"/>
              </a:defRPr>
            </a:lvl1pPr>
          </a:lstStyle>
          <a:p>
            <a:pPr lvl="0"/>
            <a:r>
              <a:rPr lang="en-US" dirty="0"/>
              <a:t>Speaker Name</a:t>
            </a:r>
          </a:p>
          <a:p>
            <a:pPr lvl="0"/>
            <a:r>
              <a:rPr lang="en-US" dirty="0"/>
              <a:t>Title</a:t>
            </a:r>
          </a:p>
        </p:txBody>
      </p:sp>
      <p:sp>
        <p:nvSpPr>
          <p:cNvPr id="3" name="Text Placeholder 2"/>
          <p:cNvSpPr>
            <a:spLocks noGrp="1"/>
          </p:cNvSpPr>
          <p:nvPr>
            <p:ph type="body" sz="quarter" idx="13" hasCustomPrompt="1"/>
          </p:nvPr>
        </p:nvSpPr>
        <p:spPr>
          <a:xfrm>
            <a:off x="276398" y="6021841"/>
            <a:ext cx="7164240" cy="537931"/>
          </a:xfrm>
        </p:spPr>
        <p:txBody>
          <a:bodyPr vert="horz" wrap="square" lIns="182880" tIns="146304" rIns="182880" bIns="146304" rtlCol="0">
            <a:noAutofit/>
          </a:bodyPr>
          <a:lstStyle>
            <a:lvl1pPr marL="336145" indent="-336145" algn="r">
              <a:buNone/>
              <a:defRPr lang="en-US" sz="1765" smtClean="0">
                <a:gradFill>
                  <a:gsLst>
                    <a:gs pos="1250">
                      <a:schemeClr val="bg1"/>
                    </a:gs>
                    <a:gs pos="100000">
                      <a:schemeClr val="bg1"/>
                    </a:gs>
                  </a:gsLst>
                  <a:lin ang="5400000" scaled="0"/>
                </a:gradFill>
                <a:latin typeface="+mn-lt"/>
              </a:defRPr>
            </a:lvl1pPr>
            <a:lvl2pPr>
              <a:defRPr lang="en-US" smtClean="0"/>
            </a:lvl2pPr>
            <a:lvl3pPr>
              <a:defRPr lang="en-US" smtClean="0"/>
            </a:lvl3pPr>
            <a:lvl4pPr>
              <a:defRPr lang="en-US" smtClean="0"/>
            </a:lvl4pPr>
            <a:lvl5pPr>
              <a:defRPr lang="en-US"/>
            </a:lvl5pPr>
          </a:lstStyle>
          <a:p>
            <a:pPr marL="0" lvl="0" indent="0"/>
            <a:r>
              <a:rPr lang="en-US" dirty="0"/>
              <a:t>Insert Session Code Here</a:t>
            </a:r>
          </a:p>
        </p:txBody>
      </p:sp>
    </p:spTree>
    <p:extLst>
      <p:ext uri="{BB962C8B-B14F-4D97-AF65-F5344CB8AC3E}">
        <p14:creationId xmlns:p14="http://schemas.microsoft.com/office/powerpoint/2010/main" val="1651850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990364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09"/>
            <a:ext cx="12192000" cy="6851981"/>
          </a:xfrm>
          <a:prstGeom prst="rect">
            <a:avLst/>
          </a:prstGeom>
        </p:spPr>
      </p:pic>
      <p:sp>
        <p:nvSpPr>
          <p:cNvPr id="6" name="Rectangle 5"/>
          <p:cNvSpPr/>
          <p:nvPr userDrawn="1"/>
        </p:nvSpPr>
        <p:spPr bwMode="auto">
          <a:xfrm>
            <a:off x="4751363" y="1186356"/>
            <a:ext cx="7171399" cy="4484025"/>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186356"/>
            <a:ext cx="7171399" cy="2706373"/>
          </a:xfrm>
          <a:noFill/>
        </p:spPr>
        <p:txBody>
          <a:bodyPr wrap="square"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4752069" y="3892729"/>
            <a:ext cx="7170692" cy="1777652"/>
          </a:xfrm>
          <a:noFill/>
        </p:spPr>
        <p:txBody>
          <a:bodyPr wrap="square"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451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10"/>
            <a:ext cx="12192000" cy="6851980"/>
          </a:xfrm>
          <a:prstGeom prst="rect">
            <a:avLst/>
          </a:prstGeom>
        </p:spPr>
      </p:pic>
      <p:sp>
        <p:nvSpPr>
          <p:cNvPr id="4" name="Rectangle 3"/>
          <p:cNvSpPr/>
          <p:nvPr userDrawn="1"/>
        </p:nvSpPr>
        <p:spPr bwMode="auto">
          <a:xfrm>
            <a:off x="4751363" y="1186356"/>
            <a:ext cx="7171399" cy="4484025"/>
          </a:xfrm>
          <a:prstGeom prst="rect">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51363" y="1201814"/>
            <a:ext cx="7171399" cy="4484025"/>
          </a:xfrm>
          <a:noFill/>
        </p:spPr>
        <p:txBody>
          <a:bodyPr wrap="square" tIns="91440" bIns="91440" anchor="t" anchorCtr="0">
            <a:noAutofit/>
          </a:bodyPr>
          <a:lstStyle>
            <a:lvl1pPr>
              <a:defRPr lang="en-US" sz="7058" b="0" kern="1200" cap="none" spc="-98" baseline="0" dirty="0">
                <a:ln w="3175">
                  <a:noFill/>
                </a:ln>
                <a:gradFill>
                  <a:gsLst>
                    <a:gs pos="0">
                      <a:schemeClr val="accent6"/>
                    </a:gs>
                    <a:gs pos="100000">
                      <a:schemeClr val="accent6"/>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70462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026144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6740297"/>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175560192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2074535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968846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773155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15616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06978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5404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8045493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6"/>
            <a:ext cx="11655840" cy="899665"/>
          </a:xfrm>
        </p:spPr>
        <p:txBody>
          <a:bodyPr/>
          <a:lstStyle>
            <a:lvl1pPr>
              <a:defRPr sz="7058">
                <a:gradFill>
                  <a:gsLst>
                    <a:gs pos="1250">
                      <a:schemeClr val="accent2"/>
                    </a:gs>
                    <a:gs pos="100000">
                      <a:schemeClr val="accent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982690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accent6"/>
                    </a:gs>
                    <a:gs pos="0">
                      <a:schemeClr val="accent6"/>
                    </a:gs>
                  </a:gsLst>
                  <a:lin ang="5400000" scaled="0"/>
                </a:gradFill>
              </a:defRPr>
            </a:lvl1pPr>
          </a:lstStyle>
          <a:p>
            <a:r>
              <a:rPr lang="en-US" dirty="0"/>
              <a:t>Section title</a:t>
            </a:r>
          </a:p>
        </p:txBody>
      </p:sp>
    </p:spTree>
    <p:extLst>
      <p:ext uri="{BB962C8B-B14F-4D97-AF65-F5344CB8AC3E}">
        <p14:creationId xmlns:p14="http://schemas.microsoft.com/office/powerpoint/2010/main" val="2440928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769606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65527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Fact Layout ">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bg1"/>
                    </a:gs>
                    <a:gs pos="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80193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Fact Layout-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2089" y="2084171"/>
            <a:ext cx="8067823" cy="1793105"/>
          </a:xfrm>
          <a:noFill/>
        </p:spPr>
        <p:txBody>
          <a:bodyPr wrap="square" tIns="91440" bIns="91440" anchor="t" anchorCtr="0">
            <a:noAutofit/>
          </a:bodyPr>
          <a:lstStyle>
            <a:lvl1pPr>
              <a:defRPr sz="5882" spc="-98" baseline="0">
                <a:gradFill>
                  <a:gsLst>
                    <a:gs pos="100000">
                      <a:schemeClr val="accent6"/>
                    </a:gs>
                    <a:gs pos="0">
                      <a:schemeClr val="accent6"/>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500985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Quot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1203079"/>
            <a:ext cx="9860674" cy="896553"/>
          </a:xfrm>
        </p:spPr>
        <p:txBody>
          <a:bodyPr/>
          <a:lstStyle>
            <a:lvl1pPr marL="278565" indent="-278565">
              <a:defRPr sz="5882" baseline="0">
                <a:gradFill>
                  <a:gsLst>
                    <a:gs pos="1250">
                      <a:schemeClr val="accent2"/>
                    </a:gs>
                    <a:gs pos="100000">
                      <a:schemeClr val="accent2"/>
                    </a:gs>
                  </a:gsLst>
                  <a:lin ang="5400000" scaled="0"/>
                </a:gra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accent2"/>
                    </a:gs>
                    <a:gs pos="100000">
                      <a:schemeClr val="accent2"/>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170068337"/>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Quote Layout-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3" y="2084173"/>
            <a:ext cx="9860674" cy="896553"/>
          </a:xfrm>
        </p:spPr>
        <p:txBody>
          <a:bodyPr/>
          <a:lstStyle>
            <a:lvl1pPr marL="169629" indent="-169629">
              <a:defRPr sz="5882" baseline="0">
                <a:gradFill>
                  <a:gsLst>
                    <a:gs pos="1250">
                      <a:schemeClr val="bg1"/>
                    </a:gs>
                    <a:gs pos="100000">
                      <a:schemeClr val="bg1"/>
                    </a:gs>
                  </a:gsLst>
                  <a:lin ang="5400000" scaled="0"/>
                </a:gra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647788" y="4789287"/>
            <a:ext cx="5378549" cy="1050156"/>
          </a:xfrm>
        </p:spPr>
        <p:txBody>
          <a:bodyPr/>
          <a:lstStyle>
            <a:lvl1pPr marL="0" indent="0">
              <a:buNone/>
              <a:defRPr sz="3137">
                <a:gradFill>
                  <a:gsLst>
                    <a:gs pos="1250">
                      <a:schemeClr val="bg1"/>
                    </a:gs>
                    <a:gs pos="100000">
                      <a:schemeClr val="bg1"/>
                    </a:gs>
                  </a:gsLst>
                  <a:lin ang="5400000" scaled="0"/>
                </a:gradFill>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Author’s Name</a:t>
            </a:r>
            <a:br>
              <a:rPr lang="en-US" dirty="0"/>
            </a:br>
            <a:r>
              <a:rPr lang="en-US" dirty="0"/>
              <a:t>Title</a:t>
            </a:r>
          </a:p>
        </p:txBody>
      </p:sp>
    </p:spTree>
    <p:extLst>
      <p:ext uri="{BB962C8B-B14F-4D97-AF65-F5344CB8AC3E}">
        <p14:creationId xmlns:p14="http://schemas.microsoft.com/office/powerpoint/2010/main" val="1992381091"/>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ig Idea &amp; 3 Points Layout">
    <p:spTree>
      <p:nvGrpSpPr>
        <p:cNvPr id="1" name=""/>
        <p:cNvGrpSpPr/>
        <p:nvPr/>
      </p:nvGrpSpPr>
      <p:grpSpPr>
        <a:xfrm>
          <a:off x="0" y="0"/>
          <a:ext cx="0" cy="0"/>
          <a:chOff x="0" y="0"/>
          <a:chExt cx="0" cy="0"/>
        </a:xfrm>
      </p:grpSpPr>
      <p:sp>
        <p:nvSpPr>
          <p:cNvPr id="2" name="Title 1"/>
          <p:cNvSpPr>
            <a:spLocks noGrp="1"/>
          </p:cNvSpPr>
          <p:nvPr>
            <p:ph type="title"/>
          </p:nvPr>
        </p:nvSpPr>
        <p:spPr>
          <a:xfrm>
            <a:off x="269240" y="1211236"/>
            <a:ext cx="11655840" cy="899665"/>
          </a:xfrm>
        </p:spPr>
        <p:txBody>
          <a:bodyPr/>
          <a:lstStyle>
            <a:lvl1pPr>
              <a:defRPr sz="7058">
                <a:gradFill>
                  <a:gsLst>
                    <a:gs pos="1250">
                      <a:schemeClr val="accent2"/>
                    </a:gs>
                    <a:gs pos="100000">
                      <a:schemeClr val="accent2"/>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269239" y="2411635"/>
            <a:ext cx="11653523" cy="914360"/>
          </a:xfrm>
        </p:spPr>
        <p:txBody>
          <a:bodyPr/>
          <a:lstStyle>
            <a:lvl1pPr marL="0" indent="0">
              <a:buNone/>
              <a:defRPr sz="5294"/>
            </a:lvl1pPr>
          </a:lstStyle>
          <a:p>
            <a:pPr lvl="0"/>
            <a:r>
              <a:rPr lang="en-US"/>
              <a:t>Click to edit Master text styles</a:t>
            </a:r>
          </a:p>
        </p:txBody>
      </p:sp>
    </p:spTree>
    <p:extLst>
      <p:ext uri="{BB962C8B-B14F-4D97-AF65-F5344CB8AC3E}">
        <p14:creationId xmlns:p14="http://schemas.microsoft.com/office/powerpoint/2010/main" val="266717629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0054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0903" y="-7783"/>
            <a:ext cx="6112654" cy="6871859"/>
          </a:xfrm>
          <a:prstGeom prst="rect">
            <a:avLst/>
          </a:prstGeom>
        </p:spPr>
      </p:pic>
      <p:sp>
        <p:nvSpPr>
          <p:cNvPr id="5" name="Picture Placeholder 4"/>
          <p:cNvSpPr>
            <a:spLocks noGrp="1"/>
          </p:cNvSpPr>
          <p:nvPr>
            <p:ph type="pic" sz="quarter" idx="10"/>
          </p:nvPr>
        </p:nvSpPr>
        <p:spPr>
          <a:xfrm>
            <a:off x="6071100" y="0"/>
            <a:ext cx="6120900" cy="727700"/>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049447208"/>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240"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858"/>
            <a:ext cx="6117990" cy="6877858"/>
          </a:xfrm>
          <a:prstGeom prst="rect">
            <a:avLst/>
          </a:prstGeom>
        </p:spPr>
      </p:pic>
      <p:sp>
        <p:nvSpPr>
          <p:cNvPr id="4" name="Picture Placeholder 3"/>
          <p:cNvSpPr>
            <a:spLocks noGrp="1"/>
          </p:cNvSpPr>
          <p:nvPr>
            <p:ph type="pic" sz="quarter" idx="10"/>
          </p:nvPr>
        </p:nvSpPr>
        <p:spPr>
          <a:xfrm>
            <a:off x="0" y="-20235"/>
            <a:ext cx="6117789" cy="724246"/>
          </a:xfrm>
        </p:spPr>
        <p:txBody>
          <a:bodyPr/>
          <a:lstStyle>
            <a:lvl1pPr marL="0" indent="0">
              <a:buNone/>
              <a:defRPr/>
            </a:lvl1pPr>
          </a:lstStyle>
          <a:p>
            <a:r>
              <a:rPr lang="en-US"/>
              <a:t>Click icon to add picture</a:t>
            </a:r>
            <a:endParaRPr lang="en-US" dirty="0"/>
          </a:p>
        </p:txBody>
      </p:sp>
    </p:spTree>
    <p:extLst>
      <p:ext uri="{BB962C8B-B14F-4D97-AF65-F5344CB8AC3E}">
        <p14:creationId xmlns:p14="http://schemas.microsoft.com/office/powerpoint/2010/main" val="1654713292"/>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985329"/>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406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1331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8595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42382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505050"/>
                    </a:gs>
                    <a:gs pos="100000">
                      <a:srgbClr val="50505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54163481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3557873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73580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36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64295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8621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8914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470067"/>
            <a:ext cx="1611886" cy="345337"/>
          </a:xfrm>
          <a:prstGeom prst="rect">
            <a:avLst/>
          </a:prstGeom>
        </p:spPr>
      </p:pic>
    </p:spTree>
    <p:extLst>
      <p:ext uri="{BB962C8B-B14F-4D97-AF65-F5344CB8AC3E}">
        <p14:creationId xmlns:p14="http://schemas.microsoft.com/office/powerpoint/2010/main" val="16405330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60000"/>
            <a:ext cx="11655840" cy="720000"/>
          </a:xfrm>
        </p:spPr>
        <p:txBody>
          <a:bodyPr lIns="180000"/>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lnSpc>
                <a:spcPct val="100000"/>
              </a:lnSpc>
              <a:spcBef>
                <a:spcPts val="800"/>
              </a:spcBef>
              <a:spcAft>
                <a:spcPts val="800"/>
              </a:spcAft>
              <a:defRPr sz="3200"/>
            </a:lvl1pPr>
            <a:lvl2pPr marL="237600">
              <a:lnSpc>
                <a:spcPct val="100000"/>
              </a:lnSpc>
              <a:spcBef>
                <a:spcPts val="600"/>
              </a:spcBef>
              <a:spcAft>
                <a:spcPts val="600"/>
              </a:spcAft>
              <a:defRPr>
                <a:latin typeface="+mj-lt"/>
              </a:defRPr>
            </a:lvl2pPr>
            <a:lvl3pPr>
              <a:lnSpc>
                <a:spcPct val="100000"/>
              </a:lnSpc>
              <a:spcBef>
                <a:spcPts val="300"/>
              </a:spcBef>
              <a:spcAft>
                <a:spcPts val="300"/>
              </a:spcAft>
              <a:defRPr>
                <a:latin typeface="+mj-lt"/>
              </a:defRPr>
            </a:lvl3pPr>
            <a:lvl4pPr>
              <a:lnSpc>
                <a:spcPct val="100000"/>
              </a:lnSpc>
              <a:spcBef>
                <a:spcPts val="200"/>
              </a:spcBef>
              <a:spcAft>
                <a:spcPts val="200"/>
              </a:spcAft>
              <a:defRPr>
                <a:latin typeface="+mj-lt"/>
              </a:defRPr>
            </a:lvl4pPr>
            <a:lvl5pPr>
              <a:lnSpc>
                <a:spcPct val="100000"/>
              </a:lnSpc>
              <a:spcBef>
                <a:spcPts val="200"/>
              </a:spcBef>
              <a:spcAft>
                <a:spcPts val="200"/>
              </a:spcAft>
              <a:defRPr>
                <a:latin typeface="+mj-lt"/>
              </a:defRPr>
            </a:lvl5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141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34099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6962250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8534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6276530" cy="875413"/>
          </a:xfrm>
          <a:noFill/>
        </p:spPr>
        <p:txBody>
          <a:bodyPr lIns="146304" tIns="91440" rIns="146304" bIns="91440" anchor="t" anchorCtr="0"/>
          <a:lstStyle>
            <a:lvl1pPr>
              <a:defRPr sz="5293" spc="-98"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6276530" cy="1677043"/>
          </a:xfrm>
        </p:spPr>
        <p:txBody>
          <a:bodyPr tIns="109728" bIns="109728">
            <a:noAutofit/>
          </a:bodyPr>
          <a:lstStyle>
            <a:lvl1pPr marL="0" indent="0">
              <a:spcBef>
                <a:spcPts val="0"/>
              </a:spcBef>
              <a:buNone/>
              <a:defRPr sz="2353"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379481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userDrawn="1"/>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58462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570" y="-7781"/>
            <a:ext cx="12251139" cy="6873565"/>
          </a:xfrm>
          <a:prstGeom prst="rect">
            <a:avLst/>
          </a:prstGeom>
        </p:spPr>
      </p:pic>
      <p:sp>
        <p:nvSpPr>
          <p:cNvPr id="6" name="Rectangle 5"/>
          <p:cNvSpPr/>
          <p:nvPr userDrawn="1"/>
        </p:nvSpPr>
        <p:spPr>
          <a:xfrm>
            <a:off x="-29568" y="0"/>
            <a:ext cx="505877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3" tIns="93233" rIns="93233" bIns="93233" numCol="1" spcCol="0" rtlCol="0" fromWordArt="0" anchor="b" anchorCtr="0" forceAA="0" compatLnSpc="1">
            <a:prstTxWarp prst="textNoShape">
              <a:avLst/>
            </a:prstTxWarp>
            <a:noAutofit/>
          </a:bodyPr>
          <a:lstStyle/>
          <a:p>
            <a:pPr algn="r" defTabSz="913963"/>
            <a:endParaRPr lang="en-US" sz="1222" dirty="0">
              <a:solidFill>
                <a:srgbClr val="FFFFFF"/>
              </a:solidFill>
            </a:endParaRPr>
          </a:p>
        </p:txBody>
      </p:sp>
      <p:sp>
        <p:nvSpPr>
          <p:cNvPr id="9" name="Title 1"/>
          <p:cNvSpPr>
            <a:spLocks noGrp="1"/>
          </p:cNvSpPr>
          <p:nvPr>
            <p:ph type="title" hasCustomPrompt="1"/>
          </p:nvPr>
        </p:nvSpPr>
        <p:spPr bwMode="ltGray">
          <a:xfrm>
            <a:off x="270389" y="2395075"/>
            <a:ext cx="4633333" cy="1929181"/>
          </a:xfrm>
          <a:noFill/>
        </p:spPr>
        <p:txBody>
          <a:bodyPr vert="horz" lIns="137160" tIns="91440" rIns="91440" bIns="0" rtlCol="0" anchor="b" anchorCtr="0">
            <a:normAutofit/>
          </a:bodyPr>
          <a:lstStyle>
            <a:lvl1pPr marL="0" algn="l" defTabSz="1109305" rtl="0" eaLnBrk="1" latinLnBrk="0" hangingPunct="1">
              <a:lnSpc>
                <a:spcPct val="90000"/>
              </a:lnSpc>
              <a:spcBef>
                <a:spcPct val="0"/>
              </a:spcBef>
              <a:buNone/>
              <a:defRPr lang="en-US" sz="4894"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303724" y="5670381"/>
            <a:ext cx="3784600" cy="889380"/>
          </a:xfrm>
        </p:spPr>
        <p:txBody>
          <a:bodyPr lIns="137160" tIns="91440" rIns="137160" bIns="137160" anchor="b">
            <a:noAutofit/>
          </a:bodyPr>
          <a:lstStyle>
            <a:lvl1pPr marL="0" indent="0" algn="l">
              <a:spcBef>
                <a:spcPts val="0"/>
              </a:spcBef>
              <a:buNone/>
              <a:defRPr sz="1426">
                <a:solidFill>
                  <a:schemeClr val="bg1"/>
                </a:solidFill>
              </a:defRPr>
            </a:lvl1pPr>
            <a:lvl2pPr marL="287163" indent="0">
              <a:buNone/>
              <a:defRPr sz="2040">
                <a:solidFill>
                  <a:schemeClr val="bg1"/>
                </a:solidFill>
              </a:defRPr>
            </a:lvl2pPr>
            <a:lvl3pPr marL="599940" indent="0">
              <a:buNone/>
              <a:defRPr sz="2040">
                <a:solidFill>
                  <a:schemeClr val="bg1"/>
                </a:solidFill>
              </a:defRPr>
            </a:lvl3pPr>
            <a:lvl4pPr marL="887104" indent="0">
              <a:buNone/>
              <a:defRPr sz="2040">
                <a:solidFill>
                  <a:schemeClr val="bg1"/>
                </a:solidFill>
              </a:defRPr>
            </a:lvl4pPr>
            <a:lvl5pPr marL="1127078" indent="0">
              <a:buNone/>
              <a:defRPr sz="2040">
                <a:solidFill>
                  <a:schemeClr val="bg1"/>
                </a:solidFill>
              </a:defRPr>
            </a:lvl5pPr>
          </a:lstStyle>
          <a:p>
            <a:pPr lvl="0"/>
            <a:r>
              <a:rPr lang="en-US" dirty="0"/>
              <a:t>Speaker Name</a:t>
            </a:r>
          </a:p>
          <a:p>
            <a:pPr lvl="0"/>
            <a:r>
              <a:rPr lang="en-US" dirty="0"/>
              <a:t>Date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0387" y="224341"/>
            <a:ext cx="1737792" cy="639069"/>
          </a:xfrm>
          <a:prstGeom prst="rect">
            <a:avLst/>
          </a:prstGeom>
        </p:spPr>
      </p:pic>
    </p:spTree>
    <p:extLst>
      <p:ext uri="{BB962C8B-B14F-4D97-AF65-F5344CB8AC3E}">
        <p14:creationId xmlns:p14="http://schemas.microsoft.com/office/powerpoint/2010/main" val="257615023"/>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9570" y="-7781"/>
            <a:ext cx="12251139" cy="6873565"/>
          </a:xfrm>
          <a:prstGeom prst="rect">
            <a:avLst/>
          </a:prstGeom>
        </p:spPr>
      </p:pic>
      <p:sp>
        <p:nvSpPr>
          <p:cNvPr id="6" name="Rectangle 5"/>
          <p:cNvSpPr/>
          <p:nvPr userDrawn="1"/>
        </p:nvSpPr>
        <p:spPr>
          <a:xfrm>
            <a:off x="2" y="0"/>
            <a:ext cx="502920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3" tIns="93233" rIns="93233" bIns="93233" numCol="1" spcCol="0" rtlCol="0" fromWordArt="0" anchor="b" anchorCtr="0" forceAA="0" compatLnSpc="1">
            <a:prstTxWarp prst="textNoShape">
              <a:avLst/>
            </a:prstTxWarp>
            <a:noAutofit/>
          </a:bodyPr>
          <a:lstStyle/>
          <a:p>
            <a:pPr algn="r" defTabSz="913963"/>
            <a:endParaRPr lang="en-US" sz="1222" dirty="0">
              <a:solidFill>
                <a:srgbClr val="FFFFFF"/>
              </a:solidFill>
            </a:endParaRPr>
          </a:p>
        </p:txBody>
      </p:sp>
      <p:pic>
        <p:nvPicPr>
          <p:cNvPr id="26" name="Picture 2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270387" y="224341"/>
            <a:ext cx="1737792" cy="639069"/>
          </a:xfrm>
          <a:prstGeom prst="rect">
            <a:avLst/>
          </a:prstGeom>
        </p:spPr>
      </p:pic>
      <p:sp>
        <p:nvSpPr>
          <p:cNvPr id="7" name="Title 1"/>
          <p:cNvSpPr>
            <a:spLocks noGrp="1"/>
          </p:cNvSpPr>
          <p:nvPr>
            <p:ph type="title" hasCustomPrompt="1"/>
          </p:nvPr>
        </p:nvSpPr>
        <p:spPr bwMode="ltGray">
          <a:xfrm>
            <a:off x="270389" y="2395075"/>
            <a:ext cx="4633333" cy="1929181"/>
          </a:xfrm>
          <a:noFill/>
        </p:spPr>
        <p:txBody>
          <a:bodyPr vert="horz" lIns="137160" tIns="91440" rIns="91440" bIns="0" rtlCol="0" anchor="b" anchorCtr="0">
            <a:normAutofit/>
          </a:bodyPr>
          <a:lstStyle>
            <a:lvl1pPr marL="0" algn="l" defTabSz="1109305" rtl="0" eaLnBrk="1" latinLnBrk="0" hangingPunct="1">
              <a:lnSpc>
                <a:spcPct val="90000"/>
              </a:lnSpc>
              <a:spcBef>
                <a:spcPct val="0"/>
              </a:spcBef>
              <a:buNone/>
              <a:defRPr lang="en-US" sz="4894"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dirty="0"/>
              <a:t>Presentation Title</a:t>
            </a:r>
          </a:p>
        </p:txBody>
      </p:sp>
      <p:sp>
        <p:nvSpPr>
          <p:cNvPr id="8" name="Text Placeholder 3"/>
          <p:cNvSpPr>
            <a:spLocks noGrp="1"/>
          </p:cNvSpPr>
          <p:nvPr>
            <p:ph type="body" sz="quarter" idx="10" hasCustomPrompt="1"/>
          </p:nvPr>
        </p:nvSpPr>
        <p:spPr>
          <a:xfrm>
            <a:off x="303724" y="5670381"/>
            <a:ext cx="3784600" cy="889380"/>
          </a:xfrm>
        </p:spPr>
        <p:txBody>
          <a:bodyPr lIns="137160" tIns="91440" rIns="137160" bIns="137160" anchor="b">
            <a:noAutofit/>
          </a:bodyPr>
          <a:lstStyle>
            <a:lvl1pPr marL="0" indent="0" algn="l">
              <a:spcBef>
                <a:spcPts val="0"/>
              </a:spcBef>
              <a:buNone/>
              <a:defRPr sz="1426">
                <a:solidFill>
                  <a:schemeClr val="bg1"/>
                </a:solidFill>
              </a:defRPr>
            </a:lvl1pPr>
            <a:lvl2pPr marL="287163" indent="0">
              <a:buNone/>
              <a:defRPr sz="2040">
                <a:solidFill>
                  <a:schemeClr val="bg1"/>
                </a:solidFill>
              </a:defRPr>
            </a:lvl2pPr>
            <a:lvl3pPr marL="599940" indent="0">
              <a:buNone/>
              <a:defRPr sz="2040">
                <a:solidFill>
                  <a:schemeClr val="bg1"/>
                </a:solidFill>
              </a:defRPr>
            </a:lvl3pPr>
            <a:lvl4pPr marL="887104" indent="0">
              <a:buNone/>
              <a:defRPr sz="2040">
                <a:solidFill>
                  <a:schemeClr val="bg1"/>
                </a:solidFill>
              </a:defRPr>
            </a:lvl4pPr>
            <a:lvl5pPr marL="1127078" indent="0">
              <a:buNone/>
              <a:defRPr sz="2040">
                <a:solidFill>
                  <a:schemeClr val="bg1"/>
                </a:solidFill>
              </a:defRPr>
            </a:lvl5pPr>
          </a:lstStyle>
          <a:p>
            <a:pPr lvl="0"/>
            <a:r>
              <a:rPr lang="en-US" dirty="0"/>
              <a:t>Speaker Name</a:t>
            </a:r>
          </a:p>
          <a:p>
            <a:pPr lvl="0"/>
            <a:r>
              <a:rPr lang="en-US" dirty="0"/>
              <a:t>Date</a:t>
            </a:r>
          </a:p>
        </p:txBody>
      </p:sp>
    </p:spTree>
    <p:extLst>
      <p:ext uri="{BB962C8B-B14F-4D97-AF65-F5344CB8AC3E}">
        <p14:creationId xmlns:p14="http://schemas.microsoft.com/office/powerpoint/2010/main" val="1544175672"/>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65782"/>
          </a:xfrm>
          <a:prstGeom prst="rect">
            <a:avLst/>
          </a:prstGeom>
        </p:spPr>
      </p:pic>
      <p:sp>
        <p:nvSpPr>
          <p:cNvPr id="12" name="Rectangle 11"/>
          <p:cNvSpPr/>
          <p:nvPr userDrawn="1"/>
        </p:nvSpPr>
        <p:spPr bwMode="auto">
          <a:xfrm rot="10800000">
            <a:off x="0" y="3883080"/>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40" y="4773830"/>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73828"/>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96405" y="5745802"/>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4017" y="6084312"/>
            <a:ext cx="1737792" cy="639069"/>
          </a:xfrm>
          <a:prstGeom prst="rect">
            <a:avLst/>
          </a:prstGeom>
        </p:spPr>
      </p:pic>
    </p:spTree>
    <p:extLst>
      <p:ext uri="{BB962C8B-B14F-4D97-AF65-F5344CB8AC3E}">
        <p14:creationId xmlns:p14="http://schemas.microsoft.com/office/powerpoint/2010/main" val="2727453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hqprint">
            <a:grayscl/>
            <a:extLst>
              <a:ext uri="{28A0092B-C50C-407E-A947-70E740481C1C}">
                <a14:useLocalDpi xmlns:a14="http://schemas.microsoft.com/office/drawing/2010/main"/>
              </a:ext>
            </a:extLst>
          </a:blip>
          <a:srcRect/>
          <a:stretch/>
        </p:blipFill>
        <p:spPr>
          <a:xfrm>
            <a:off x="0" y="0"/>
            <a:ext cx="12192000" cy="6865782"/>
          </a:xfrm>
          <a:prstGeom prst="rect">
            <a:avLst/>
          </a:prstGeom>
        </p:spPr>
      </p:pic>
      <p:sp>
        <p:nvSpPr>
          <p:cNvPr id="8" name="Rectangle 7"/>
          <p:cNvSpPr/>
          <p:nvPr userDrawn="1"/>
        </p:nvSpPr>
        <p:spPr bwMode="auto">
          <a:xfrm rot="10800000">
            <a:off x="0" y="3883080"/>
            <a:ext cx="12192000" cy="3009831"/>
          </a:xfrm>
          <a:prstGeom prst="rect">
            <a:avLst/>
          </a:prstGeom>
          <a:gradFill flip="none" rotWithShape="1">
            <a:gsLst>
              <a:gs pos="0">
                <a:schemeClr val="bg2">
                  <a:lumMod val="10000"/>
                  <a:alpha val="60000"/>
                </a:schemeClr>
              </a:gs>
              <a:gs pos="53000">
                <a:schemeClr val="bg2">
                  <a:lumMod val="10000"/>
                  <a:alpha val="0"/>
                </a:schemeClr>
              </a:gs>
            </a:gsLst>
            <a:lin ang="4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auto">
          <a:xfrm>
            <a:off x="296405" y="5745802"/>
            <a:ext cx="8040659" cy="628548"/>
          </a:xfrm>
        </p:spPr>
        <p:txBody>
          <a:bodyPr tIns="109728" bIns="109728">
            <a:noAutofit/>
          </a:bodyPr>
          <a:lstStyle>
            <a:lvl1pPr marL="0" indent="0">
              <a:spcBef>
                <a:spcPts val="0"/>
              </a:spcBef>
              <a:buNone/>
              <a:defRPr sz="2745">
                <a:gradFill>
                  <a:gsLst>
                    <a:gs pos="57576">
                      <a:srgbClr val="FFFFFF"/>
                    </a:gs>
                    <a:gs pos="35000">
                      <a:srgbClr val="FFFFFF"/>
                    </a:gs>
                  </a:gsLst>
                  <a:lin ang="5400000" scaled="0"/>
                </a:gradFill>
              </a:defRPr>
            </a:lvl1pPr>
          </a:lstStyle>
          <a:p>
            <a:pPr lvl="0"/>
            <a:r>
              <a:rPr lang="en-US" dirty="0"/>
              <a:t>Speaker Name</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54017" y="6084312"/>
            <a:ext cx="1737792" cy="639069"/>
          </a:xfrm>
          <a:prstGeom prst="rect">
            <a:avLst/>
          </a:prstGeom>
        </p:spPr>
      </p:pic>
      <p:sp>
        <p:nvSpPr>
          <p:cNvPr id="14" name="Rectangle 13"/>
          <p:cNvSpPr/>
          <p:nvPr userDrawn="1"/>
        </p:nvSpPr>
        <p:spPr bwMode="auto">
          <a:xfrm>
            <a:off x="269240" y="4773830"/>
            <a:ext cx="8067824" cy="17931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96403" y="4787297"/>
            <a:ext cx="6276530" cy="1793104"/>
          </a:xfrm>
          <a:noFill/>
        </p:spPr>
        <p:txBody>
          <a:bodyPr lIns="146304" tIns="91440" rIns="146304" bIns="91440" anchor="t" anchorCtr="0"/>
          <a:lstStyle>
            <a:lvl1pPr>
              <a:defRPr sz="5293" spc="-98" baseline="0">
                <a:gradFill>
                  <a:gsLst>
                    <a:gs pos="57576">
                      <a:srgbClr val="FFFFFF"/>
                    </a:gs>
                    <a:gs pos="35000">
                      <a:srgbClr val="FFFFFF"/>
                    </a:gs>
                  </a:gsLst>
                  <a:lin ang="5400000" scaled="0"/>
                </a:gradFill>
              </a:defRPr>
            </a:lvl1pPr>
          </a:lstStyle>
          <a:p>
            <a:r>
              <a:rPr lang="en-US" dirty="0"/>
              <a:t>Presentation title</a:t>
            </a:r>
          </a:p>
        </p:txBody>
      </p:sp>
    </p:spTree>
    <p:extLst>
      <p:ext uri="{BB962C8B-B14F-4D97-AF65-F5344CB8AC3E}">
        <p14:creationId xmlns:p14="http://schemas.microsoft.com/office/powerpoint/2010/main" val="216244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12751721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9141" y="360000"/>
            <a:ext cx="10805938"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lnSpc>
                <a:spcPct val="100000"/>
              </a:lnSpc>
              <a:spcBef>
                <a:spcPts val="800"/>
              </a:spcBef>
              <a:spcAft>
                <a:spcPts val="800"/>
              </a:spcAft>
              <a:defRPr sz="2800">
                <a:latin typeface="+mj-lt"/>
              </a:defRPr>
            </a:lvl2pPr>
            <a:lvl3pPr>
              <a:lnSpc>
                <a:spcPct val="100000"/>
              </a:lnSpc>
              <a:spcBef>
                <a:spcPts val="600"/>
              </a:spcBef>
              <a:spcAft>
                <a:spcPts val="600"/>
              </a:spcAft>
              <a:defRPr>
                <a:latin typeface="+mj-lt"/>
              </a:defRPr>
            </a:lvl3pPr>
            <a:lvl4pPr>
              <a:lnSpc>
                <a:spcPct val="100000"/>
              </a:lnSpc>
              <a:spcBef>
                <a:spcPts val="200"/>
              </a:spcBef>
              <a:spcAft>
                <a:spcPts val="200"/>
              </a:spcAft>
              <a:defRPr>
                <a:latin typeface="+mj-lt"/>
              </a:defRPr>
            </a:lvl4pPr>
            <a:lvl5pPr>
              <a:lnSpc>
                <a:spcPct val="100000"/>
              </a:lnSpc>
              <a:spcBef>
                <a:spcPts val="200"/>
              </a:spcBef>
              <a:spcAft>
                <a:spcPts val="200"/>
              </a:spcAft>
              <a:defRPr>
                <a:latin typeface="+mj-lt"/>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8"/>
          <p:cNvSpPr>
            <a:spLocks noEditPoints="1"/>
          </p:cNvSpPr>
          <p:nvPr userDrawn="1"/>
        </p:nvSpPr>
        <p:spPr bwMode="auto">
          <a:xfrm>
            <a:off x="467833" y="360000"/>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6564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120812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951668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631427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911594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783307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203470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55296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563529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252207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89336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portuniti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3897" y="360000"/>
            <a:ext cx="10981182"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defRPr/>
            </a:lvl1pPr>
            <a:lvl2pPr marL="237600">
              <a:lnSpc>
                <a:spcPct val="100000"/>
              </a:lnSpc>
              <a:spcBef>
                <a:spcPts val="800"/>
              </a:spcBef>
              <a:spcAft>
                <a:spcPts val="800"/>
              </a:spcAft>
              <a:defRPr sz="2800">
                <a:latin typeface="+mj-lt"/>
              </a:defRPr>
            </a:lvl2pPr>
            <a:lvl3pPr>
              <a:lnSpc>
                <a:spcPct val="100000"/>
              </a:lnSpc>
              <a:spcBef>
                <a:spcPts val="300"/>
              </a:spcBef>
              <a:spcAft>
                <a:spcPts val="300"/>
              </a:spcAft>
              <a:defRPr>
                <a:latin typeface="+mj-lt"/>
              </a:defRPr>
            </a:lvl3pPr>
            <a:lvl4pPr>
              <a:lnSpc>
                <a:spcPct val="100000"/>
              </a:lnSpc>
              <a:spcBef>
                <a:spcPts val="200"/>
              </a:spcBef>
              <a:spcAft>
                <a:spcPts val="200"/>
              </a:spcAft>
              <a:defRPr>
                <a:latin typeface="+mj-lt"/>
              </a:defRPr>
            </a:lvl4pPr>
            <a:lvl5pPr>
              <a:lnSpc>
                <a:spcPct val="100000"/>
              </a:lnSpc>
              <a:spcBef>
                <a:spcPts val="200"/>
              </a:spcBef>
              <a:spcAft>
                <a:spcPts val="200"/>
              </a:spcAft>
              <a:defRPr>
                <a:latin typeface="+mj-lt"/>
              </a:defRPr>
            </a:lvl5p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7" name="Freeform 13"/>
          <p:cNvSpPr>
            <a:spLocks noEditPoints="1"/>
          </p:cNvSpPr>
          <p:nvPr userDrawn="1"/>
        </p:nvSpPr>
        <p:spPr bwMode="auto">
          <a:xfrm>
            <a:off x="455749" y="365275"/>
            <a:ext cx="350279" cy="645825"/>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ysClr val="windowText" lastClr="000000"/>
              </a:solidFill>
            </a:endParaRPr>
          </a:p>
        </p:txBody>
      </p:sp>
    </p:spTree>
    <p:extLst>
      <p:ext uri="{BB962C8B-B14F-4D97-AF65-F5344CB8AC3E}">
        <p14:creationId xmlns:p14="http://schemas.microsoft.com/office/powerpoint/2010/main" val="510399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952267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250168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124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3049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82368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9356109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527380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744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1440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819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14478" y="360000"/>
            <a:ext cx="10810601" cy="720000"/>
          </a:xfrm>
        </p:spPr>
        <p:txBody>
          <a:bodyPr/>
          <a:lstStyle>
            <a:lvl1pPr>
              <a:defRPr/>
            </a:lvl1pPr>
          </a:lstStyle>
          <a:p>
            <a:r>
              <a:rPr lang="en-US" dirty="0"/>
              <a:t>Slide title</a:t>
            </a:r>
          </a:p>
        </p:txBody>
      </p:sp>
      <p:cxnSp>
        <p:nvCxnSpPr>
          <p:cNvPr id="4" name="Straight Connector 3"/>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Content Placeholder 5"/>
          <p:cNvSpPr>
            <a:spLocks noGrp="1"/>
          </p:cNvSpPr>
          <p:nvPr>
            <p:ph sz="quarter" idx="10" hasCustomPrompt="1"/>
          </p:nvPr>
        </p:nvSpPr>
        <p:spPr>
          <a:xfrm>
            <a:off x="269875" y="1169988"/>
            <a:ext cx="11655425" cy="334962"/>
          </a:xfrm>
        </p:spPr>
        <p:txBody>
          <a:bodyPr anchor="ctr">
            <a:noAutofit/>
          </a:bodyPr>
          <a:lstStyle>
            <a:lvl1pPr>
              <a:defRPr sz="2400"/>
            </a:lvl1pPr>
          </a:lstStyle>
          <a:p>
            <a:pPr lvl="0"/>
            <a:r>
              <a:rPr lang="en-US" dirty="0"/>
              <a:t>Slide subtitle</a:t>
            </a:r>
          </a:p>
        </p:txBody>
      </p:sp>
      <p:sp>
        <p:nvSpPr>
          <p:cNvPr id="8" name="Text Placeholder 7"/>
          <p:cNvSpPr>
            <a:spLocks noGrp="1"/>
          </p:cNvSpPr>
          <p:nvPr>
            <p:ph type="body" sz="quarter" idx="11" hasCustomPrompt="1"/>
          </p:nvPr>
        </p:nvSpPr>
        <p:spPr>
          <a:xfrm>
            <a:off x="269875" y="1749425"/>
            <a:ext cx="11655425" cy="5108575"/>
          </a:xfrm>
        </p:spPr>
        <p:txBody>
          <a:bodyPr/>
          <a:lstStyle>
            <a:lvl1pPr>
              <a:lnSpc>
                <a:spcPct val="100000"/>
              </a:lnSpc>
              <a:spcBef>
                <a:spcPts val="800"/>
              </a:spcBef>
              <a:spcAft>
                <a:spcPts val="800"/>
              </a:spcAft>
              <a:defRPr>
                <a:latin typeface="+mj-lt"/>
              </a:defRPr>
            </a:lvl1pPr>
            <a:lvl2pPr marL="237600">
              <a:lnSpc>
                <a:spcPct val="100000"/>
              </a:lnSpc>
              <a:spcBef>
                <a:spcPts val="600"/>
              </a:spcBef>
              <a:spcAft>
                <a:spcPts val="600"/>
              </a:spcAft>
              <a:defRPr>
                <a:latin typeface="+mj-lt"/>
              </a:defRPr>
            </a:lvl2pPr>
            <a:lvl3pPr>
              <a:lnSpc>
                <a:spcPct val="100000"/>
              </a:lnSpc>
              <a:spcBef>
                <a:spcPts val="400"/>
              </a:spcBef>
              <a:spcAft>
                <a:spcPts val="400"/>
              </a:spcAft>
              <a:defRPr>
                <a:latin typeface="+mj-lt"/>
              </a:defRPr>
            </a:lvl3pPr>
            <a:lvl4pPr>
              <a:lnSpc>
                <a:spcPct val="100000"/>
              </a:lnSpc>
              <a:spcBef>
                <a:spcPts val="200"/>
              </a:spcBef>
              <a:spcAft>
                <a:spcPts val="200"/>
              </a:spcAft>
              <a:defRPr>
                <a:latin typeface="+mj-lt"/>
              </a:defRPr>
            </a:lvl4pPr>
            <a:lvl5pPr>
              <a:lnSpc>
                <a:spcPct val="100000"/>
              </a:lnSpc>
              <a:spcBef>
                <a:spcPts val="200"/>
              </a:spcBef>
              <a:spcAft>
                <a:spcPts val="200"/>
              </a:spcAft>
              <a:defRPr>
                <a:latin typeface="+mj-lt"/>
              </a:defRPr>
            </a:lvl5pPr>
          </a:lstStyle>
          <a:p>
            <a:pPr lvl="0"/>
            <a:r>
              <a:rPr lang="en-US" dirty="0"/>
              <a:t>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72"/>
          <p:cNvSpPr>
            <a:spLocks noEditPoints="1"/>
          </p:cNvSpPr>
          <p:nvPr userDrawn="1"/>
        </p:nvSpPr>
        <p:spPr bwMode="auto">
          <a:xfrm>
            <a:off x="467833" y="360000"/>
            <a:ext cx="646645" cy="64797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2348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809850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4219281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3400160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55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losing">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bwMode="invGray">
          <a:xfrm>
            <a:off x="353714" y="3134846"/>
            <a:ext cx="3320351" cy="709743"/>
          </a:xfrm>
          <a:prstGeom prst="rect">
            <a:avLst/>
          </a:prstGeom>
        </p:spPr>
      </p:pic>
      <p:sp>
        <p:nvSpPr>
          <p:cNvPr id="4" name="Text Box 3"/>
          <p:cNvSpPr txBox="1">
            <a:spLocks noChangeArrowheads="1"/>
          </p:cNvSpPr>
          <p:nvPr/>
        </p:nvSpPr>
        <p:spPr bwMode="blackWhite">
          <a:xfrm>
            <a:off x="194537" y="5296816"/>
            <a:ext cx="10758655" cy="44812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1028" dirty="0">
                <a:gradFill>
                  <a:gsLst>
                    <a:gs pos="7500">
                      <a:schemeClr val="tx1"/>
                    </a:gs>
                    <a:gs pos="19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bwMode="invGray">
          <a:xfrm>
            <a:off x="353714" y="3134846"/>
            <a:ext cx="3320351" cy="709743"/>
          </a:xfrm>
          <a:prstGeom prst="rect">
            <a:avLst/>
          </a:prstGeom>
        </p:spPr>
      </p:pic>
      <p:sp>
        <p:nvSpPr>
          <p:cNvPr id="6" name="Text Box 3"/>
          <p:cNvSpPr txBox="1">
            <a:spLocks noChangeArrowheads="1"/>
          </p:cNvSpPr>
          <p:nvPr/>
        </p:nvSpPr>
        <p:spPr bwMode="blackWhite">
          <a:xfrm>
            <a:off x="194537" y="5296816"/>
            <a:ext cx="10758655" cy="44812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1028" dirty="0">
                <a:gradFill>
                  <a:gsLst>
                    <a:gs pos="7500">
                      <a:schemeClr val="tx1"/>
                    </a:gs>
                    <a:gs pos="19000">
                      <a:schemeClr val="tx1"/>
                    </a:gs>
                  </a:gsLst>
                  <a:lin ang="5400000" scaled="0"/>
                </a:gradFill>
                <a:cs typeface="Segoe UI" pitchFamily="34" charset="0"/>
              </a:rPr>
              <a:t>© 2016 Microsoft Corporation. All rights reserved. </a:t>
            </a:r>
          </a:p>
        </p:txBody>
      </p:sp>
    </p:spTree>
    <p:extLst>
      <p:ext uri="{BB962C8B-B14F-4D97-AF65-F5344CB8AC3E}">
        <p14:creationId xmlns:p14="http://schemas.microsoft.com/office/powerpoint/2010/main" val="1963366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endParaRPr lang="en-US"/>
          </a:p>
        </p:txBody>
      </p:sp>
      <p:sp>
        <p:nvSpPr>
          <p:cNvPr id="5" name="Title 4"/>
          <p:cNvSpPr>
            <a:spLocks noGrp="1"/>
          </p:cNvSpPr>
          <p:nvPr>
            <p:ph type="title"/>
          </p:nvPr>
        </p:nvSpPr>
        <p:spPr>
          <a:xfrm>
            <a:off x="268927" y="301603"/>
            <a:ext cx="5378861" cy="899665"/>
          </a:xfrm>
        </p:spPr>
        <p:txBody>
          <a:bodyPr/>
          <a:lstStyle>
            <a:lvl1pPr>
              <a:defRPr sz="5882">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907284782"/>
      </p:ext>
    </p:extLst>
  </p:cSld>
  <p:clrMapOvr>
    <a:masterClrMapping/>
  </p:clrMapOvr>
  <p:transition>
    <p:fade/>
  </p:transition>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727700"/>
          </a:xfrm>
        </p:spPr>
        <p:txBody>
          <a:bodyPr/>
          <a:lstStyle/>
          <a:p>
            <a:endParaRPr lang="en-US" dirty="0"/>
          </a:p>
        </p:txBody>
      </p:sp>
      <p:sp>
        <p:nvSpPr>
          <p:cNvPr id="2" name="Title 1"/>
          <p:cNvSpPr>
            <a:spLocks noGrp="1"/>
          </p:cNvSpPr>
          <p:nvPr>
            <p:ph type="title"/>
          </p:nvPr>
        </p:nvSpPr>
        <p:spPr>
          <a:xfrm>
            <a:off x="268927" y="1187620"/>
            <a:ext cx="4482436" cy="4482760"/>
          </a:xfrm>
        </p:spPr>
        <p:txBody>
          <a:bodyPr/>
          <a:lstStyle>
            <a:lvl1pPr>
              <a:defRPr sz="4705"/>
            </a:lvl1pPr>
          </a:lstStyle>
          <a:p>
            <a:r>
              <a:rPr lang="en-US" dirty="0"/>
              <a:t>Click to edit Master title style</a:t>
            </a:r>
          </a:p>
        </p:txBody>
      </p:sp>
    </p:spTree>
    <p:extLst>
      <p:ext uri="{BB962C8B-B14F-4D97-AF65-F5344CB8AC3E}">
        <p14:creationId xmlns:p14="http://schemas.microsoft.com/office/powerpoint/2010/main" val="17004062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0764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Only">
    <p:bg bwMode="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783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Tree>
    <p:extLst>
      <p:ext uri="{BB962C8B-B14F-4D97-AF65-F5344CB8AC3E}">
        <p14:creationId xmlns:p14="http://schemas.microsoft.com/office/powerpoint/2010/main" val="3640132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Demo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Demonstration</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Demo code</a:t>
            </a:r>
          </a:p>
        </p:txBody>
      </p:sp>
      <p:sp>
        <p:nvSpPr>
          <p:cNvPr id="10" name="Text Placeholder 9"/>
          <p:cNvSpPr>
            <a:spLocks noGrp="1"/>
          </p:cNvSpPr>
          <p:nvPr>
            <p:ph type="body" sz="quarter" idx="11" hasCustomPrompt="1"/>
          </p:nvPr>
        </p:nvSpPr>
        <p:spPr>
          <a:xfrm>
            <a:off x="467833" y="3594100"/>
            <a:ext cx="11355571"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Demo description</a:t>
            </a:r>
          </a:p>
        </p:txBody>
      </p:sp>
      <p:sp>
        <p:nvSpPr>
          <p:cNvPr id="11" name="Freeform 74"/>
          <p:cNvSpPr>
            <a:spLocks noEditPoints="1"/>
          </p:cNvSpPr>
          <p:nvPr userDrawn="1"/>
        </p:nvSpPr>
        <p:spPr bwMode="auto">
          <a:xfrm>
            <a:off x="467832" y="317061"/>
            <a:ext cx="646645" cy="649310"/>
          </a:xfrm>
          <a:custGeom>
            <a:avLst/>
            <a:gdLst>
              <a:gd name="T0" fmla="*/ 404 w 411"/>
              <a:gd name="T1" fmla="*/ 0 h 413"/>
              <a:gd name="T2" fmla="*/ 7 w 411"/>
              <a:gd name="T3" fmla="*/ 0 h 413"/>
              <a:gd name="T4" fmla="*/ 0 w 411"/>
              <a:gd name="T5" fmla="*/ 7 h 413"/>
              <a:gd name="T6" fmla="*/ 0 w 411"/>
              <a:gd name="T7" fmla="*/ 338 h 413"/>
              <a:gd name="T8" fmla="*/ 7 w 411"/>
              <a:gd name="T9" fmla="*/ 345 h 413"/>
              <a:gd name="T10" fmla="*/ 68 w 411"/>
              <a:gd name="T11" fmla="*/ 345 h 413"/>
              <a:gd name="T12" fmla="*/ 133 w 411"/>
              <a:gd name="T13" fmla="*/ 411 h 413"/>
              <a:gd name="T14" fmla="*/ 138 w 411"/>
              <a:gd name="T15" fmla="*/ 413 h 413"/>
              <a:gd name="T16" fmla="*/ 141 w 411"/>
              <a:gd name="T17" fmla="*/ 413 h 413"/>
              <a:gd name="T18" fmla="*/ 145 w 411"/>
              <a:gd name="T19" fmla="*/ 406 h 413"/>
              <a:gd name="T20" fmla="*/ 145 w 411"/>
              <a:gd name="T21" fmla="*/ 345 h 413"/>
              <a:gd name="T22" fmla="*/ 404 w 411"/>
              <a:gd name="T23" fmla="*/ 345 h 413"/>
              <a:gd name="T24" fmla="*/ 411 w 411"/>
              <a:gd name="T25" fmla="*/ 338 h 413"/>
              <a:gd name="T26" fmla="*/ 411 w 411"/>
              <a:gd name="T27" fmla="*/ 7 h 413"/>
              <a:gd name="T28" fmla="*/ 404 w 411"/>
              <a:gd name="T29" fmla="*/ 0 h 413"/>
              <a:gd name="T30" fmla="*/ 396 w 411"/>
              <a:gd name="T31" fmla="*/ 330 h 413"/>
              <a:gd name="T32" fmla="*/ 138 w 411"/>
              <a:gd name="T33" fmla="*/ 330 h 413"/>
              <a:gd name="T34" fmla="*/ 130 w 411"/>
              <a:gd name="T35" fmla="*/ 338 h 413"/>
              <a:gd name="T36" fmla="*/ 130 w 411"/>
              <a:gd name="T37" fmla="*/ 388 h 413"/>
              <a:gd name="T38" fmla="*/ 77 w 411"/>
              <a:gd name="T39" fmla="*/ 333 h 413"/>
              <a:gd name="T40" fmla="*/ 71 w 411"/>
              <a:gd name="T41" fmla="*/ 330 h 413"/>
              <a:gd name="T42" fmla="*/ 15 w 411"/>
              <a:gd name="T43" fmla="*/ 330 h 413"/>
              <a:gd name="T44" fmla="*/ 15 w 411"/>
              <a:gd name="T45" fmla="*/ 15 h 413"/>
              <a:gd name="T46" fmla="*/ 396 w 411"/>
              <a:gd name="T47" fmla="*/ 15 h 413"/>
              <a:gd name="T48" fmla="*/ 396 w 411"/>
              <a:gd name="T49" fmla="*/ 33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413">
                <a:moveTo>
                  <a:pt x="404" y="0"/>
                </a:moveTo>
                <a:cubicBezTo>
                  <a:pt x="7" y="0"/>
                  <a:pt x="7" y="0"/>
                  <a:pt x="7" y="0"/>
                </a:cubicBezTo>
                <a:cubicBezTo>
                  <a:pt x="3" y="0"/>
                  <a:pt x="0" y="3"/>
                  <a:pt x="0" y="7"/>
                </a:cubicBezTo>
                <a:cubicBezTo>
                  <a:pt x="0" y="338"/>
                  <a:pt x="0" y="338"/>
                  <a:pt x="0" y="338"/>
                </a:cubicBezTo>
                <a:cubicBezTo>
                  <a:pt x="0" y="342"/>
                  <a:pt x="3" y="345"/>
                  <a:pt x="7" y="345"/>
                </a:cubicBezTo>
                <a:cubicBezTo>
                  <a:pt x="68" y="345"/>
                  <a:pt x="68" y="345"/>
                  <a:pt x="68" y="345"/>
                </a:cubicBezTo>
                <a:cubicBezTo>
                  <a:pt x="133" y="411"/>
                  <a:pt x="133" y="411"/>
                  <a:pt x="133" y="411"/>
                </a:cubicBezTo>
                <a:cubicBezTo>
                  <a:pt x="134" y="413"/>
                  <a:pt x="136" y="413"/>
                  <a:pt x="138" y="413"/>
                </a:cubicBezTo>
                <a:cubicBezTo>
                  <a:pt x="139" y="413"/>
                  <a:pt x="140" y="413"/>
                  <a:pt x="141" y="413"/>
                </a:cubicBezTo>
                <a:cubicBezTo>
                  <a:pt x="143" y="412"/>
                  <a:pt x="145" y="409"/>
                  <a:pt x="145" y="406"/>
                </a:cubicBezTo>
                <a:cubicBezTo>
                  <a:pt x="145" y="345"/>
                  <a:pt x="145" y="345"/>
                  <a:pt x="145" y="345"/>
                </a:cubicBezTo>
                <a:cubicBezTo>
                  <a:pt x="404" y="345"/>
                  <a:pt x="404" y="345"/>
                  <a:pt x="404" y="345"/>
                </a:cubicBezTo>
                <a:cubicBezTo>
                  <a:pt x="408" y="345"/>
                  <a:pt x="411" y="342"/>
                  <a:pt x="411" y="338"/>
                </a:cubicBezTo>
                <a:cubicBezTo>
                  <a:pt x="411" y="7"/>
                  <a:pt x="411" y="7"/>
                  <a:pt x="411" y="7"/>
                </a:cubicBezTo>
                <a:cubicBezTo>
                  <a:pt x="411" y="3"/>
                  <a:pt x="408" y="0"/>
                  <a:pt x="404" y="0"/>
                </a:cubicBezTo>
                <a:close/>
                <a:moveTo>
                  <a:pt x="396" y="330"/>
                </a:moveTo>
                <a:cubicBezTo>
                  <a:pt x="138" y="330"/>
                  <a:pt x="138" y="330"/>
                  <a:pt x="138" y="330"/>
                </a:cubicBezTo>
                <a:cubicBezTo>
                  <a:pt x="134" y="330"/>
                  <a:pt x="130" y="334"/>
                  <a:pt x="130" y="338"/>
                </a:cubicBezTo>
                <a:cubicBezTo>
                  <a:pt x="130" y="388"/>
                  <a:pt x="130" y="388"/>
                  <a:pt x="130" y="388"/>
                </a:cubicBezTo>
                <a:cubicBezTo>
                  <a:pt x="77" y="333"/>
                  <a:pt x="77" y="333"/>
                  <a:pt x="77" y="333"/>
                </a:cubicBezTo>
                <a:cubicBezTo>
                  <a:pt x="75" y="331"/>
                  <a:pt x="73" y="330"/>
                  <a:pt x="71" y="330"/>
                </a:cubicBezTo>
                <a:cubicBezTo>
                  <a:pt x="15" y="330"/>
                  <a:pt x="15" y="330"/>
                  <a:pt x="15" y="330"/>
                </a:cubicBezTo>
                <a:cubicBezTo>
                  <a:pt x="15" y="15"/>
                  <a:pt x="15" y="15"/>
                  <a:pt x="15" y="15"/>
                </a:cubicBezTo>
                <a:cubicBezTo>
                  <a:pt x="396" y="15"/>
                  <a:pt x="396" y="15"/>
                  <a:pt x="396" y="15"/>
                </a:cubicBezTo>
                <a:lnTo>
                  <a:pt x="396" y="3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584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92783" y="1725532"/>
            <a:ext cx="3406434" cy="3406937"/>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854938"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799217"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854938" y="5132469"/>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799217" y="1187620"/>
            <a:ext cx="537845" cy="53791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82295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384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082814"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70018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5891499"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15929">
                      <a:schemeClr val="tx1"/>
                    </a:gs>
                    <a:gs pos="41000">
                      <a:schemeClr val="tx1"/>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3849" y="1249596"/>
            <a:ext cx="268927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082731"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5891333"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699935" y="1249596"/>
            <a:ext cx="2688994" cy="2689656"/>
          </a:xfrm>
          <a:prstGeom prst="rect">
            <a:avLst/>
          </a:prstGeom>
          <a:solidFill>
            <a:schemeClr val="tx1"/>
          </a:solidFill>
        </p:spPr>
        <p:txBody>
          <a:bodyPr lIns="182880" tIns="146304" rIns="182880" bIns="146304">
            <a:noAutofit/>
          </a:bodyPr>
          <a:lstStyle>
            <a:lvl1pPr marL="0" indent="0">
              <a:lnSpc>
                <a:spcPct val="90000"/>
              </a:lnSpc>
              <a:buFontTx/>
              <a:buNone/>
              <a:defRPr sz="2353">
                <a:gradFill>
                  <a:gsLst>
                    <a:gs pos="1770">
                      <a:schemeClr val="bg1"/>
                    </a:gs>
                    <a:gs pos="15929">
                      <a:schemeClr val="bg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867899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91267"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98064302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494683"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679471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337415"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98788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0063548"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20670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42543272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dirty="0"/>
              <a:t>Click to edit Master title style</a:t>
            </a:r>
          </a:p>
        </p:txBody>
      </p:sp>
      <p:sp>
        <p:nvSpPr>
          <p:cNvPr id="4" name="Content Placeholder 3"/>
          <p:cNvSpPr>
            <a:spLocks noGrp="1"/>
          </p:cNvSpPr>
          <p:nvPr>
            <p:ph sz="quarter" idx="10"/>
          </p:nvPr>
        </p:nvSpPr>
        <p:spPr>
          <a:xfrm>
            <a:off x="269239" y="1663915"/>
            <a:ext cx="8964248" cy="832882"/>
          </a:xfrm>
        </p:spPr>
        <p:txBody>
          <a:bodyPr/>
          <a:lstStyle>
            <a:lvl1pPr marL="0" indent="0">
              <a:buNone/>
              <a:defRPr sz="4705"/>
            </a:lvl1pPr>
            <a:lvl2pPr>
              <a:defRPr sz="3529"/>
            </a:lvl2pPr>
            <a:lvl3pPr>
              <a:defRPr sz="3529"/>
            </a:lvl3pPr>
            <a:lvl4pPr>
              <a:defRPr sz="3529"/>
            </a:lvl4pPr>
            <a:lvl5pPr>
              <a:defRPr sz="3529"/>
            </a:lvl5pPr>
          </a:lstStyle>
          <a:p>
            <a:pPr lvl="0"/>
            <a:r>
              <a:rPr lang="en-US" dirty="0"/>
              <a:t>Click to edit Master text styles</a:t>
            </a:r>
          </a:p>
        </p:txBody>
      </p:sp>
    </p:spTree>
    <p:extLst>
      <p:ext uri="{BB962C8B-B14F-4D97-AF65-F5344CB8AC3E}">
        <p14:creationId xmlns:p14="http://schemas.microsoft.com/office/powerpoint/2010/main" val="1401922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8964560" cy="5379279"/>
          </a:xfrm>
        </p:spPr>
        <p:txBody>
          <a:bodyPr/>
          <a:lstStyle>
            <a:lvl1pPr>
              <a:defRPr sz="4705">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0166052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1345571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b">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903228"/>
            <a:ext cx="8067761" cy="19740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4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7833" y="1259999"/>
            <a:ext cx="11355572" cy="2160000"/>
          </a:xfrm>
          <a:noFill/>
        </p:spPr>
        <p:txBody>
          <a:bodyPr tIns="91440" bIns="91440" anchor="t" anchorCtr="0"/>
          <a:lstStyle>
            <a:lvl1pPr>
              <a:defRPr sz="6000" spc="-98" baseline="0">
                <a:solidFill>
                  <a:schemeClr val="tx1"/>
                </a:solidFill>
              </a:defRPr>
            </a:lvl1pPr>
          </a:lstStyle>
          <a:p>
            <a:r>
              <a:rPr lang="en-US" dirty="0"/>
              <a:t>Lab title</a:t>
            </a:r>
          </a:p>
        </p:txBody>
      </p:sp>
      <p:sp>
        <p:nvSpPr>
          <p:cNvPr id="3" name="TextBox 2"/>
          <p:cNvSpPr txBox="1"/>
          <p:nvPr userDrawn="1"/>
        </p:nvSpPr>
        <p:spPr>
          <a:xfrm>
            <a:off x="1158875" y="209726"/>
            <a:ext cx="10664530" cy="464882"/>
          </a:xfrm>
          <a:prstGeom prst="rect">
            <a:avLst/>
          </a:prstGeom>
          <a:noFill/>
        </p:spPr>
        <p:txBody>
          <a:bodyPr wrap="square" lIns="183600" tIns="0" rIns="182880" bIns="0" rtlCol="0" anchor="ctr">
            <a:noAutofit/>
          </a:bodyPr>
          <a:lstStyle/>
          <a:p>
            <a:pPr>
              <a:lnSpc>
                <a:spcPct val="90000"/>
              </a:lnSpc>
              <a:spcAft>
                <a:spcPts val="600"/>
              </a:spcAft>
            </a:pPr>
            <a:r>
              <a:rPr lang="en-AU" sz="2400" dirty="0">
                <a:gradFill>
                  <a:gsLst>
                    <a:gs pos="2917">
                      <a:schemeClr val="tx1"/>
                    </a:gs>
                    <a:gs pos="30000">
                      <a:schemeClr val="tx1"/>
                    </a:gs>
                  </a:gsLst>
                  <a:lin ang="5400000" scaled="0"/>
                </a:gradFill>
              </a:rPr>
              <a:t>Hands-on lab</a:t>
            </a:r>
            <a:endParaRPr lang="en-US" sz="2400" dirty="0">
              <a:gradFill>
                <a:gsLst>
                  <a:gs pos="2917">
                    <a:schemeClr val="tx1"/>
                  </a:gs>
                  <a:gs pos="30000">
                    <a:schemeClr val="tx1"/>
                  </a:gs>
                </a:gsLst>
                <a:lin ang="5400000" scaled="0"/>
              </a:gradFill>
            </a:endParaRPr>
          </a:p>
        </p:txBody>
      </p:sp>
      <p:cxnSp>
        <p:nvCxnSpPr>
          <p:cNvPr id="7" name="Straight Connector 6"/>
          <p:cNvCxnSpPr/>
          <p:nvPr userDrawn="1"/>
        </p:nvCxnSpPr>
        <p:spPr>
          <a:xfrm>
            <a:off x="467833" y="1068634"/>
            <a:ext cx="11227981"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 Placeholder 7"/>
          <p:cNvSpPr>
            <a:spLocks noGrp="1"/>
          </p:cNvSpPr>
          <p:nvPr>
            <p:ph type="body" sz="quarter" idx="10" hasCustomPrompt="1"/>
          </p:nvPr>
        </p:nvSpPr>
        <p:spPr>
          <a:xfrm>
            <a:off x="1158875" y="641094"/>
            <a:ext cx="10664529" cy="367648"/>
          </a:xfrm>
        </p:spPr>
        <p:txBody>
          <a:bodyPr tIns="0" rIns="0" bIns="0" anchor="ctr">
            <a:noAutofit/>
          </a:bodyPr>
          <a:lstStyle>
            <a:lvl1pPr marL="0" indent="0">
              <a:buNone/>
              <a:defRPr sz="2000" baseline="0"/>
            </a:lvl1pPr>
          </a:lstStyle>
          <a:p>
            <a:pPr lvl="0"/>
            <a:r>
              <a:rPr lang="en-US" dirty="0"/>
              <a:t>Lab code | Minutes</a:t>
            </a:r>
          </a:p>
        </p:txBody>
      </p:sp>
      <p:sp>
        <p:nvSpPr>
          <p:cNvPr id="10" name="Text Placeholder 9"/>
          <p:cNvSpPr>
            <a:spLocks noGrp="1"/>
          </p:cNvSpPr>
          <p:nvPr>
            <p:ph type="body" sz="quarter" idx="11" hasCustomPrompt="1"/>
          </p:nvPr>
        </p:nvSpPr>
        <p:spPr>
          <a:xfrm>
            <a:off x="467833" y="3594100"/>
            <a:ext cx="6018027" cy="2966188"/>
          </a:xfrm>
        </p:spPr>
        <p:txBody>
          <a:bodyPr>
            <a:noAutofit/>
          </a:bodyPr>
          <a:lstStyle>
            <a:lvl1pPr marL="0" indent="0">
              <a:buNone/>
              <a:defRPr sz="2800"/>
            </a:lvl1pPr>
            <a:lvl2pPr marL="336145" indent="0">
              <a:buNone/>
              <a:defRPr/>
            </a:lvl2pPr>
            <a:lvl3pPr marL="560241" indent="0">
              <a:buNone/>
              <a:defRPr/>
            </a:lvl3pPr>
            <a:lvl4pPr marL="784338" indent="0">
              <a:buNone/>
              <a:defRPr/>
            </a:lvl4pPr>
            <a:lvl5pPr marL="1008434" indent="0">
              <a:buNone/>
              <a:defRPr/>
            </a:lvl5pPr>
          </a:lstStyle>
          <a:p>
            <a:pPr lvl="0"/>
            <a:r>
              <a:rPr lang="en-US" dirty="0"/>
              <a:t>Lab description</a:t>
            </a:r>
          </a:p>
        </p:txBody>
      </p:sp>
      <p:sp>
        <p:nvSpPr>
          <p:cNvPr id="9" name="Freeform 88"/>
          <p:cNvSpPr>
            <a:spLocks noEditPoints="1"/>
          </p:cNvSpPr>
          <p:nvPr userDrawn="1"/>
        </p:nvSpPr>
        <p:spPr bwMode="auto">
          <a:xfrm>
            <a:off x="467833" y="288383"/>
            <a:ext cx="651308" cy="651308"/>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561890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1"/>
            <a:ext cx="9860674" cy="1793881"/>
          </a:xfrm>
          <a:noFill/>
        </p:spPr>
        <p:txBody>
          <a:bodyPr lIns="182880" tIns="146304" rIns="182880" bIns="146304">
            <a:noAutofit/>
          </a:bodyPr>
          <a:lstStyle>
            <a:lvl1pPr marL="0" indent="0">
              <a:spcBef>
                <a:spcPts val="0"/>
              </a:spcBef>
              <a:buNone/>
              <a:defRPr sz="352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576550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12574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282868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317268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69417" y="271580"/>
            <a:ext cx="6274791" cy="641762"/>
          </a:xfrm>
          <a:prstGeom prst="rect">
            <a:avLst/>
          </a:prstGeom>
        </p:spPr>
        <p:txBody>
          <a:bodyPr lIns="182880" tIns="146304" rIns="182880" bIns="146304" anchor="t" anchorCtr="0">
            <a:noAutofit/>
          </a:bodyPr>
          <a:lstStyle>
            <a:lvl1pPr marL="0" indent="0">
              <a:lnSpc>
                <a:spcPts val="2745"/>
              </a:lnSpc>
              <a:spcBef>
                <a:spcPts val="0"/>
              </a:spcBef>
              <a:buFontTx/>
              <a:buNone/>
              <a:defRPr sz="2353">
                <a:gradFill>
                  <a:gsLst>
                    <a:gs pos="46903">
                      <a:schemeClr val="tx1"/>
                    </a:gs>
                    <a:gs pos="83000">
                      <a:schemeClr val="tx1"/>
                    </a:gs>
                  </a:gsLst>
                  <a:lin ang="5400000" scaled="0"/>
                </a:gradFill>
                <a:latin typeface="+mj-lt"/>
              </a:defRPr>
            </a:lvl1pPr>
            <a:lvl2pPr marL="336113" indent="0">
              <a:buFontTx/>
              <a:buNone/>
              <a:defRPr sz="2353">
                <a:latin typeface="Segoe Pro Light"/>
              </a:defRPr>
            </a:lvl2pPr>
            <a:lvl3pPr marL="560187" indent="0">
              <a:buFontTx/>
              <a:buNone/>
              <a:defRPr sz="2353">
                <a:latin typeface="Segoe Pro Light"/>
              </a:defRPr>
            </a:lvl3pPr>
            <a:lvl4pPr marL="784261" indent="0">
              <a:buFontTx/>
              <a:buNone/>
              <a:defRPr sz="2353">
                <a:latin typeface="Segoe Pro Light"/>
              </a:defRPr>
            </a:lvl4pPr>
            <a:lvl5pPr marL="1008335" indent="0">
              <a:buFontTx/>
              <a:buNone/>
              <a:defRPr sz="2353">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2579" y="4056269"/>
            <a:ext cx="2689274" cy="2510690"/>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081545"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698916"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5890230" y="4056271"/>
            <a:ext cx="2688994" cy="2510662"/>
          </a:xfrm>
          <a:prstGeom prst="rect">
            <a:avLst/>
          </a:prstGeom>
          <a:solidFill>
            <a:srgbClr val="00188F"/>
          </a:solidFill>
        </p:spPr>
        <p:txBody>
          <a:bodyPr lIns="182880" tIns="146304" rIns="182880" bIns="146304">
            <a:noAutofit/>
          </a:bodyPr>
          <a:lstStyle>
            <a:lvl1pPr marL="0" indent="0">
              <a:lnSpc>
                <a:spcPts val="1412"/>
              </a:lnSpc>
              <a:spcBef>
                <a:spcPts val="0"/>
              </a:spcBef>
              <a:spcAft>
                <a:spcPts val="588"/>
              </a:spcAft>
              <a:buFontTx/>
              <a:buNone/>
              <a:defRPr sz="1176" b="0">
                <a:gradFill>
                  <a:gsLst>
                    <a:gs pos="22124">
                      <a:srgbClr val="FFFFFF"/>
                    </a:gs>
                    <a:gs pos="46903">
                      <a:srgbClr val="FFFFFF"/>
                    </a:gs>
                  </a:gsLst>
                  <a:lin ang="5400000" scaled="0"/>
                </a:gradFill>
                <a:latin typeface="+mn-lt"/>
                <a:cs typeface="Segoe Pro"/>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2579" y="1249596"/>
            <a:ext cx="268927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081461"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5890063"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698666" y="1249596"/>
            <a:ext cx="2688994" cy="2689656"/>
          </a:xfrm>
          <a:prstGeom prst="rect">
            <a:avLst/>
          </a:prstGeom>
          <a:solidFill>
            <a:schemeClr val="bg2"/>
          </a:solidFill>
        </p:spPr>
        <p:txBody>
          <a:bodyPr lIns="182880" tIns="146304" rIns="182880" bIns="146304">
            <a:noAutofit/>
          </a:bodyPr>
          <a:lstStyle>
            <a:lvl1pPr marL="0" indent="0">
              <a:lnSpc>
                <a:spcPct val="90000"/>
              </a:lnSpc>
              <a:buFontTx/>
              <a:buNone/>
              <a:defRPr sz="2353">
                <a:gradFill>
                  <a:gsLst>
                    <a:gs pos="46903">
                      <a:schemeClr val="tx1"/>
                    </a:gs>
                    <a:gs pos="83000">
                      <a:schemeClr val="tx1"/>
                    </a:gs>
                  </a:gsLst>
                  <a:lin ang="5400000" scaled="0"/>
                </a:gradFill>
                <a:latin typeface="+mj-lt"/>
              </a:defRPr>
            </a:lvl1pPr>
            <a:lvl2pPr marL="336113" indent="0">
              <a:buFontTx/>
              <a:buNone/>
              <a:defRPr/>
            </a:lvl2pPr>
            <a:lvl3pPr marL="560187" indent="0">
              <a:buFontTx/>
              <a:buNone/>
              <a:defRPr/>
            </a:lvl3pPr>
            <a:lvl4pPr marL="784261" indent="0">
              <a:buFontTx/>
              <a:buNone/>
              <a:defRPr/>
            </a:lvl4pPr>
            <a:lvl5pPr marL="1008335"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2494777827"/>
      </p:ext>
    </p:extLst>
  </p:cSld>
  <p:clrMapOvr>
    <a:overrideClrMapping bg1="lt1" tx1="dk1" bg2="lt2" tx2="dk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t="7813" b="7813"/>
          <a:stretch/>
        </p:blipFill>
        <p:spPr bwMode="ltGray">
          <a:xfrm>
            <a:off x="0" y="0"/>
            <a:ext cx="12192000" cy="6858973"/>
          </a:xfrm>
          <a:prstGeom prst="rect">
            <a:avLst/>
          </a:prstGeom>
        </p:spPr>
      </p:pic>
      <p:sp>
        <p:nvSpPr>
          <p:cNvPr id="4" name="Rectangle 3"/>
          <p:cNvSpPr/>
          <p:nvPr userDrawn="1"/>
        </p:nvSpPr>
        <p:spPr bwMode="auto">
          <a:xfrm>
            <a:off x="267620" y="2084173"/>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73"/>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20" y="3877257"/>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649679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24" y="6041178"/>
            <a:ext cx="1613565" cy="346755"/>
          </a:xfrm>
          <a:prstGeom prst="rect">
            <a:avLst/>
          </a:prstGeom>
        </p:spPr>
      </p:pic>
    </p:spTree>
    <p:extLst>
      <p:ext uri="{BB962C8B-B14F-4D97-AF65-F5344CB8AC3E}">
        <p14:creationId xmlns:p14="http://schemas.microsoft.com/office/powerpoint/2010/main" val="1864104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437819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9758297"/>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613042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 Tile 1">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601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2" name="Picture 1"/>
          <p:cNvPicPr>
            <a:picLocks noChangeAspect="1"/>
          </p:cNvPicPr>
          <p:nvPr userDrawn="1"/>
        </p:nvPicPr>
        <p:blipFill rotWithShape="1">
          <a:blip r:embed="rId6">
            <a:extLst>
              <a:ext uri="{28A0092B-C50C-407E-A947-70E740481C1C}">
                <a14:useLocalDpi xmlns:a14="http://schemas.microsoft.com/office/drawing/2010/main" val="0"/>
              </a:ext>
            </a:extLst>
          </a:blip>
          <a:srcRect r="4762" b="19386"/>
          <a:stretch/>
        </p:blipFill>
        <p:spPr>
          <a:xfrm>
            <a:off x="0" y="1"/>
            <a:ext cx="12192000" cy="6874524"/>
          </a:xfrm>
          <a:prstGeom prst="rect">
            <a:avLst/>
          </a:prstGeom>
        </p:spPr>
      </p:pic>
      <p:sp>
        <p:nvSpPr>
          <p:cNvPr id="11" name="Rectangle 10"/>
          <p:cNvSpPr/>
          <p:nvPr userDrawn="1"/>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userDrawn="1"/>
        </p:nvSpPr>
        <p:spPr>
          <a:xfrm>
            <a:off x="223347" y="414670"/>
            <a:ext cx="6053269" cy="3955311"/>
          </a:xfrm>
          <a:prstGeom prst="rect">
            <a:avLst/>
          </a:prstGeom>
          <a:noFill/>
        </p:spPr>
        <p:txBody>
          <a:bodyPr wrap="square" lIns="228600" tIns="91440" rIns="228600" bIns="91440" rtlCol="0">
            <a:no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Tree>
    <p:extLst>
      <p:ext uri="{BB962C8B-B14F-4D97-AF65-F5344CB8AC3E}">
        <p14:creationId xmlns:p14="http://schemas.microsoft.com/office/powerpoint/2010/main" val="66892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106453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8446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82785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83762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98407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343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437030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3" y="470067"/>
            <a:ext cx="1611886" cy="345337"/>
          </a:xfrm>
          <a:prstGeom prst="rect">
            <a:avLst/>
          </a:prstGeom>
        </p:spPr>
      </p:pic>
    </p:spTree>
    <p:extLst>
      <p:ext uri="{BB962C8B-B14F-4D97-AF65-F5344CB8AC3E}">
        <p14:creationId xmlns:p14="http://schemas.microsoft.com/office/powerpoint/2010/main" val="163215718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9878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00869"/>
          </a:xfrm>
        </p:spPr>
        <p:txBody>
          <a:bodyPr>
            <a:spAutoFit/>
          </a:bodyPr>
          <a:lstStyle>
            <a:lvl1pPr>
              <a:defRPr sz="352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24996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9.xml"/><Relationship Id="rId13" Type="http://schemas.openxmlformats.org/officeDocument/2006/relationships/slideLayout" Target="../slideLayouts/slideLayout164.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slideLayout" Target="../slideLayouts/slideLayout163.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image" Target="../media/image9.png"/><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theme" Target="../theme/theme11.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image" Target="../media/image33.emf"/><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theme" Target="../theme/theme12.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29" Type="http://schemas.openxmlformats.org/officeDocument/2006/relationships/slideLayout" Target="../slideLayouts/slideLayout244.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image" Target="../media/image9.png"/><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theme" Target="../theme/theme13.xml"/><Relationship Id="rId8" Type="http://schemas.openxmlformats.org/officeDocument/2006/relationships/slideLayout" Target="../slideLayouts/slideLayout22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image" Target="../media/image9.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5.png"/><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4.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theme" Target="../theme/theme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image" Target="../media/image9.png"/><Relationship Id="rId2" Type="http://schemas.openxmlformats.org/officeDocument/2006/relationships/slideLayout" Target="../slideLayouts/slideLayout86.xml"/><Relationship Id="rId16" Type="http://schemas.openxmlformats.org/officeDocument/2006/relationships/theme" Target="../theme/theme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theme" Target="../theme/theme8.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image" Target="../media/image15.png"/><Relationship Id="rId8" Type="http://schemas.openxmlformats.org/officeDocument/2006/relationships/slideLayout" Target="../slideLayouts/slideLayout11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slideLayout" Target="../slideLayouts/slideLayout148.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17" Type="http://schemas.openxmlformats.org/officeDocument/2006/relationships/theme" Target="../theme/theme9.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dirty="0"/>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8291642"/>
      </p:ext>
    </p:extLst>
  </p:cSld>
  <p:clrMap bg1="lt1" tx1="dk1" bg2="lt2" tx2="dk2" accent1="accent1" accent2="accent2" accent3="accent3" accent4="accent4" accent5="accent5" accent6="accent6" hlink="hlink" folHlink="folHlink"/>
  <p:sldLayoutIdLst>
    <p:sldLayoutId id="2147483739" r:id="rId1"/>
    <p:sldLayoutId id="2147483888" r:id="rId2"/>
    <p:sldLayoutId id="2147483885" r:id="rId3"/>
    <p:sldLayoutId id="2147483889" r:id="rId4"/>
    <p:sldLayoutId id="2147483887" r:id="rId5"/>
    <p:sldLayoutId id="2147483886" r:id="rId6"/>
    <p:sldLayoutId id="2147483884" r:id="rId7"/>
    <p:sldLayoutId id="2147483883" r:id="rId8"/>
    <p:sldLayoutId id="2147483879" r:id="rId9"/>
    <p:sldLayoutId id="2147483880" r:id="rId10"/>
    <p:sldLayoutId id="2147483882" r:id="rId11"/>
    <p:sldLayoutId id="2147483881" r:id="rId12"/>
    <p:sldLayoutId id="2147483877" r:id="rId13"/>
    <p:sldLayoutId id="2147483781" r:id="rId14"/>
    <p:sldLayoutId id="2147483876" r:id="rId15"/>
    <p:sldLayoutId id="214748402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40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C4D721-063D-49E8-BB30-C0765F20A26B}" type="datetimeFigureOut">
              <a:rPr lang="en-US" smtClean="0"/>
              <a:t>7/21/2017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B5910-9414-45A4-9DD6-832941F34B88}" type="slidenum">
              <a:rPr lang="en-US" smtClean="0"/>
              <a:t>‹#›</a:t>
            </a:fld>
            <a:endParaRPr lang="en-US"/>
          </a:p>
        </p:txBody>
      </p:sp>
    </p:spTree>
    <p:extLst>
      <p:ext uri="{BB962C8B-B14F-4D97-AF65-F5344CB8AC3E}">
        <p14:creationId xmlns:p14="http://schemas.microsoft.com/office/powerpoint/2010/main" val="2718958189"/>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513199461"/>
      </p:ext>
    </p:extLst>
  </p:cSld>
  <p:clrMap bg1="lt1" tx1="dk1" bg2="lt2" tx2="dk2" accent1="accent1" accent2="accent2" accent3="accent3" accent4="accent4" accent5="accent5" accent6="accent6" hlink="hlink" folHlink="folHlink"/>
  <p:sldLayoutIdLst>
    <p:sldLayoutId id="2147484054" r:id="rId1"/>
    <p:sldLayoutId id="2147484055" r:id="rId2"/>
    <p:sldLayoutId id="2147484056" r:id="rId3"/>
    <p:sldLayoutId id="2147484057" r:id="rId4"/>
    <p:sldLayoutId id="2147484058" r:id="rId5"/>
    <p:sldLayoutId id="2147484059" r:id="rId6"/>
    <p:sldLayoutId id="2147484060" r:id="rId7"/>
    <p:sldLayoutId id="2147484061" r:id="rId8"/>
    <p:sldLayoutId id="2147484062" r:id="rId9"/>
    <p:sldLayoutId id="2147484063" r:id="rId10"/>
    <p:sldLayoutId id="2147484064" r:id="rId11"/>
    <p:sldLayoutId id="2147484065" r:id="rId12"/>
    <p:sldLayoutId id="2147484066" r:id="rId13"/>
    <p:sldLayoutId id="2147484067" r:id="rId14"/>
    <p:sldLayoutId id="2147484068" r:id="rId15"/>
    <p:sldLayoutId id="2147484069" r:id="rId16"/>
    <p:sldLayoutId id="2147484070" r:id="rId17"/>
    <p:sldLayoutId id="2147484071" r:id="rId18"/>
    <p:sldLayoutId id="2147484072" r:id="rId19"/>
    <p:sldLayoutId id="2147484073" r:id="rId20"/>
    <p:sldLayoutId id="2147484074" r:id="rId21"/>
    <p:sldLayoutId id="2147484075" r:id="rId22"/>
    <p:sldLayoutId id="2147484076" r:id="rId23"/>
    <p:sldLayoutId id="2147484077" r:id="rId24"/>
    <p:sldLayoutId id="2147484078" r:id="rId25"/>
    <p:sldLayoutId id="2147484079" r:id="rId26"/>
    <p:sldLayoutId id="2147484080"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print">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3508431"/>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49468964"/>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 id="2147484121" r:id="rId15"/>
    <p:sldLayoutId id="2147484122" r:id="rId16"/>
    <p:sldLayoutId id="2147484123" r:id="rId17"/>
    <p:sldLayoutId id="2147484124" r:id="rId18"/>
    <p:sldLayoutId id="2147484125" r:id="rId19"/>
    <p:sldLayoutId id="2147484126" r:id="rId20"/>
    <p:sldLayoutId id="2147484127" r:id="rId21"/>
    <p:sldLayoutId id="2147484128" r:id="rId22"/>
    <p:sldLayoutId id="2147484129" r:id="rId23"/>
    <p:sldLayoutId id="2147484130" r:id="rId24"/>
    <p:sldLayoutId id="2147484131" r:id="rId25"/>
    <p:sldLayoutId id="2147484132" r:id="rId26"/>
    <p:sldLayoutId id="2147484133" r:id="rId27"/>
    <p:sldLayoutId id="2147484134" r:id="rId28"/>
    <p:sldLayoutId id="2147484135" r:id="rId29"/>
    <p:sldLayoutId id="2147484136" r:id="rId30"/>
    <p:sldLayoutId id="2147484137" r:id="rId31"/>
    <p:sldLayoutId id="2147484138" r:id="rId32"/>
    <p:sldLayoutId id="2147484139" r:id="rId33"/>
    <p:sldLayoutId id="2147484140"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595339374"/>
      </p:ext>
    </p:extLst>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 id="2147483903" r:id="rId13"/>
    <p:sldLayoutId id="2147483904"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152704607"/>
      </p:ext>
    </p:extLst>
  </p:cSld>
  <p:clrMap bg1="lt1" tx1="dk1" bg2="lt2" tx2="dk2" accent1="accent1" accent2="accent2" accent3="accent3" accent4="accent4" accent5="accent5" accent6="accent6" hlink="hlink" folHlink="folHlink"/>
  <p:sldLayoutIdLst>
    <p:sldLayoutId id="2147483907" r:id="rId1"/>
    <p:sldLayoutId id="2147483908" r:id="rId2"/>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4"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660645937"/>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 id="2147483935" r:id="rId25"/>
    <p:sldLayoutId id="2147483936" r:id="rId26"/>
    <p:sldLayoutId id="2147483937" r:id="rId27"/>
    <p:sldLayoutId id="2147483938" r:id="rId28"/>
    <p:sldLayoutId id="2147483939" r:id="rId29"/>
    <p:sldLayoutId id="2147483940" r:id="rId30"/>
    <p:sldLayoutId id="2147483941" r:id="rId31"/>
    <p:sldLayoutId id="2147483942" r:id="rId3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541549"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29022236"/>
      </p:ext>
    </p:extLst>
  </p:cSld>
  <p:clrMap bg1="dk1" tx1="lt1" bg2="dk2" tx2="lt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83234956"/>
      </p:ext>
    </p:extLst>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 id="2147483979" r:id="rId12"/>
    <p:sldLayoutId id="2147483980" r:id="rId13"/>
    <p:sldLayoutId id="2147483981" r:id="rId14"/>
    <p:sldLayoutId id="2147483982" r:id="rId1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1570338873"/>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5" cstate="hqprint">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445841144"/>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 id="2147484004" r:id="rId17"/>
    <p:sldLayoutId id="2147484005" r:id="rId18"/>
    <p:sldLayoutId id="2147484006" r:id="rId19"/>
    <p:sldLayoutId id="2147484007" r:id="rId20"/>
    <p:sldLayoutId id="2147484008" r:id="rId21"/>
    <p:sldLayoutId id="2147484009" r:id="rId22"/>
    <p:sldLayoutId id="2147484010" r:id="rId23"/>
    <p:sldLayoutId id="2147484011" r:id="rId24"/>
    <p:sldLayoutId id="2147484012" r:id="rId25"/>
    <p:sldLayoutId id="2147484013" r:id="rId26"/>
    <p:sldLayoutId id="2147484014" r:id="rId27"/>
    <p:sldLayoutId id="2147484015" r:id="rId28"/>
    <p:sldLayoutId id="2147484016" r:id="rId29"/>
    <p:sldLayoutId id="2147484017" r:id="rId30"/>
    <p:sldLayoutId id="2147484018" r:id="rId31"/>
    <p:sldLayoutId id="2147484019" r:id="rId32"/>
    <p:sldLayoutId id="2147484020" r:id="rId33"/>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556063"/>
          </a:xfrm>
          <a:prstGeom prst="rect">
            <a:avLst/>
          </a:prstGeom>
        </p:spPr>
        <p:txBody>
          <a:bodyPr vert="horz" wrap="square" lIns="146304" tIns="91440" rIns="146304" bIns="91440" rtlCol="0" anchor="ctr">
            <a:noAutofit/>
          </a:bodyPr>
          <a:lstStyle/>
          <a:p>
            <a:r>
              <a:rPr lang="en-US" dirty="0"/>
              <a:t>Click to edit slide title</a:t>
            </a:r>
          </a:p>
        </p:txBody>
      </p:sp>
      <p:sp>
        <p:nvSpPr>
          <p:cNvPr id="4" name="Text Placeholder 3"/>
          <p:cNvSpPr>
            <a:spLocks noGrp="1"/>
          </p:cNvSpPr>
          <p:nvPr>
            <p:ph type="body" idx="1"/>
          </p:nvPr>
        </p:nvSpPr>
        <p:spPr>
          <a:xfrm>
            <a:off x="269241" y="1807534"/>
            <a:ext cx="11653521" cy="5050466"/>
          </a:xfrm>
          <a:prstGeom prst="rect">
            <a:avLst/>
          </a:prstGeom>
        </p:spPr>
        <p:txBody>
          <a:bodyPr vert="horz" wrap="square" lIns="182880" tIns="146304" rIns="182880" bIns="146304" rtlCol="0">
            <a:normAutofit/>
          </a:body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9051737"/>
      </p:ext>
    </p:extLst>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 id="2147484034" r:id="rId12"/>
    <p:sldLayoutId id="2147484035" r:id="rId13"/>
    <p:sldLayoutId id="2147484036" r:id="rId14"/>
    <p:sldLayoutId id="2147484037" r:id="rId15"/>
    <p:sldLayoutId id="2147484038"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n-lt"/>
          <a:ea typeface="+mn-ea"/>
          <a:cs typeface="Segoe UI"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Tx/>
        <a:buNone/>
        <a:tabLst/>
        <a:defRPr sz="3200" kern="1200" spc="0" baseline="0">
          <a:solidFill>
            <a:schemeClr val="tx1"/>
          </a:solidFill>
          <a:latin typeface="+mj-lt"/>
          <a:ea typeface="+mn-ea"/>
          <a:cs typeface="+mn-cs"/>
        </a:defRPr>
      </a:lvl1pPr>
      <a:lvl2pPr marL="0"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504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720000" marR="0" indent="-216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4pPr>
      <a:lvl5pPr marL="936000" marR="0" indent="-180000"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1.xml"/><Relationship Id="rId1" Type="http://schemas.openxmlformats.org/officeDocument/2006/relationships/slideLayout" Target="../slideLayouts/slideLayout3.xml"/><Relationship Id="rId4" Type="http://schemas.openxmlformats.org/officeDocument/2006/relationships/image" Target="../media/image196.png"/></Relationships>
</file>

<file path=ppt/slides/_rels/slide10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110.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106.xml"/><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11.xml"/><Relationship Id="rId1" Type="http://schemas.openxmlformats.org/officeDocument/2006/relationships/slideLayout" Target="../slideLayouts/slideLayout3.xml"/><Relationship Id="rId4" Type="http://schemas.openxmlformats.org/officeDocument/2006/relationships/image" Target="../media/image208.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3.xml"/><Relationship Id="rId1" Type="http://schemas.openxmlformats.org/officeDocument/2006/relationships/slideLayout" Target="../slideLayouts/slideLayout3.xml"/><Relationship Id="rId5" Type="http://schemas.openxmlformats.org/officeDocument/2006/relationships/image" Target="../media/image98.gif"/><Relationship Id="rId4" Type="http://schemas.openxmlformats.org/officeDocument/2006/relationships/image" Target="../media/image97.png"/></Relationships>
</file>

<file path=ppt/slides/_rels/slide12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microsoft.com/office/2007/relationships/hdphoto" Target="../media/hdphoto4.wdp"/><Relationship Id="rId18" Type="http://schemas.openxmlformats.org/officeDocument/2006/relationships/image" Target="../media/image70.png"/><Relationship Id="rId26" Type="http://schemas.openxmlformats.org/officeDocument/2006/relationships/image" Target="../media/image76.png"/><Relationship Id="rId3" Type="http://schemas.openxmlformats.org/officeDocument/2006/relationships/image" Target="../media/image61.png"/><Relationship Id="rId21" Type="http://schemas.microsoft.com/office/2007/relationships/hdphoto" Target="../media/hdphoto7.wdp"/><Relationship Id="rId7" Type="http://schemas.openxmlformats.org/officeDocument/2006/relationships/image" Target="../media/image64.png"/><Relationship Id="rId12" Type="http://schemas.openxmlformats.org/officeDocument/2006/relationships/image" Target="../media/image67.png"/><Relationship Id="rId17" Type="http://schemas.microsoft.com/office/2007/relationships/hdphoto" Target="../media/hdphoto6.wdp"/><Relationship Id="rId25" Type="http://schemas.openxmlformats.org/officeDocument/2006/relationships/image" Target="../media/image75.png"/><Relationship Id="rId2" Type="http://schemas.openxmlformats.org/officeDocument/2006/relationships/notesSlide" Target="../notesSlides/notesSlide12.xml"/><Relationship Id="rId16" Type="http://schemas.openxmlformats.org/officeDocument/2006/relationships/image" Target="../media/image69.png"/><Relationship Id="rId20" Type="http://schemas.openxmlformats.org/officeDocument/2006/relationships/image" Target="../media/image72.png"/><Relationship Id="rId1" Type="http://schemas.openxmlformats.org/officeDocument/2006/relationships/slideLayout" Target="../slideLayouts/slideLayout157.xml"/><Relationship Id="rId6" Type="http://schemas.microsoft.com/office/2007/relationships/hdphoto" Target="../media/hdphoto1.wdp"/><Relationship Id="rId11" Type="http://schemas.openxmlformats.org/officeDocument/2006/relationships/image" Target="../media/image66.png"/><Relationship Id="rId24" Type="http://schemas.openxmlformats.org/officeDocument/2006/relationships/image" Target="../media/image74.png"/><Relationship Id="rId5" Type="http://schemas.openxmlformats.org/officeDocument/2006/relationships/image" Target="../media/image63.png"/><Relationship Id="rId15" Type="http://schemas.microsoft.com/office/2007/relationships/hdphoto" Target="../media/hdphoto5.wdp"/><Relationship Id="rId23" Type="http://schemas.microsoft.com/office/2007/relationships/hdphoto" Target="../media/hdphoto8.wdp"/><Relationship Id="rId10" Type="http://schemas.microsoft.com/office/2007/relationships/hdphoto" Target="../media/hdphoto3.wdp"/><Relationship Id="rId19" Type="http://schemas.openxmlformats.org/officeDocument/2006/relationships/image" Target="../media/image71.png"/><Relationship Id="rId4" Type="http://schemas.openxmlformats.org/officeDocument/2006/relationships/image" Target="../media/image62.png"/><Relationship Id="rId9" Type="http://schemas.openxmlformats.org/officeDocument/2006/relationships/image" Target="../media/image65.png"/><Relationship Id="rId14" Type="http://schemas.openxmlformats.org/officeDocument/2006/relationships/image" Target="../media/image68.png"/><Relationship Id="rId22" Type="http://schemas.openxmlformats.org/officeDocument/2006/relationships/image" Target="../media/image73.png"/><Relationship Id="rId27" Type="http://schemas.openxmlformats.org/officeDocument/2006/relationships/image" Target="../media/image77.png"/></Relationships>
</file>

<file path=ppt/slides/_rels/slide13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29.xml"/><Relationship Id="rId1" Type="http://schemas.openxmlformats.org/officeDocument/2006/relationships/slideLayout" Target="../slideLayouts/slideLayout3.xml"/><Relationship Id="rId4" Type="http://schemas.openxmlformats.org/officeDocument/2006/relationships/image" Target="../media/image216.png"/></Relationships>
</file>

<file path=ppt/slides/_rels/slide13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31.xml"/><Relationship Id="rId1" Type="http://schemas.openxmlformats.org/officeDocument/2006/relationships/slideLayout" Target="../slideLayouts/slideLayout3.xml"/><Relationship Id="rId4" Type="http://schemas.openxmlformats.org/officeDocument/2006/relationships/image" Target="../media/image219.png"/></Relationships>
</file>

<file path=ppt/slides/_rels/slide13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emf"/><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emf"/><Relationship Id="rId2" Type="http://schemas.openxmlformats.org/officeDocument/2006/relationships/notesSlide" Target="../notesSlides/notesSlide13.xml"/><Relationship Id="rId16" Type="http://schemas.openxmlformats.org/officeDocument/2006/relationships/image" Target="../media/image91.emf"/><Relationship Id="rId1" Type="http://schemas.openxmlformats.org/officeDocument/2006/relationships/slideLayout" Target="../slideLayouts/slideLayout183.xml"/><Relationship Id="rId6" Type="http://schemas.openxmlformats.org/officeDocument/2006/relationships/image" Target="../media/image81.png"/><Relationship Id="rId11" Type="http://schemas.openxmlformats.org/officeDocument/2006/relationships/image" Target="../media/image86.emf"/><Relationship Id="rId5" Type="http://schemas.openxmlformats.org/officeDocument/2006/relationships/image" Target="../media/image80.png"/><Relationship Id="rId15" Type="http://schemas.openxmlformats.org/officeDocument/2006/relationships/image" Target="../media/image90.emf"/><Relationship Id="rId10" Type="http://schemas.openxmlformats.org/officeDocument/2006/relationships/image" Target="../media/image85.emf"/><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em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3" Type="http://schemas.openxmlformats.org/officeDocument/2006/relationships/hyperlink" Target="https://support.powerbi.com/knowledgebase/articles/424868-dashboards-in-power-bi" TargetMode="External"/><Relationship Id="rId2" Type="http://schemas.openxmlformats.org/officeDocument/2006/relationships/notesSlide" Target="../notesSlides/notesSlide137.xml"/><Relationship Id="rId1" Type="http://schemas.openxmlformats.org/officeDocument/2006/relationships/slideLayout" Target="../slideLayouts/slideLayout6.xml"/><Relationship Id="rId5" Type="http://schemas.openxmlformats.org/officeDocument/2006/relationships/hyperlink" Target="https://powerbi.microsoft.com/mobile" TargetMode="External"/><Relationship Id="rId4" Type="http://schemas.openxmlformats.org/officeDocument/2006/relationships/hyperlink" Target="https://support.powerbi.com/knowledgebase/articles/474566-q-a-in-power-bi" TargetMode="Externa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206.xml"/><Relationship Id="rId4" Type="http://schemas.openxmlformats.org/officeDocument/2006/relationships/image" Target="../media/image93.png"/></Relationships>
</file>

<file path=ppt/slides/_rels/slide15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46.xml"/><Relationship Id="rId1" Type="http://schemas.openxmlformats.org/officeDocument/2006/relationships/slideLayout" Target="../slideLayouts/slideLayout3.xml"/><Relationship Id="rId4" Type="http://schemas.openxmlformats.org/officeDocument/2006/relationships/image" Target="../media/image226.png"/></Relationships>
</file>

<file path=ppt/slides/_rels/slide15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206.xml"/><Relationship Id="rId4" Type="http://schemas.openxmlformats.org/officeDocument/2006/relationships/image" Target="../media/image94.png"/></Relationships>
</file>

<file path=ppt/slides/_rels/slide160.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30.png"/><Relationship Id="rId7" Type="http://schemas.openxmlformats.org/officeDocument/2006/relationships/image" Target="../media/image234.png"/><Relationship Id="rId2" Type="http://schemas.openxmlformats.org/officeDocument/2006/relationships/notesSlide" Target="../notesSlides/notesSlide156.xml"/><Relationship Id="rId1" Type="http://schemas.openxmlformats.org/officeDocument/2006/relationships/slideLayout" Target="../slideLayouts/slideLayout3.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31.png"/><Relationship Id="rId9" Type="http://schemas.openxmlformats.org/officeDocument/2006/relationships/image" Target="../media/image236.png"/></Relationships>
</file>

<file path=ppt/slides/_rels/slide161.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59.xml"/><Relationship Id="rId1" Type="http://schemas.openxmlformats.org/officeDocument/2006/relationships/slideLayout" Target="../slideLayouts/slideLayout3.xml"/><Relationship Id="rId4" Type="http://schemas.openxmlformats.org/officeDocument/2006/relationships/image" Target="../media/image239.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241.png"/><Relationship Id="rId4" Type="http://schemas.openxmlformats.org/officeDocument/2006/relationships/image" Target="../media/image240.wmf"/></Relationships>
</file>

<file path=ppt/slides/_rels/slide165.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hyperlink" Target="https://support.powerbi.com/knowledgebase/topics/63369-get-data" TargetMode="External"/><Relationship Id="rId2" Type="http://schemas.openxmlformats.org/officeDocument/2006/relationships/notesSlide" Target="../notesSlides/notesSlide164.xml"/><Relationship Id="rId1" Type="http://schemas.openxmlformats.org/officeDocument/2006/relationships/slideLayout" Target="../slideLayouts/slideLayout6.xml"/><Relationship Id="rId5" Type="http://schemas.openxmlformats.org/officeDocument/2006/relationships/hyperlink" Target="https://support.powerbi.com/knowledgebase/articles/667840-power-bi-security" TargetMode="External"/><Relationship Id="rId4" Type="http://schemas.openxmlformats.org/officeDocument/2006/relationships/hyperlink" Target="https://support.powerbi.com/knowledgebase/articles/568614-azure-and-power-bi"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206.xml"/><Relationship Id="rId4" Type="http://schemas.openxmlformats.org/officeDocument/2006/relationships/image" Target="../media/image95.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emf"/><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hyperlink" Target="http://dev.powerbi.com/apps" TargetMode="Externa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206.xml"/><Relationship Id="rId4" Type="http://schemas.openxmlformats.org/officeDocument/2006/relationships/image" Target="../media/image96.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206.xml"/><Relationship Id="rId5" Type="http://schemas.openxmlformats.org/officeDocument/2006/relationships/image" Target="../media/image98.gif"/><Relationship Id="rId4" Type="http://schemas.openxmlformats.org/officeDocument/2006/relationships/image" Target="../media/image97.pn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5.xml"/></Relationships>
</file>

<file path=ppt/slides/_rels/slide194.xml.rels><?xml version="1.0" encoding="UTF-8" standalone="yes"?>
<Relationships xmlns="http://schemas.openxmlformats.org/package/2006/relationships"><Relationship Id="rId3" Type="http://schemas.openxmlformats.org/officeDocument/2006/relationships/hyperlink" Target="https://powerbi.microsoft.com/developers" TargetMode="External"/><Relationship Id="rId2" Type="http://schemas.openxmlformats.org/officeDocument/2006/relationships/notesSlide" Target="../notesSlides/notesSlide181.xml"/><Relationship Id="rId1" Type="http://schemas.openxmlformats.org/officeDocument/2006/relationships/slideLayout" Target="../slideLayouts/slideLayout6.xml"/><Relationship Id="rId5" Type="http://schemas.openxmlformats.org/officeDocument/2006/relationships/hyperlink" Target="http://docs.powerbi.apiary.io/" TargetMode="External"/><Relationship Id="rId4" Type="http://schemas.openxmlformats.org/officeDocument/2006/relationships/hyperlink" Target="http://dev.powerbi.com/apps" TargetMode="External"/></Relationships>
</file>

<file path=ppt/slides/_rels/slide195.xml.rels><?xml version="1.0" encoding="UTF-8" standalone="yes"?>
<Relationships xmlns="http://schemas.openxmlformats.org/package/2006/relationships"><Relationship Id="rId3" Type="http://schemas.openxmlformats.org/officeDocument/2006/relationships/hyperlink" Target="https://github.com/Microsoft/PowerBI-CSharp/tree/master/samples/webforms/embed-a-tile-into-an-app" TargetMode="External"/><Relationship Id="rId2" Type="http://schemas.openxmlformats.org/officeDocument/2006/relationships/notesSlide" Target="../notesSlides/notesSlide182.xml"/><Relationship Id="rId1" Type="http://schemas.openxmlformats.org/officeDocument/2006/relationships/slideLayout" Target="../slideLayouts/slideLayout6.xml"/><Relationship Id="rId4" Type="http://schemas.openxmlformats.org/officeDocument/2006/relationships/hyperlink" Target="https://github.com/Microsoft/PowerBI-CSharp/tree/master/samples/webforms/embed-a-report-into-an-app" TargetMode="External"/></Relationships>
</file>

<file path=ppt/slides/_rels/slide196.xml.rels><?xml version="1.0" encoding="UTF-8" standalone="yes"?>
<Relationships xmlns="http://schemas.openxmlformats.org/package/2006/relationships"><Relationship Id="rId3" Type="http://schemas.openxmlformats.org/officeDocument/2006/relationships/hyperlink" Target="https://powerbi.microsoft.com/custom-visuals" TargetMode="External"/><Relationship Id="rId7" Type="http://schemas.openxmlformats.org/officeDocument/2006/relationships/hyperlink" Target="https://azure.microsoft.com/en-us/pricing/details/power-bi-embedded/" TargetMode="External"/><Relationship Id="rId2" Type="http://schemas.openxmlformats.org/officeDocument/2006/relationships/notesSlide" Target="../notesSlides/notesSlide183.xml"/><Relationship Id="rId1" Type="http://schemas.openxmlformats.org/officeDocument/2006/relationships/slideLayout" Target="../slideLayouts/slideLayout6.xml"/><Relationship Id="rId6" Type="http://schemas.openxmlformats.org/officeDocument/2006/relationships/hyperlink" Target="https://azure.microsoft.com/en-us/services/power-bi-embedded" TargetMode="External"/><Relationship Id="rId5" Type="http://schemas.openxmlformats.org/officeDocument/2006/relationships/hyperlink" Target="https://app.powerbi.com/visuals" TargetMode="External"/><Relationship Id="rId4" Type="http://schemas.openxmlformats.org/officeDocument/2006/relationships/hyperlink" Target="https://github.com/microsoft/powerbi-visuals" TargetMode="External"/></Relationships>
</file>

<file path=ppt/slides/_rels/slide19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84.xml"/><Relationship Id="rId1" Type="http://schemas.openxmlformats.org/officeDocument/2006/relationships/slideLayout" Target="../slideLayouts/slideLayout8.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206.xml"/><Relationship Id="rId4" Type="http://schemas.openxmlformats.org/officeDocument/2006/relationships/image" Target="../media/image100.pn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99.xml"/></Relationships>
</file>

<file path=ppt/slides/_rels/slide20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249.png"/><Relationship Id="rId7" Type="http://schemas.openxmlformats.org/officeDocument/2006/relationships/diagramColors" Target="../diagrams/colors7.xml"/><Relationship Id="rId2" Type="http://schemas.openxmlformats.org/officeDocument/2006/relationships/notesSlide" Target="../notesSlides/notesSlide187.xml"/><Relationship Id="rId1" Type="http://schemas.openxmlformats.org/officeDocument/2006/relationships/slideLayout" Target="../slideLayouts/slideLayout90.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02.xml.rels><?xml version="1.0" encoding="UTF-8" standalone="yes"?>
<Relationships xmlns="http://schemas.openxmlformats.org/package/2006/relationships"><Relationship Id="rId8" Type="http://schemas.openxmlformats.org/officeDocument/2006/relationships/image" Target="../media/image254.jpg"/><Relationship Id="rId3" Type="http://schemas.openxmlformats.org/officeDocument/2006/relationships/image" Target="../media/image250.png"/><Relationship Id="rId7" Type="http://schemas.microsoft.com/office/2007/relationships/hdphoto" Target="../media/hdphoto9.wdp"/><Relationship Id="rId2" Type="http://schemas.openxmlformats.org/officeDocument/2006/relationships/notesSlide" Target="../notesSlides/notesSlide188.xml"/><Relationship Id="rId1" Type="http://schemas.openxmlformats.org/officeDocument/2006/relationships/slideLayout" Target="../slideLayouts/slideLayout90.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203.xml.rels><?xml version="1.0" encoding="UTF-8" standalone="yes"?>
<Relationships xmlns="http://schemas.openxmlformats.org/package/2006/relationships"><Relationship Id="rId3" Type="http://schemas.openxmlformats.org/officeDocument/2006/relationships/image" Target="../media/image255.jpg"/><Relationship Id="rId2" Type="http://schemas.openxmlformats.org/officeDocument/2006/relationships/notesSlide" Target="../notesSlides/notesSlide189.xml"/><Relationship Id="rId1" Type="http://schemas.openxmlformats.org/officeDocument/2006/relationships/slideLayout" Target="../slideLayouts/slideLayout90.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56.png"/></Relationships>
</file>

<file path=ppt/slides/_rels/slide204.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tags" Target="../tags/tag12.xml"/><Relationship Id="rId1" Type="http://schemas.openxmlformats.org/officeDocument/2006/relationships/vmlDrawing" Target="../drawings/vmlDrawing11.vml"/><Relationship Id="rId6" Type="http://schemas.openxmlformats.org/officeDocument/2006/relationships/image" Target="../media/image259.emf"/><Relationship Id="rId5" Type="http://schemas.openxmlformats.org/officeDocument/2006/relationships/oleObject" Target="../embeddings/oleObject11.bin"/><Relationship Id="rId4" Type="http://schemas.openxmlformats.org/officeDocument/2006/relationships/notesSlide" Target="../notesSlides/notesSlide190.xml"/></Relationships>
</file>

<file path=ppt/slides/_rels/slide205.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tags" Target="../tags/tag13.xml"/><Relationship Id="rId1" Type="http://schemas.openxmlformats.org/officeDocument/2006/relationships/vmlDrawing" Target="../drawings/vmlDrawing12.vml"/><Relationship Id="rId6" Type="http://schemas.openxmlformats.org/officeDocument/2006/relationships/image" Target="../media/image259.emf"/><Relationship Id="rId5" Type="http://schemas.openxmlformats.org/officeDocument/2006/relationships/oleObject" Target="../embeddings/oleObject12.bin"/><Relationship Id="rId4" Type="http://schemas.openxmlformats.org/officeDocument/2006/relationships/notesSlide" Target="../notesSlides/notesSlide191.xml"/></Relationships>
</file>

<file path=ppt/slides/_rels/slide20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92.xml"/><Relationship Id="rId1" Type="http://schemas.openxmlformats.org/officeDocument/2006/relationships/slideLayout" Target="../slideLayouts/slideLayout10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90.xml"/></Relationships>
</file>

<file path=ppt/slides/_rels/slide208.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tags" Target="../tags/tag14.xml"/><Relationship Id="rId1" Type="http://schemas.openxmlformats.org/officeDocument/2006/relationships/vmlDrawing" Target="../drawings/vmlDrawing13.vml"/><Relationship Id="rId6" Type="http://schemas.openxmlformats.org/officeDocument/2006/relationships/image" Target="../media/image259.emf"/><Relationship Id="rId5" Type="http://schemas.openxmlformats.org/officeDocument/2006/relationships/oleObject" Target="../embeddings/oleObject13.bin"/><Relationship Id="rId4" Type="http://schemas.openxmlformats.org/officeDocument/2006/relationships/notesSlide" Target="../notesSlides/notesSlide194.xml"/></Relationships>
</file>

<file path=ppt/slides/_rels/slide209.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195.xml"/><Relationship Id="rId1" Type="http://schemas.openxmlformats.org/officeDocument/2006/relationships/slideLayout" Target="../slideLayouts/slideLayout102.xml"/><Relationship Id="rId4" Type="http://schemas.openxmlformats.org/officeDocument/2006/relationships/image" Target="../media/image262.png"/></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206.xml"/><Relationship Id="rId4" Type="http://schemas.openxmlformats.org/officeDocument/2006/relationships/image" Target="../media/image101.png"/></Relationships>
</file>

<file path=ppt/slides/_rels/slide210.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tags" Target="../tags/tag15.xml"/><Relationship Id="rId1" Type="http://schemas.openxmlformats.org/officeDocument/2006/relationships/vmlDrawing" Target="../drawings/vmlDrawing14.vml"/><Relationship Id="rId6" Type="http://schemas.openxmlformats.org/officeDocument/2006/relationships/image" Target="../media/image259.emf"/><Relationship Id="rId5" Type="http://schemas.openxmlformats.org/officeDocument/2006/relationships/oleObject" Target="../embeddings/oleObject14.bin"/><Relationship Id="rId4" Type="http://schemas.openxmlformats.org/officeDocument/2006/relationships/notesSlide" Target="../notesSlides/notesSlide196.xml"/></Relationships>
</file>

<file path=ppt/slides/_rels/slide211.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tags" Target="../tags/tag16.xml"/><Relationship Id="rId1" Type="http://schemas.openxmlformats.org/officeDocument/2006/relationships/vmlDrawing" Target="../drawings/vmlDrawing15.vml"/><Relationship Id="rId6" Type="http://schemas.openxmlformats.org/officeDocument/2006/relationships/image" Target="../media/image259.emf"/><Relationship Id="rId5" Type="http://schemas.openxmlformats.org/officeDocument/2006/relationships/oleObject" Target="../embeddings/oleObject15.bin"/><Relationship Id="rId4" Type="http://schemas.openxmlformats.org/officeDocument/2006/relationships/notesSlide" Target="../notesSlides/notesSlide197.xml"/></Relationships>
</file>

<file path=ppt/slides/_rels/slide212.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198.xml"/><Relationship Id="rId1" Type="http://schemas.openxmlformats.org/officeDocument/2006/relationships/slideLayout" Target="../slideLayouts/slideLayout99.xml"/></Relationships>
</file>

<file path=ppt/slides/_rels/slide213.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tags" Target="../tags/tag17.xml"/><Relationship Id="rId1" Type="http://schemas.openxmlformats.org/officeDocument/2006/relationships/vmlDrawing" Target="../drawings/vmlDrawing16.vml"/><Relationship Id="rId6" Type="http://schemas.openxmlformats.org/officeDocument/2006/relationships/image" Target="../media/image259.emf"/><Relationship Id="rId5" Type="http://schemas.openxmlformats.org/officeDocument/2006/relationships/oleObject" Target="../embeddings/oleObject16.bin"/><Relationship Id="rId4" Type="http://schemas.openxmlformats.org/officeDocument/2006/relationships/notesSlide" Target="../notesSlides/notesSlide199.xml"/></Relationships>
</file>

<file path=ppt/slides/_rels/slide214.xml.rels><?xml version="1.0" encoding="UTF-8" standalone="yes"?>
<Relationships xmlns="http://schemas.openxmlformats.org/package/2006/relationships"><Relationship Id="rId3" Type="http://schemas.openxmlformats.org/officeDocument/2006/relationships/slideLayout" Target="../slideLayouts/slideLayout90.xml"/><Relationship Id="rId2" Type="http://schemas.openxmlformats.org/officeDocument/2006/relationships/tags" Target="../tags/tag18.xml"/><Relationship Id="rId1" Type="http://schemas.openxmlformats.org/officeDocument/2006/relationships/vmlDrawing" Target="../drawings/vmlDrawing17.vml"/><Relationship Id="rId6" Type="http://schemas.openxmlformats.org/officeDocument/2006/relationships/image" Target="../media/image259.emf"/><Relationship Id="rId5" Type="http://schemas.openxmlformats.org/officeDocument/2006/relationships/oleObject" Target="../embeddings/oleObject17.bin"/><Relationship Id="rId4" Type="http://schemas.openxmlformats.org/officeDocument/2006/relationships/notesSlide" Target="../notesSlides/notesSlide200.xml"/></Relationships>
</file>

<file path=ppt/slides/_rels/slide215.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01.xml"/><Relationship Id="rId1" Type="http://schemas.openxmlformats.org/officeDocument/2006/relationships/slideLayout" Target="../slideLayouts/slideLayout9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35.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266.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265.png"/><Relationship Id="rId1" Type="http://schemas.openxmlformats.org/officeDocument/2006/relationships/slideLayout" Target="../slideLayouts/slideLayout3.xml"/><Relationship Id="rId6" Type="http://schemas.openxmlformats.org/officeDocument/2006/relationships/image" Target="../media/image268.png"/><Relationship Id="rId11" Type="http://schemas.openxmlformats.org/officeDocument/2006/relationships/image" Target="../media/image58.png"/><Relationship Id="rId5" Type="http://schemas.microsoft.com/office/2007/relationships/hdphoto" Target="../media/hdphoto10.wdp"/><Relationship Id="rId10" Type="http://schemas.openxmlformats.org/officeDocument/2006/relationships/image" Target="../media/image57.png"/><Relationship Id="rId4" Type="http://schemas.openxmlformats.org/officeDocument/2006/relationships/image" Target="../media/image267.png"/><Relationship Id="rId9" Type="http://schemas.openxmlformats.org/officeDocument/2006/relationships/image" Target="../media/image56.png"/></Relationships>
</file>

<file path=ppt/slides/_rels/slide219.xml.rels><?xml version="1.0" encoding="UTF-8" standalone="yes"?>
<Relationships xmlns="http://schemas.openxmlformats.org/package/2006/relationships"><Relationship Id="rId3" Type="http://schemas.openxmlformats.org/officeDocument/2006/relationships/hyperlink" Target="https://powerbi.microsoft.com/pricing" TargetMode="External"/><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206.xml"/><Relationship Id="rId5" Type="http://schemas.openxmlformats.org/officeDocument/2006/relationships/image" Target="../media/image104.PNG"/><Relationship Id="rId4" Type="http://schemas.openxmlformats.org/officeDocument/2006/relationships/image" Target="../media/image103.png"/></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5.xml"/></Relationships>
</file>

<file path=ppt/slides/_rels/slide222.xml.rels><?xml version="1.0" encoding="UTF-8" standalone="yes"?>
<Relationships xmlns="http://schemas.openxmlformats.org/package/2006/relationships"><Relationship Id="rId3" Type="http://schemas.openxmlformats.org/officeDocument/2006/relationships/hyperlink" Target="https://powerbi.microsoft.com/pricing" TargetMode="External"/><Relationship Id="rId2" Type="http://schemas.openxmlformats.org/officeDocument/2006/relationships/notesSlide" Target="../notesSlides/notesSlide207.xml"/><Relationship Id="rId1" Type="http://schemas.openxmlformats.org/officeDocument/2006/relationships/slideLayout" Target="../slideLayouts/slideLayout6.xml"/><Relationship Id="rId4" Type="http://schemas.openxmlformats.org/officeDocument/2006/relationships/hyperlink" Target="http://aka.ms/powerbipartners" TargetMode="External"/></Relationships>
</file>

<file path=ppt/slides/_rels/slide223.xml.rels><?xml version="1.0" encoding="UTF-8" standalone="yes"?>
<Relationships xmlns="http://schemas.openxmlformats.org/package/2006/relationships"><Relationship Id="rId3" Type="http://schemas.openxmlformats.org/officeDocument/2006/relationships/hyperlink" Target="https://technet.microsoft.com/en-us/virtuallabs" TargetMode="External"/><Relationship Id="rId2" Type="http://schemas.openxmlformats.org/officeDocument/2006/relationships/notesSlide" Target="../notesSlides/notesSlide208.xml"/><Relationship Id="rId1" Type="http://schemas.openxmlformats.org/officeDocument/2006/relationships/slideLayout" Target="../slideLayouts/slideLayout6.xml"/><Relationship Id="rId4" Type="http://schemas.openxmlformats.org/officeDocument/2006/relationships/image" Target="../media/image269.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2.xml"/><Relationship Id="rId1" Type="http://schemas.openxmlformats.org/officeDocument/2006/relationships/slideLayout" Target="../slideLayouts/slideLayout206.xml"/><Relationship Id="rId4" Type="http://schemas.openxmlformats.org/officeDocument/2006/relationships/image" Target="../media/image106.png"/></Relationships>
</file>

<file path=ppt/slides/_rels/slide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200.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5.xml.rels><?xml version="1.0" encoding="UTF-8" standalone="yes"?>
<Relationships xmlns="http://schemas.openxmlformats.org/package/2006/relationships"><Relationship Id="rId13" Type="http://schemas.openxmlformats.org/officeDocument/2006/relationships/image" Target="../media/image120.png"/><Relationship Id="rId18" Type="http://schemas.openxmlformats.org/officeDocument/2006/relationships/image" Target="../media/image125.jpeg"/><Relationship Id="rId26" Type="http://schemas.openxmlformats.org/officeDocument/2006/relationships/image" Target="../media/image133.png"/><Relationship Id="rId3" Type="http://schemas.openxmlformats.org/officeDocument/2006/relationships/image" Target="../media/image110.png"/><Relationship Id="rId21" Type="http://schemas.openxmlformats.org/officeDocument/2006/relationships/image" Target="../media/image128.png"/><Relationship Id="rId34" Type="http://schemas.openxmlformats.org/officeDocument/2006/relationships/image" Target="../media/image141.png"/><Relationship Id="rId7" Type="http://schemas.openxmlformats.org/officeDocument/2006/relationships/image" Target="../media/image114.jp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2.png"/><Relationship Id="rId33" Type="http://schemas.openxmlformats.org/officeDocument/2006/relationships/image" Target="../media/image140.jpeg"/><Relationship Id="rId2" Type="http://schemas.openxmlformats.org/officeDocument/2006/relationships/notesSlide" Target="../notesSlides/notesSlide24.xml"/><Relationship Id="rId16" Type="http://schemas.openxmlformats.org/officeDocument/2006/relationships/image" Target="../media/image123.jpg"/><Relationship Id="rId20" Type="http://schemas.openxmlformats.org/officeDocument/2006/relationships/image" Target="../media/image127.png"/><Relationship Id="rId29" Type="http://schemas.openxmlformats.org/officeDocument/2006/relationships/image" Target="../media/image136.png"/><Relationship Id="rId1" Type="http://schemas.openxmlformats.org/officeDocument/2006/relationships/slideLayout" Target="../slideLayouts/slideLayout230.xml"/><Relationship Id="rId6" Type="http://schemas.openxmlformats.org/officeDocument/2006/relationships/image" Target="../media/image113.png"/><Relationship Id="rId11" Type="http://schemas.openxmlformats.org/officeDocument/2006/relationships/image" Target="../media/image118.png"/><Relationship Id="rId24" Type="http://schemas.openxmlformats.org/officeDocument/2006/relationships/image" Target="../media/image131.png"/><Relationship Id="rId32" Type="http://schemas.openxmlformats.org/officeDocument/2006/relationships/image" Target="../media/image139.jpg"/><Relationship Id="rId5" Type="http://schemas.openxmlformats.org/officeDocument/2006/relationships/image" Target="../media/image112.png"/><Relationship Id="rId15" Type="http://schemas.openxmlformats.org/officeDocument/2006/relationships/image" Target="../media/image122.jpg"/><Relationship Id="rId23" Type="http://schemas.openxmlformats.org/officeDocument/2006/relationships/image" Target="../media/image130.png"/><Relationship Id="rId28" Type="http://schemas.openxmlformats.org/officeDocument/2006/relationships/image" Target="../media/image135.png"/><Relationship Id="rId10" Type="http://schemas.openxmlformats.org/officeDocument/2006/relationships/image" Target="../media/image117.png"/><Relationship Id="rId19" Type="http://schemas.openxmlformats.org/officeDocument/2006/relationships/image" Target="../media/image126.png"/><Relationship Id="rId31" Type="http://schemas.openxmlformats.org/officeDocument/2006/relationships/image" Target="../media/image138.png"/><Relationship Id="rId4" Type="http://schemas.openxmlformats.org/officeDocument/2006/relationships/image" Target="../media/image111.emf"/><Relationship Id="rId9" Type="http://schemas.openxmlformats.org/officeDocument/2006/relationships/image" Target="../media/image116.png"/><Relationship Id="rId14" Type="http://schemas.openxmlformats.org/officeDocument/2006/relationships/image" Target="../media/image121.jpg"/><Relationship Id="rId22" Type="http://schemas.openxmlformats.org/officeDocument/2006/relationships/image" Target="../media/image129.png"/><Relationship Id="rId27" Type="http://schemas.openxmlformats.org/officeDocument/2006/relationships/image" Target="../media/image134.png"/><Relationship Id="rId30" Type="http://schemas.openxmlformats.org/officeDocument/2006/relationships/image" Target="../media/image137.png"/><Relationship Id="rId8" Type="http://schemas.openxmlformats.org/officeDocument/2006/relationships/image" Target="../media/image115.png"/></Relationships>
</file>

<file path=ppt/slides/_rels/slide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0.xml"/><Relationship Id="rId1" Type="http://schemas.openxmlformats.org/officeDocument/2006/relationships/slideLayout" Target="../slideLayouts/slideLayout16.xml"/><Relationship Id="rId4" Type="http://schemas.openxmlformats.org/officeDocument/2006/relationships/image" Target="../media/image147.jpg"/></Relationships>
</file>

<file path=ppt/slides/_rels/slide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powerbi.microsoft.com/"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hyperlink" Target="http://blogs.msdn.com/b/powerbi/" TargetMode="External"/><Relationship Id="rId5" Type="http://schemas.openxmlformats.org/officeDocument/2006/relationships/hyperlink" Target="http://community.powerbi.com/" TargetMode="External"/><Relationship Id="rId4" Type="http://schemas.openxmlformats.org/officeDocument/2006/relationships/hyperlink" Target="http://support.powerbi.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aka.ms/powerbipartners"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6.xml"/><Relationship Id="rId1" Type="http://schemas.openxmlformats.org/officeDocument/2006/relationships/video" Target="https://www.youtube.com/embed/yfbXtQq7MVY" TargetMode="External"/><Relationship Id="rId5" Type="http://schemas.openxmlformats.org/officeDocument/2006/relationships/image" Target="../media/image150.jpeg"/><Relationship Id="rId4" Type="http://schemas.openxmlformats.org/officeDocument/2006/relationships/image" Target="../media/image1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154.png"/></Relationships>
</file>

<file path=ppt/slides/_rels/slide4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8.xml"/></Relationships>
</file>

<file path=ppt/slides/_rels/slide4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hyperlink" Target="https://aka.ms/pbitraining0713" TargetMode="Externa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67.pn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17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app.powerbi.com/visuals" TargetMode="External"/><Relationship Id="rId2" Type="http://schemas.openxmlformats.org/officeDocument/2006/relationships/notesSlide" Target="../notesSlides/notesSlide72.xml"/><Relationship Id="rId1" Type="http://schemas.openxmlformats.org/officeDocument/2006/relationships/slideLayout" Target="../slideLayouts/slideLayout138.xml"/><Relationship Id="rId4" Type="http://schemas.openxmlformats.org/officeDocument/2006/relationships/image" Target="../media/image173.png"/></Relationships>
</file>

<file path=ppt/slides/_rels/slide7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138.xml"/></Relationships>
</file>

<file path=ppt/slides/_rels/slide7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4.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3.xml"/><Relationship Id="rId1" Type="http://schemas.openxmlformats.org/officeDocument/2006/relationships/slideLayout" Target="../slideLayouts/slideLayout8.xml"/><Relationship Id="rId4" Type="http://schemas.openxmlformats.org/officeDocument/2006/relationships/image" Target="../media/image182.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support.powerbi.com/knowledgebase/topics/68530-power-bi-desktop" TargetMode="External"/><Relationship Id="rId2" Type="http://schemas.openxmlformats.org/officeDocument/2006/relationships/notesSlide" Target="../notesSlides/notesSlide88.xml"/><Relationship Id="rId1" Type="http://schemas.openxmlformats.org/officeDocument/2006/relationships/slideLayout" Target="../slideLayouts/slideLayout6.xml"/><Relationship Id="rId5" Type="http://schemas.openxmlformats.org/officeDocument/2006/relationships/hyperlink" Target="http://social.technet.microsoft.com/wiki/contents/articles/1088.dax-resource-center.aspx" TargetMode="External"/><Relationship Id="rId4" Type="http://schemas.openxmlformats.org/officeDocument/2006/relationships/hyperlink" Target="https://support.powerbi.com/knowledgebase/articles/464157-tips-and-tricks-for-creating-reports-in-power-bi-d"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store.office.com/en-us/appshome.aspx?productgroup=PowerBI" TargetMode="External"/><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Bring your data to </a:t>
            </a:r>
            <a:r>
              <a:rPr lang="en-US" noProof="0" dirty="0">
                <a:solidFill>
                  <a:schemeClr val="bg1"/>
                </a:solidFill>
              </a:rPr>
              <a:t>life</a:t>
            </a:r>
            <a:r>
              <a:rPr lang="en-US" noProof="0" dirty="0"/>
              <a:t> </a:t>
            </a:r>
            <a:br>
              <a:rPr lang="en-US" noProof="0" dirty="0"/>
            </a:br>
            <a:r>
              <a:rPr lang="en-US" noProof="0" dirty="0"/>
              <a:t>with Microsoft Power BI</a:t>
            </a:r>
          </a:p>
        </p:txBody>
      </p:sp>
      <p:sp>
        <p:nvSpPr>
          <p:cNvPr id="9" name="Subtitle 8"/>
          <p:cNvSpPr>
            <a:spLocks noGrp="1"/>
          </p:cNvSpPr>
          <p:nvPr>
            <p:ph type="subTitle" idx="1"/>
          </p:nvPr>
        </p:nvSpPr>
        <p:spPr>
          <a:xfrm>
            <a:off x="1488558" y="4749149"/>
            <a:ext cx="9788342" cy="1972162"/>
          </a:xfrm>
        </p:spPr>
        <p:txBody>
          <a:bodyPr>
            <a:normAutofit lnSpcReduction="10000"/>
          </a:bodyPr>
          <a:lstStyle/>
          <a:p>
            <a:r>
              <a:rPr lang="en-US" b="1" dirty="0"/>
              <a:t>Manpreet Singh</a:t>
            </a:r>
          </a:p>
          <a:p>
            <a:r>
              <a:rPr lang="en-US" i="1" dirty="0"/>
              <a:t>Cloud Solution Architect</a:t>
            </a:r>
          </a:p>
          <a:p>
            <a:endParaRPr lang="en-US" dirty="0"/>
          </a:p>
          <a:p>
            <a:r>
              <a:rPr lang="en-US" b="1" dirty="0"/>
              <a:t>George Chilakos</a:t>
            </a:r>
          </a:p>
          <a:p>
            <a:r>
              <a:rPr lang="en-US" i="1" dirty="0"/>
              <a:t>Data Platform Architect</a:t>
            </a:r>
          </a:p>
        </p:txBody>
      </p:sp>
    </p:spTree>
    <p:extLst>
      <p:ext uri="{BB962C8B-B14F-4D97-AF65-F5344CB8AC3E}">
        <p14:creationId xmlns:p14="http://schemas.microsoft.com/office/powerpoint/2010/main" val="229205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 new generation of BI</a:t>
            </a:r>
          </a:p>
        </p:txBody>
      </p:sp>
      <p:sp>
        <p:nvSpPr>
          <p:cNvPr id="3" name="Content Placeholder 2"/>
          <p:cNvSpPr>
            <a:spLocks noGrp="1"/>
          </p:cNvSpPr>
          <p:nvPr>
            <p:ph sz="quarter" idx="10"/>
          </p:nvPr>
        </p:nvSpPr>
        <p:spPr/>
        <p:txBody>
          <a:bodyPr/>
          <a:lstStyle/>
          <a:p>
            <a:r>
              <a:rPr lang="en-US" noProof="0" dirty="0"/>
              <a:t>Turning data into business insights is challenging</a:t>
            </a:r>
            <a:endParaRPr lang="en-US" b="1" noProof="0" dirty="0">
              <a:cs typeface="Segoe UI" panose="020B0502040204020203" pitchFamily="34" charset="0"/>
            </a:endParaRPr>
          </a:p>
        </p:txBody>
      </p:sp>
      <p:sp>
        <p:nvSpPr>
          <p:cNvPr id="4" name="Text Placeholder 3"/>
          <p:cNvSpPr>
            <a:spLocks noGrp="1"/>
          </p:cNvSpPr>
          <p:nvPr>
            <p:ph type="body" sz="quarter" idx="11"/>
          </p:nvPr>
        </p:nvSpPr>
        <p:spPr/>
        <p:txBody>
          <a:bodyPr/>
          <a:lstStyle/>
          <a:p>
            <a:r>
              <a:rPr lang="en-US" noProof="0" dirty="0"/>
              <a:t>Common BI challenges include…</a:t>
            </a:r>
          </a:p>
          <a:p>
            <a:endParaRPr lang="en-US" noProof="0" dirty="0"/>
          </a:p>
        </p:txBody>
      </p:sp>
      <p:grpSp>
        <p:nvGrpSpPr>
          <p:cNvPr id="24" name="Group 23"/>
          <p:cNvGrpSpPr/>
          <p:nvPr/>
        </p:nvGrpSpPr>
        <p:grpSpPr>
          <a:xfrm>
            <a:off x="461438" y="3751994"/>
            <a:ext cx="11131423" cy="919829"/>
            <a:chOff x="419875" y="3553208"/>
            <a:chExt cx="11131423" cy="919829"/>
          </a:xfrm>
        </p:grpSpPr>
        <p:grpSp>
          <p:nvGrpSpPr>
            <p:cNvPr id="25" name="Group 11"/>
            <p:cNvGrpSpPr/>
            <p:nvPr/>
          </p:nvGrpSpPr>
          <p:grpSpPr>
            <a:xfrm>
              <a:off x="419875" y="3553208"/>
              <a:ext cx="11131423" cy="919829"/>
              <a:chOff x="419875" y="3540205"/>
              <a:chExt cx="11131423" cy="919829"/>
            </a:xfrm>
          </p:grpSpPr>
          <p:sp>
            <p:nvSpPr>
              <p:cNvPr id="28" name="Rectangle 12"/>
              <p:cNvSpPr/>
              <p:nvPr/>
            </p:nvSpPr>
            <p:spPr bwMode="auto">
              <a:xfrm>
                <a:off x="1327452" y="3540205"/>
                <a:ext cx="4252254"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Multiple data sources</a:t>
                </a:r>
              </a:p>
            </p:txBody>
          </p:sp>
          <p:sp>
            <p:nvSpPr>
              <p:cNvPr id="29" name="Rectangle 13"/>
              <p:cNvSpPr/>
              <p:nvPr/>
            </p:nvSpPr>
            <p:spPr bwMode="auto">
              <a:xfrm>
                <a:off x="5579706" y="3545634"/>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Data residing in SaaS solutions, and other external locations, is difficult to access and refresh securely</a:t>
                </a:r>
              </a:p>
            </p:txBody>
          </p:sp>
          <p:sp>
            <p:nvSpPr>
              <p:cNvPr id="30" name="Rectangle 16"/>
              <p:cNvSpPr/>
              <p:nvPr/>
            </p:nvSpPr>
            <p:spPr bwMode="auto">
              <a:xfrm>
                <a:off x="419875" y="3545634"/>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26" name="Freeform 25"/>
            <p:cNvSpPr>
              <a:spLocks noChangeAspect="1" noEditPoints="1"/>
            </p:cNvSpPr>
            <p:nvPr/>
          </p:nvSpPr>
          <p:spPr bwMode="auto">
            <a:xfrm>
              <a:off x="895778" y="3824238"/>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tx1"/>
            </a:solidFill>
            <a:ln>
              <a:solidFill>
                <a:schemeClr val="tx1"/>
              </a:solidFill>
            </a:ln>
            <a:extLst/>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27" name="Freeform 26"/>
            <p:cNvSpPr>
              <a:spLocks noChangeAspect="1" noEditPoints="1"/>
            </p:cNvSpPr>
            <p:nvPr/>
          </p:nvSpPr>
          <p:spPr bwMode="black">
            <a:xfrm>
              <a:off x="616986" y="4004167"/>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w="19050">
              <a:solidFill>
                <a:schemeClr val="tx1"/>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31" name="Group 30"/>
          <p:cNvGrpSpPr/>
          <p:nvPr/>
        </p:nvGrpSpPr>
        <p:grpSpPr>
          <a:xfrm>
            <a:off x="461438" y="2701522"/>
            <a:ext cx="11131422" cy="914400"/>
            <a:chOff x="419875" y="2502736"/>
            <a:chExt cx="11131422" cy="914400"/>
          </a:xfrm>
        </p:grpSpPr>
        <p:grpSp>
          <p:nvGrpSpPr>
            <p:cNvPr id="32" name="Group 31"/>
            <p:cNvGrpSpPr/>
            <p:nvPr/>
          </p:nvGrpSpPr>
          <p:grpSpPr>
            <a:xfrm>
              <a:off x="419875" y="2502736"/>
              <a:ext cx="11131422" cy="914400"/>
              <a:chOff x="419875" y="2369977"/>
              <a:chExt cx="11131422" cy="914400"/>
            </a:xfrm>
          </p:grpSpPr>
          <p:sp>
            <p:nvSpPr>
              <p:cNvPr id="34" name="Rectangle 33"/>
              <p:cNvSpPr/>
              <p:nvPr/>
            </p:nvSpPr>
            <p:spPr bwMode="auto">
              <a:xfrm>
                <a:off x="1327452" y="2369977"/>
                <a:ext cx="4252253" cy="914400"/>
              </a:xfrm>
              <a:prstGeom prst="rect">
                <a:avLst/>
              </a:prstGeom>
              <a:solidFill>
                <a:schemeClr val="tx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End-to-end view</a:t>
                </a:r>
              </a:p>
            </p:txBody>
          </p:sp>
          <p:sp>
            <p:nvSpPr>
              <p:cNvPr id="35" name="Rectangle 34"/>
              <p:cNvSpPr/>
              <p:nvPr/>
            </p:nvSpPr>
            <p:spPr bwMode="auto">
              <a:xfrm>
                <a:off x="5579705" y="2369977"/>
                <a:ext cx="5971592" cy="914400"/>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Data often resides in disparate locations, making it difficult to see a complete picture of your business </a:t>
                </a:r>
              </a:p>
            </p:txBody>
          </p:sp>
          <p:sp>
            <p:nvSpPr>
              <p:cNvPr id="36" name="Rectangle 35"/>
              <p:cNvSpPr/>
              <p:nvPr/>
            </p:nvSpPr>
            <p:spPr bwMode="auto">
              <a:xfrm>
                <a:off x="419875" y="2369977"/>
                <a:ext cx="914400" cy="914400"/>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33" name="Freeform 32"/>
            <p:cNvSpPr>
              <a:spLocks noChangeAspect="1" noEditPoints="1"/>
            </p:cNvSpPr>
            <p:nvPr/>
          </p:nvSpPr>
          <p:spPr bwMode="black">
            <a:xfrm>
              <a:off x="675379" y="2822776"/>
              <a:ext cx="457200" cy="316260"/>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chemeClr val="tx1"/>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grpSp>
        <p:nvGrpSpPr>
          <p:cNvPr id="37" name="Group 36"/>
          <p:cNvGrpSpPr/>
          <p:nvPr/>
        </p:nvGrpSpPr>
        <p:grpSpPr>
          <a:xfrm>
            <a:off x="461438" y="4853039"/>
            <a:ext cx="11131423" cy="914400"/>
            <a:chOff x="419875" y="4654253"/>
            <a:chExt cx="11131423" cy="914400"/>
          </a:xfrm>
        </p:grpSpPr>
        <p:grpSp>
          <p:nvGrpSpPr>
            <p:cNvPr id="38" name="Group 24"/>
            <p:cNvGrpSpPr/>
            <p:nvPr/>
          </p:nvGrpSpPr>
          <p:grpSpPr>
            <a:xfrm>
              <a:off x="419875" y="4654253"/>
              <a:ext cx="11131423" cy="914400"/>
              <a:chOff x="419875" y="4721288"/>
              <a:chExt cx="11131423" cy="1690145"/>
            </a:xfrm>
          </p:grpSpPr>
          <p:sp>
            <p:nvSpPr>
              <p:cNvPr id="40" name="Rectangle 25"/>
              <p:cNvSpPr/>
              <p:nvPr/>
            </p:nvSpPr>
            <p:spPr bwMode="auto">
              <a:xfrm>
                <a:off x="1334275" y="4721288"/>
                <a:ext cx="4245430" cy="1690145"/>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800" dirty="0">
                    <a:solidFill>
                      <a:srgbClr val="EDC30D"/>
                    </a:solidFill>
                    <a:latin typeface="+mj-lt"/>
                    <a:ea typeface="Segoe UI" pitchFamily="34" charset="0"/>
                    <a:cs typeface="Segoe UI" pitchFamily="34" charset="0"/>
                  </a:rPr>
                  <a:t>Right data for the right users at the right time</a:t>
                </a:r>
              </a:p>
            </p:txBody>
          </p:sp>
          <p:sp>
            <p:nvSpPr>
              <p:cNvPr id="41" name="Rectangle 26"/>
              <p:cNvSpPr/>
              <p:nvPr/>
            </p:nvSpPr>
            <p:spPr bwMode="auto">
              <a:xfrm>
                <a:off x="5579706" y="4721288"/>
                <a:ext cx="5971592" cy="1690145"/>
              </a:xfrm>
              <a:prstGeom prst="rect">
                <a:avLst/>
              </a:prstGeom>
              <a:solidFill>
                <a:schemeClr val="bg1"/>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14367" fontAlgn="base">
                  <a:lnSpc>
                    <a:spcPct val="90000"/>
                  </a:lnSpc>
                  <a:spcBef>
                    <a:spcPct val="20000"/>
                  </a:spcBef>
                  <a:spcAft>
                    <a:spcPct val="0"/>
                  </a:spcAft>
                  <a:buSzPct val="90000"/>
                </a:pPr>
                <a:r>
                  <a:rPr lang="en-US" dirty="0">
                    <a:ln w="3175">
                      <a:noFill/>
                    </a:ln>
                    <a:solidFill>
                      <a:schemeClr val="tx1"/>
                    </a:solidFill>
                    <a:latin typeface="+mj-lt"/>
                  </a:rPr>
                  <a:t>Different roles have different needs, and business users need the latest operational data</a:t>
                </a:r>
              </a:p>
            </p:txBody>
          </p:sp>
          <p:sp>
            <p:nvSpPr>
              <p:cNvPr id="42" name="Rectangle 27"/>
              <p:cNvSpPr/>
              <p:nvPr/>
            </p:nvSpPr>
            <p:spPr bwMode="auto">
              <a:xfrm>
                <a:off x="419875" y="4721288"/>
                <a:ext cx="914400" cy="1690145"/>
              </a:xfrm>
              <a:prstGeom prst="rect">
                <a:avLst/>
              </a:prstGeom>
              <a:solidFill>
                <a:srgbClr val="EDC30D"/>
              </a:solidFill>
              <a:ln>
                <a:solidFill>
                  <a:schemeClr val="bg2">
                    <a:lumMod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3600" b="1" dirty="0">
                  <a:solidFill>
                    <a:schemeClr val="tx1"/>
                  </a:solidFill>
                  <a:ea typeface="Segoe UI" pitchFamily="34" charset="0"/>
                  <a:cs typeface="Segoe UI" pitchFamily="34" charset="0"/>
                </a:endParaRPr>
              </a:p>
            </p:txBody>
          </p:sp>
        </p:grpSp>
        <p:sp>
          <p:nvSpPr>
            <p:cNvPr id="39" name="Freeform 25"/>
            <p:cNvSpPr>
              <a:spLocks noChangeAspect="1" noEditPoints="1"/>
            </p:cNvSpPr>
            <p:nvPr/>
          </p:nvSpPr>
          <p:spPr bwMode="black">
            <a:xfrm>
              <a:off x="648475" y="4916806"/>
              <a:ext cx="457200" cy="389294"/>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tx1"/>
            </a:solidFill>
            <a:ln>
              <a:noFill/>
            </a:ln>
          </p:spPr>
          <p:txBody>
            <a:bodyPr vert="horz" wrap="square" lIns="82305" tIns="41153" rIns="82305" bIns="41153" numCol="1" anchor="t" anchorCtr="0" compatLnSpc="1">
              <a:prstTxWarp prst="textNoShape">
                <a:avLst/>
              </a:prstTxWarp>
            </a:bodyPr>
            <a:lstStyle/>
            <a:p>
              <a:endParaRPr lang="en-US" sz="900" dirty="0"/>
            </a:p>
          </p:txBody>
        </p:sp>
      </p:grpSp>
    </p:spTree>
    <p:extLst>
      <p:ext uri="{BB962C8B-B14F-4D97-AF65-F5344CB8AC3E}">
        <p14:creationId xmlns:p14="http://schemas.microsoft.com/office/powerpoint/2010/main" val="1852995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and exploring reports</a:t>
            </a:r>
          </a:p>
        </p:txBody>
      </p:sp>
      <p:sp>
        <p:nvSpPr>
          <p:cNvPr id="4" name="Text Placeholder 3"/>
          <p:cNvSpPr>
            <a:spLocks noGrp="1"/>
          </p:cNvSpPr>
          <p:nvPr>
            <p:ph type="body" sz="quarter" idx="11"/>
          </p:nvPr>
        </p:nvSpPr>
        <p:spPr>
          <a:xfrm>
            <a:off x="269876" y="1749425"/>
            <a:ext cx="6541742" cy="5108575"/>
          </a:xfrm>
        </p:spPr>
        <p:txBody>
          <a:bodyPr>
            <a:normAutofit lnSpcReduction="10000"/>
          </a:bodyPr>
          <a:lstStyle/>
          <a:p>
            <a:r>
              <a:rPr lang="en-US" noProof="0" dirty="0"/>
              <a:t>Choose from numerous modern visualization types:</a:t>
            </a:r>
          </a:p>
          <a:p>
            <a:pPr lvl="1"/>
            <a:r>
              <a:rPr lang="en-US" sz="1800" noProof="0" dirty="0"/>
              <a:t>Filter data:</a:t>
            </a:r>
          </a:p>
          <a:p>
            <a:pPr lvl="2"/>
            <a:r>
              <a:rPr lang="en-US" sz="1600" noProof="0" dirty="0"/>
              <a:t>Slicer</a:t>
            </a:r>
          </a:p>
          <a:p>
            <a:pPr lvl="1"/>
            <a:r>
              <a:rPr lang="en-US" sz="1800" noProof="0" dirty="0"/>
              <a:t>Display numeric values:</a:t>
            </a:r>
          </a:p>
          <a:p>
            <a:pPr lvl="2"/>
            <a:r>
              <a:rPr lang="en-US" sz="1600" noProof="0" dirty="0"/>
              <a:t>Card, Multi Row Card, Table, Matrix, KPI</a:t>
            </a:r>
          </a:p>
          <a:p>
            <a:pPr lvl="1"/>
            <a:r>
              <a:rPr lang="en-US" sz="1800" noProof="0" dirty="0"/>
              <a:t>Graphically visualize data:</a:t>
            </a:r>
          </a:p>
          <a:p>
            <a:pPr lvl="2"/>
            <a:r>
              <a:rPr lang="en-US" sz="1600" noProof="0" dirty="0"/>
              <a:t>Bar, Column, Line, Combo, Scatter, Waterfall, Pie, Donut, Funnel, Treemap, Gauge, R Script</a:t>
            </a:r>
          </a:p>
          <a:p>
            <a:pPr lvl="1"/>
            <a:r>
              <a:rPr lang="en-US" sz="1800" noProof="0" dirty="0"/>
              <a:t>Spatially visualize data:</a:t>
            </a:r>
          </a:p>
          <a:p>
            <a:pPr lvl="2"/>
            <a:r>
              <a:rPr lang="en-US" sz="1600" dirty="0"/>
              <a:t>Map, Filled map, Shape map (preview)</a:t>
            </a:r>
          </a:p>
          <a:p>
            <a:r>
              <a:rPr lang="en-US" noProof="0" dirty="0"/>
              <a:t>Import custom visuals</a:t>
            </a:r>
          </a:p>
        </p:txBody>
      </p:sp>
      <p:sp>
        <p:nvSpPr>
          <p:cNvPr id="6" name="Content Placeholder 5"/>
          <p:cNvSpPr>
            <a:spLocks noGrp="1"/>
          </p:cNvSpPr>
          <p:nvPr>
            <p:ph sz="quarter" idx="10"/>
          </p:nvPr>
        </p:nvSpPr>
        <p:spPr/>
        <p:txBody>
          <a:bodyPr/>
          <a:lstStyle/>
          <a:p>
            <a:r>
              <a:rPr lang="en-US" noProof="0" dirty="0"/>
              <a:t>Creating reports: Visualization types</a:t>
            </a:r>
          </a:p>
        </p:txBody>
      </p:sp>
      <p:sp>
        <p:nvSpPr>
          <p:cNvPr id="7" name="TextBox 6"/>
          <p:cNvSpPr txBox="1"/>
          <p:nvPr/>
        </p:nvSpPr>
        <p:spPr>
          <a:xfrm>
            <a:off x="7376362" y="5510518"/>
            <a:ext cx="3897795"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Hover the cursor of each icon to reveal a tooltip description of the visualization type</a:t>
            </a:r>
            <a:endParaRPr lang="en-US" dirty="0">
              <a:gradFill>
                <a:gsLst>
                  <a:gs pos="2917">
                    <a:schemeClr val="tx1"/>
                  </a:gs>
                  <a:gs pos="30000">
                    <a:schemeClr val="tx1"/>
                  </a:gs>
                </a:gsLst>
                <a:lin ang="5400000" scaled="0"/>
              </a:gradFill>
            </a:endParaRPr>
          </a:p>
        </p:txBody>
      </p:sp>
      <p:sp>
        <p:nvSpPr>
          <p:cNvPr id="8" name="TextBox 7"/>
          <p:cNvSpPr txBox="1"/>
          <p:nvPr/>
        </p:nvSpPr>
        <p:spPr>
          <a:xfrm>
            <a:off x="433626" y="6009116"/>
            <a:ext cx="5988819"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Custom visuals are covered later in this training course</a:t>
            </a:r>
            <a:endParaRPr lang="en-US" dirty="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3"/>
          <a:stretch>
            <a:fillRect/>
          </a:stretch>
        </p:blipFill>
        <p:spPr>
          <a:xfrm>
            <a:off x="7376363" y="1504950"/>
            <a:ext cx="3897795" cy="3705048"/>
          </a:xfrm>
          <a:prstGeom prst="rect">
            <a:avLst/>
          </a:prstGeom>
        </p:spPr>
      </p:pic>
    </p:spTree>
    <p:extLst>
      <p:ext uri="{BB962C8B-B14F-4D97-AF65-F5344CB8AC3E}">
        <p14:creationId xmlns:p14="http://schemas.microsoft.com/office/powerpoint/2010/main" val="417156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and exploring reports</a:t>
            </a:r>
          </a:p>
        </p:txBody>
      </p:sp>
      <p:sp>
        <p:nvSpPr>
          <p:cNvPr id="3" name="Content Placeholder 2"/>
          <p:cNvSpPr>
            <a:spLocks noGrp="1"/>
          </p:cNvSpPr>
          <p:nvPr>
            <p:ph sz="quarter" idx="10"/>
          </p:nvPr>
        </p:nvSpPr>
        <p:spPr/>
        <p:txBody>
          <a:bodyPr/>
          <a:lstStyle/>
          <a:p>
            <a:r>
              <a:rPr lang="en-US" noProof="0" dirty="0"/>
              <a:t>Exploring reports</a:t>
            </a:r>
          </a:p>
        </p:txBody>
      </p:sp>
      <p:sp>
        <p:nvSpPr>
          <p:cNvPr id="4" name="Text Placeholder 3"/>
          <p:cNvSpPr>
            <a:spLocks noGrp="1"/>
          </p:cNvSpPr>
          <p:nvPr>
            <p:ph type="body" sz="quarter" idx="11"/>
          </p:nvPr>
        </p:nvSpPr>
        <p:spPr>
          <a:xfrm>
            <a:off x="269876" y="1749425"/>
            <a:ext cx="6469592" cy="5108575"/>
          </a:xfrm>
        </p:spPr>
        <p:txBody>
          <a:bodyPr>
            <a:normAutofit lnSpcReduction="10000"/>
          </a:bodyPr>
          <a:lstStyle/>
          <a:p>
            <a:r>
              <a:rPr lang="en-US" noProof="0" dirty="0"/>
              <a:t>Reports are either in </a:t>
            </a:r>
            <a:r>
              <a:rPr lang="en-US" b="1" noProof="0" dirty="0"/>
              <a:t>Reading View </a:t>
            </a:r>
            <a:r>
              <a:rPr lang="en-US" noProof="0" dirty="0"/>
              <a:t>or </a:t>
            </a:r>
            <a:r>
              <a:rPr lang="en-US" b="1" noProof="0" dirty="0"/>
              <a:t>Editing View</a:t>
            </a:r>
          </a:p>
          <a:p>
            <a:pPr lvl="1"/>
            <a:r>
              <a:rPr lang="en-US" noProof="0" dirty="0"/>
              <a:t>In both views, report pages can be opened in </a:t>
            </a:r>
            <a:r>
              <a:rPr lang="en-US" b="1" noProof="0" dirty="0"/>
              <a:t>Full Screen Mode</a:t>
            </a:r>
            <a:r>
              <a:rPr lang="en-US" noProof="0" dirty="0"/>
              <a:t>, or individual visualizations can be popped out/in to see them zoomed in/out</a:t>
            </a:r>
          </a:p>
          <a:p>
            <a:r>
              <a:rPr lang="en-US" noProof="0" dirty="0"/>
              <a:t>Reports can also be:</a:t>
            </a:r>
          </a:p>
          <a:p>
            <a:pPr lvl="1"/>
            <a:r>
              <a:rPr lang="en-US" dirty="0"/>
              <a:t>Embedded in SharePoint Online (Preview)</a:t>
            </a:r>
            <a:endParaRPr lang="en-US" noProof="0" dirty="0"/>
          </a:p>
          <a:p>
            <a:pPr lvl="1"/>
            <a:r>
              <a:rPr lang="en-US" noProof="0" dirty="0"/>
              <a:t>Exported to PowerPoint (Preview)</a:t>
            </a:r>
          </a:p>
          <a:p>
            <a:pPr lvl="1"/>
            <a:r>
              <a:rPr lang="en-US" dirty="0"/>
              <a:t>Downloaded (Preview)</a:t>
            </a:r>
            <a:endParaRPr lang="en-US" noProof="0" dirty="0"/>
          </a:p>
          <a:p>
            <a:pPr lvl="1"/>
            <a:endParaRPr lang="en-US" noProof="0" dirty="0"/>
          </a:p>
        </p:txBody>
      </p:sp>
      <p:pic>
        <p:nvPicPr>
          <p:cNvPr id="73732" name="Picture 4" descr="C:\Users\PETERM~1\AppData\Local\Temp\SNAGHTMLa41ac8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1061" y="1897981"/>
            <a:ext cx="4949992" cy="4302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8760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and exploring reports</a:t>
            </a:r>
          </a:p>
        </p:txBody>
      </p:sp>
      <p:sp>
        <p:nvSpPr>
          <p:cNvPr id="3" name="Content Placeholder 2"/>
          <p:cNvSpPr>
            <a:spLocks noGrp="1"/>
          </p:cNvSpPr>
          <p:nvPr>
            <p:ph sz="quarter" idx="10"/>
          </p:nvPr>
        </p:nvSpPr>
        <p:spPr/>
        <p:txBody>
          <a:bodyPr/>
          <a:lstStyle/>
          <a:p>
            <a:r>
              <a:rPr lang="en-US" noProof="0" dirty="0"/>
              <a:t>Exploring reports: Reading</a:t>
            </a:r>
            <a:r>
              <a:rPr lang="en-US" dirty="0"/>
              <a:t> View</a:t>
            </a:r>
            <a:endParaRPr lang="en-US" noProof="0" dirty="0"/>
          </a:p>
        </p:txBody>
      </p:sp>
      <p:sp>
        <p:nvSpPr>
          <p:cNvPr id="4" name="Text Placeholder 3"/>
          <p:cNvSpPr>
            <a:spLocks noGrp="1"/>
          </p:cNvSpPr>
          <p:nvPr>
            <p:ph type="body" sz="quarter" idx="11"/>
          </p:nvPr>
        </p:nvSpPr>
        <p:spPr/>
        <p:txBody>
          <a:bodyPr>
            <a:normAutofit/>
          </a:bodyPr>
          <a:lstStyle/>
          <a:p>
            <a:r>
              <a:rPr lang="en-US" noProof="0" dirty="0"/>
              <a:t>In </a:t>
            </a:r>
            <a:r>
              <a:rPr lang="en-US" b="1" noProof="0" dirty="0"/>
              <a:t>Reading View</a:t>
            </a:r>
            <a:r>
              <a:rPr lang="en-US" noProof="0" dirty="0"/>
              <a:t>:</a:t>
            </a:r>
          </a:p>
          <a:p>
            <a:pPr lvl="1"/>
            <a:r>
              <a:rPr lang="en-US" noProof="0" dirty="0"/>
              <a:t>Users cannot change the report definition</a:t>
            </a:r>
          </a:p>
          <a:p>
            <a:pPr lvl="1"/>
            <a:r>
              <a:rPr lang="en-US" noProof="0" dirty="0"/>
              <a:t>Users can interact by changing filters or sorting</a:t>
            </a:r>
          </a:p>
          <a:p>
            <a:pPr lvl="1"/>
            <a:r>
              <a:rPr lang="en-US" noProof="0" dirty="0"/>
              <a:t>Users can highlight values in one visualization to filter other page visualizations</a:t>
            </a:r>
          </a:p>
          <a:p>
            <a:pPr lvl="1"/>
            <a:r>
              <a:rPr lang="en-US" noProof="0" dirty="0"/>
              <a:t>Shared reports can only be opened in Reading View</a:t>
            </a:r>
          </a:p>
          <a:p>
            <a:pPr lvl="1"/>
            <a:endParaRPr lang="en-US" noProof="0" dirty="0"/>
          </a:p>
        </p:txBody>
      </p:sp>
    </p:spTree>
    <p:extLst>
      <p:ext uri="{BB962C8B-B14F-4D97-AF65-F5344CB8AC3E}">
        <p14:creationId xmlns:p14="http://schemas.microsoft.com/office/powerpoint/2010/main" val="293539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and exploring reports</a:t>
            </a:r>
          </a:p>
        </p:txBody>
      </p:sp>
      <p:sp>
        <p:nvSpPr>
          <p:cNvPr id="3" name="Content Placeholder 2"/>
          <p:cNvSpPr>
            <a:spLocks noGrp="1"/>
          </p:cNvSpPr>
          <p:nvPr>
            <p:ph sz="quarter" idx="10"/>
          </p:nvPr>
        </p:nvSpPr>
        <p:spPr/>
        <p:txBody>
          <a:bodyPr/>
          <a:lstStyle/>
          <a:p>
            <a:r>
              <a:rPr lang="en-US" noProof="0" dirty="0"/>
              <a:t>Exploring reports: Editing View</a:t>
            </a:r>
          </a:p>
        </p:txBody>
      </p:sp>
      <p:sp>
        <p:nvSpPr>
          <p:cNvPr id="4" name="Text Placeholder 3"/>
          <p:cNvSpPr>
            <a:spLocks noGrp="1"/>
          </p:cNvSpPr>
          <p:nvPr>
            <p:ph type="body" sz="quarter" idx="11"/>
          </p:nvPr>
        </p:nvSpPr>
        <p:spPr/>
        <p:txBody>
          <a:bodyPr>
            <a:normAutofit/>
          </a:bodyPr>
          <a:lstStyle/>
          <a:p>
            <a:r>
              <a:rPr lang="en-US" noProof="0" dirty="0"/>
              <a:t>In </a:t>
            </a:r>
            <a:r>
              <a:rPr lang="en-US" b="1" noProof="0" dirty="0"/>
              <a:t>Editing View</a:t>
            </a:r>
            <a:r>
              <a:rPr lang="en-US" noProof="0" dirty="0"/>
              <a:t>:</a:t>
            </a:r>
          </a:p>
          <a:p>
            <a:pPr lvl="1"/>
            <a:r>
              <a:rPr lang="en-US" noProof="0" dirty="0"/>
              <a:t>Users can interact, as in Reading View</a:t>
            </a:r>
          </a:p>
          <a:p>
            <a:pPr lvl="1"/>
            <a:r>
              <a:rPr lang="en-US" noProof="0" dirty="0"/>
              <a:t>Users can also update the report (add/remove/reorder pages or visualizations)</a:t>
            </a:r>
          </a:p>
          <a:p>
            <a:pPr lvl="1"/>
            <a:endParaRPr lang="en-US" noProof="0" dirty="0"/>
          </a:p>
        </p:txBody>
      </p:sp>
    </p:spTree>
    <p:extLst>
      <p:ext uri="{BB962C8B-B14F-4D97-AF65-F5344CB8AC3E}">
        <p14:creationId xmlns:p14="http://schemas.microsoft.com/office/powerpoint/2010/main" val="250147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Dashboards</a:t>
            </a:r>
          </a:p>
        </p:txBody>
      </p:sp>
      <p:sp>
        <p:nvSpPr>
          <p:cNvPr id="4" name="Text Placeholder 3"/>
          <p:cNvSpPr>
            <a:spLocks noGrp="1"/>
          </p:cNvSpPr>
          <p:nvPr>
            <p:ph type="body" sz="quarter" idx="11"/>
          </p:nvPr>
        </p:nvSpPr>
        <p:spPr>
          <a:xfrm>
            <a:off x="269875" y="1749425"/>
            <a:ext cx="5598361" cy="5108575"/>
          </a:xfrm>
        </p:spPr>
        <p:txBody>
          <a:bodyPr>
            <a:normAutofit/>
          </a:bodyPr>
          <a:lstStyle/>
          <a:p>
            <a:r>
              <a:rPr lang="en-US" noProof="0" dirty="0"/>
              <a:t>Dashboards display tiles in a single canvas</a:t>
            </a:r>
          </a:p>
          <a:p>
            <a:pPr lvl="1"/>
            <a:r>
              <a:rPr lang="en-US" noProof="0" dirty="0"/>
              <a:t>A tile is commonly sourced by “pinning” either a report, report visualization, or a Q&amp;A response</a:t>
            </a:r>
          </a:p>
          <a:p>
            <a:pPr lvl="1"/>
            <a:r>
              <a:rPr lang="en-US" noProof="0" dirty="0"/>
              <a:t>A dashboard can be based on one or more datasets</a:t>
            </a:r>
          </a:p>
          <a:p>
            <a:pPr lvl="1"/>
            <a:r>
              <a:rPr lang="en-US" noProof="0" dirty="0"/>
              <a:t>Tiles can be resized and repositioned, and their titles/subtitles updated</a:t>
            </a:r>
          </a:p>
          <a:p>
            <a:pPr lvl="2"/>
            <a:r>
              <a:rPr lang="en-US" noProof="0" dirty="0"/>
              <a:t>Tiles can be sized to 1-5 units wide/high</a:t>
            </a:r>
          </a:p>
        </p:txBody>
      </p:sp>
      <p:sp>
        <p:nvSpPr>
          <p:cNvPr id="11" name="Content Placeholder 10"/>
          <p:cNvSpPr>
            <a:spLocks noGrp="1"/>
          </p:cNvSpPr>
          <p:nvPr>
            <p:ph sz="quarter" idx="10"/>
          </p:nvPr>
        </p:nvSpPr>
        <p:spPr/>
        <p:txBody>
          <a:bodyPr/>
          <a:lstStyle/>
          <a:p>
            <a:r>
              <a:rPr lang="en-AU" dirty="0"/>
              <a:t>Dashboards</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700" y="1749425"/>
            <a:ext cx="5167695" cy="4723273"/>
          </a:xfrm>
          <a:prstGeom prst="rect">
            <a:avLst/>
          </a:prstGeom>
        </p:spPr>
      </p:pic>
    </p:spTree>
    <p:extLst>
      <p:ext uri="{BB962C8B-B14F-4D97-AF65-F5344CB8AC3E}">
        <p14:creationId xmlns:p14="http://schemas.microsoft.com/office/powerpoint/2010/main" val="5639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Assembling dashboards</a:t>
            </a:r>
          </a:p>
        </p:txBody>
      </p:sp>
      <p:sp>
        <p:nvSpPr>
          <p:cNvPr id="4" name="Text Placeholder 3"/>
          <p:cNvSpPr>
            <a:spLocks noGrp="1"/>
          </p:cNvSpPr>
          <p:nvPr>
            <p:ph type="body" sz="quarter" idx="11"/>
          </p:nvPr>
        </p:nvSpPr>
        <p:spPr>
          <a:xfrm>
            <a:off x="269876" y="1749425"/>
            <a:ext cx="4764495" cy="5108575"/>
          </a:xfrm>
        </p:spPr>
        <p:txBody>
          <a:bodyPr>
            <a:normAutofit/>
          </a:bodyPr>
          <a:lstStyle/>
          <a:p>
            <a:r>
              <a:rPr lang="en-US" noProof="0" dirty="0"/>
              <a:t>Tiles can be opened in </a:t>
            </a:r>
            <a:r>
              <a:rPr lang="en-US" b="1" noProof="0" dirty="0"/>
              <a:t>In-Focus Mode</a:t>
            </a:r>
            <a:r>
              <a:rPr lang="en-US" noProof="0" dirty="0"/>
              <a:t>, filling the dashboard space</a:t>
            </a:r>
          </a:p>
          <a:p>
            <a:pPr lvl="1"/>
            <a:r>
              <a:rPr lang="en-US" noProof="0" dirty="0"/>
              <a:t>The data last updated date is displayed</a:t>
            </a:r>
          </a:p>
          <a:p>
            <a:pPr lvl="1"/>
            <a:r>
              <a:rPr lang="en-US" noProof="0" dirty="0"/>
              <a:t>Not available for tiles sourced from Q&amp;A questions</a:t>
            </a:r>
          </a:p>
          <a:p>
            <a:r>
              <a:rPr lang="en-US" noProof="0" dirty="0"/>
              <a:t>Data can also be exported</a:t>
            </a:r>
          </a:p>
        </p:txBody>
      </p:sp>
      <p:sp>
        <p:nvSpPr>
          <p:cNvPr id="11" name="Content Placeholder 10"/>
          <p:cNvSpPr>
            <a:spLocks noGrp="1"/>
          </p:cNvSpPr>
          <p:nvPr>
            <p:ph sz="quarter" idx="10"/>
          </p:nvPr>
        </p:nvSpPr>
        <p:spPr/>
        <p:txBody>
          <a:bodyPr/>
          <a:lstStyle/>
          <a:p>
            <a:r>
              <a:rPr lang="en-US" noProof="0" dirty="0"/>
              <a:t>Continued</a:t>
            </a:r>
          </a:p>
        </p:txBody>
      </p:sp>
      <p:pic>
        <p:nvPicPr>
          <p:cNvPr id="3" name="Picture 2"/>
          <p:cNvPicPr>
            <a:picLocks noChangeAspect="1"/>
          </p:cNvPicPr>
          <p:nvPr/>
        </p:nvPicPr>
        <p:blipFill>
          <a:blip r:embed="rId3"/>
          <a:stretch>
            <a:fillRect/>
          </a:stretch>
        </p:blipFill>
        <p:spPr>
          <a:xfrm>
            <a:off x="6627027" y="1423777"/>
            <a:ext cx="5019048" cy="3476190"/>
          </a:xfrm>
          <a:prstGeom prst="rect">
            <a:avLst/>
          </a:prstGeom>
        </p:spPr>
      </p:pic>
      <p:pic>
        <p:nvPicPr>
          <p:cNvPr id="5" name="Picture 4"/>
          <p:cNvPicPr>
            <a:picLocks noChangeAspect="1"/>
          </p:cNvPicPr>
          <p:nvPr/>
        </p:nvPicPr>
        <p:blipFill>
          <a:blip r:embed="rId4"/>
          <a:stretch>
            <a:fillRect/>
          </a:stretch>
        </p:blipFill>
        <p:spPr>
          <a:xfrm>
            <a:off x="5034371" y="5444177"/>
            <a:ext cx="6611704" cy="1049090"/>
          </a:xfrm>
          <a:prstGeom prst="rect">
            <a:avLst/>
          </a:prstGeom>
        </p:spPr>
      </p:pic>
    </p:spTree>
    <p:extLst>
      <p:ext uri="{BB962C8B-B14F-4D97-AF65-F5344CB8AC3E}">
        <p14:creationId xmlns:p14="http://schemas.microsoft.com/office/powerpoint/2010/main" val="105820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Assembling dashboards</a:t>
            </a:r>
          </a:p>
        </p:txBody>
      </p:sp>
      <p:sp>
        <p:nvSpPr>
          <p:cNvPr id="4" name="Text Placeholder 3"/>
          <p:cNvSpPr>
            <a:spLocks noGrp="1"/>
          </p:cNvSpPr>
          <p:nvPr>
            <p:ph type="body" sz="quarter" idx="11"/>
          </p:nvPr>
        </p:nvSpPr>
        <p:spPr>
          <a:xfrm>
            <a:off x="269875" y="1749425"/>
            <a:ext cx="5558169" cy="5108575"/>
          </a:xfrm>
        </p:spPr>
        <p:txBody>
          <a:bodyPr>
            <a:normAutofit/>
          </a:bodyPr>
          <a:lstStyle/>
          <a:p>
            <a:r>
              <a:rPr lang="en-US" noProof="0" dirty="0"/>
              <a:t>Additionally, non data-related tiles can be added to a dashboard, using:</a:t>
            </a:r>
          </a:p>
          <a:p>
            <a:pPr lvl="1"/>
            <a:r>
              <a:rPr lang="en-US" noProof="0" dirty="0"/>
              <a:t>Web content (HTML)</a:t>
            </a:r>
          </a:p>
          <a:p>
            <a:pPr lvl="1"/>
            <a:r>
              <a:rPr lang="en-US" noProof="0" dirty="0"/>
              <a:t>Images</a:t>
            </a:r>
          </a:p>
          <a:p>
            <a:pPr lvl="1"/>
            <a:r>
              <a:rPr lang="en-US" noProof="0" dirty="0"/>
              <a:t>Text boxes</a:t>
            </a:r>
          </a:p>
          <a:p>
            <a:pPr lvl="1"/>
            <a:r>
              <a:rPr lang="en-US" noProof="0" dirty="0"/>
              <a:t>Videos (YouTube or Vimeo)</a:t>
            </a:r>
          </a:p>
        </p:txBody>
      </p:sp>
      <p:sp>
        <p:nvSpPr>
          <p:cNvPr id="11" name="Content Placeholder 10"/>
          <p:cNvSpPr>
            <a:spLocks noGrp="1"/>
          </p:cNvSpPr>
          <p:nvPr>
            <p:ph sz="quarter" idx="10"/>
          </p:nvPr>
        </p:nvSpPr>
        <p:spPr/>
        <p:txBody>
          <a:bodyPr/>
          <a:lstStyle/>
          <a:p>
            <a:r>
              <a:rPr lang="en-US" noProof="0" dirty="0"/>
              <a:t>Continued</a:t>
            </a:r>
          </a:p>
        </p:txBody>
      </p:sp>
      <p:pic>
        <p:nvPicPr>
          <p:cNvPr id="5" name="Picture 4"/>
          <p:cNvPicPr>
            <a:picLocks noChangeAspect="1"/>
          </p:cNvPicPr>
          <p:nvPr/>
        </p:nvPicPr>
        <p:blipFill>
          <a:blip r:embed="rId3"/>
          <a:stretch>
            <a:fillRect/>
          </a:stretch>
        </p:blipFill>
        <p:spPr>
          <a:xfrm>
            <a:off x="6302643" y="1749425"/>
            <a:ext cx="5133333" cy="4628571"/>
          </a:xfrm>
          <a:prstGeom prst="rect">
            <a:avLst/>
          </a:prstGeom>
        </p:spPr>
      </p:pic>
    </p:spTree>
    <p:extLst>
      <p:ext uri="{BB962C8B-B14F-4D97-AF65-F5344CB8AC3E}">
        <p14:creationId xmlns:p14="http://schemas.microsoft.com/office/powerpoint/2010/main" val="122059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Assembling dashboards</a:t>
            </a:r>
          </a:p>
        </p:txBody>
      </p:sp>
      <p:sp>
        <p:nvSpPr>
          <p:cNvPr id="3" name="Content Placeholder 2"/>
          <p:cNvSpPr>
            <a:spLocks noGrp="1"/>
          </p:cNvSpPr>
          <p:nvPr>
            <p:ph sz="quarter" idx="10"/>
          </p:nvPr>
        </p:nvSpPr>
        <p:spPr/>
        <p:txBody>
          <a:bodyPr/>
          <a:lstStyle/>
          <a:p>
            <a:r>
              <a:rPr lang="en-US" noProof="0" dirty="0"/>
              <a:t>Continued</a:t>
            </a:r>
          </a:p>
        </p:txBody>
      </p:sp>
      <p:sp>
        <p:nvSpPr>
          <p:cNvPr id="4" name="Text Placeholder 3"/>
          <p:cNvSpPr>
            <a:spLocks noGrp="1"/>
          </p:cNvSpPr>
          <p:nvPr>
            <p:ph type="body" sz="quarter" idx="11"/>
          </p:nvPr>
        </p:nvSpPr>
        <p:spPr/>
        <p:txBody>
          <a:bodyPr>
            <a:normAutofit/>
          </a:bodyPr>
          <a:lstStyle/>
          <a:p>
            <a:r>
              <a:rPr lang="en-US" noProof="0" dirty="0"/>
              <a:t>Dashboards enable interactivity</a:t>
            </a:r>
          </a:p>
          <a:p>
            <a:pPr lvl="1"/>
            <a:r>
              <a:rPr lang="en-US" noProof="0" dirty="0"/>
              <a:t>By default, clicking on a tile will drill through to its source</a:t>
            </a:r>
          </a:p>
          <a:p>
            <a:pPr lvl="1"/>
            <a:r>
              <a:rPr lang="en-US" noProof="0" dirty="0"/>
              <a:t>However, a custom link (URL) can be set to override this default behavior</a:t>
            </a:r>
          </a:p>
          <a:p>
            <a:r>
              <a:rPr lang="en-US" noProof="0" dirty="0"/>
              <a:t>Dashboard tiles can reflect live, real-time data</a:t>
            </a:r>
          </a:p>
          <a:p>
            <a:pPr lvl="1"/>
            <a:r>
              <a:rPr lang="en-US" noProof="0" dirty="0"/>
              <a:t>For non real-time datasets, tile thumbnails are automatically cached every 15 minutes</a:t>
            </a:r>
          </a:p>
          <a:p>
            <a:r>
              <a:rPr lang="en-US" noProof="0" dirty="0"/>
              <a:t>Dashboards can be displayed in </a:t>
            </a:r>
            <a:r>
              <a:rPr lang="en-US" b="1" noProof="0" dirty="0"/>
              <a:t>Full Screen Mode</a:t>
            </a:r>
          </a:p>
          <a:p>
            <a:pPr lvl="1"/>
            <a:r>
              <a:rPr lang="en-US" noProof="0" dirty="0"/>
              <a:t>Additionally, all tiles can be </a:t>
            </a:r>
            <a:br>
              <a:rPr lang="en-US" noProof="0" dirty="0"/>
            </a:br>
            <a:r>
              <a:rPr lang="en-US" noProof="0" dirty="0"/>
              <a:t>displayed by using </a:t>
            </a:r>
            <a:r>
              <a:rPr lang="en-US" b="1" noProof="0" dirty="0"/>
              <a:t>Fit to Screen</a:t>
            </a:r>
          </a:p>
          <a:p>
            <a:endParaRPr lang="en-US" noProof="0" dirty="0"/>
          </a:p>
        </p:txBody>
      </p:sp>
      <p:sp>
        <p:nvSpPr>
          <p:cNvPr id="5" name="TextBox 4"/>
          <p:cNvSpPr txBox="1"/>
          <p:nvPr/>
        </p:nvSpPr>
        <p:spPr>
          <a:xfrm>
            <a:off x="6189785" y="5531102"/>
            <a:ext cx="5417216"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Live dashboards can be achieved with Azure Stream Analytics integration or the Power BI REST API. Both topics are covered later in this course.</a:t>
            </a:r>
          </a:p>
        </p:txBody>
      </p:sp>
    </p:spTree>
    <p:extLst>
      <p:ext uri="{BB962C8B-B14F-4D97-AF65-F5344CB8AC3E}">
        <p14:creationId xmlns:p14="http://schemas.microsoft.com/office/powerpoint/2010/main" val="47548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Exploring with Q&amp;A</a:t>
            </a:r>
          </a:p>
        </p:txBody>
      </p:sp>
      <p:sp>
        <p:nvSpPr>
          <p:cNvPr id="4" name="Text Placeholder 3"/>
          <p:cNvSpPr>
            <a:spLocks noGrp="1"/>
          </p:cNvSpPr>
          <p:nvPr>
            <p:ph type="body" sz="quarter" idx="11"/>
          </p:nvPr>
        </p:nvSpPr>
        <p:spPr>
          <a:xfrm>
            <a:off x="269875" y="2688609"/>
            <a:ext cx="11655425" cy="4169392"/>
          </a:xfrm>
        </p:spPr>
        <p:txBody>
          <a:bodyPr>
            <a:normAutofit fontScale="92500"/>
          </a:bodyPr>
          <a:lstStyle/>
          <a:p>
            <a:r>
              <a:rPr lang="en-US" noProof="0" dirty="0"/>
              <a:t>In the dashboard canvas, use Q&amp;A to ask natural language questions</a:t>
            </a:r>
          </a:p>
          <a:p>
            <a:pPr lvl="1"/>
            <a:r>
              <a:rPr lang="en-US" noProof="0" dirty="0"/>
              <a:t>The dashboard must contain at least one tile to connect to a dataset, and</a:t>
            </a:r>
          </a:p>
          <a:p>
            <a:pPr lvl="1"/>
            <a:r>
              <a:rPr lang="en-US" noProof="0" dirty="0"/>
              <a:t>Only cloud-based cached datasets are supported</a:t>
            </a:r>
          </a:p>
          <a:p>
            <a:r>
              <a:rPr lang="en-US" noProof="0" dirty="0"/>
              <a:t>Q&amp;A helps formulate an appropriate question</a:t>
            </a:r>
          </a:p>
          <a:p>
            <a:pPr lvl="1"/>
            <a:r>
              <a:rPr lang="en-US" noProof="0" dirty="0"/>
              <a:t>Q&amp;A will format your question with suggestions, auto-complete, and even spelling corrections</a:t>
            </a:r>
          </a:p>
          <a:p>
            <a:pPr lvl="1"/>
            <a:r>
              <a:rPr lang="en-US" noProof="0" dirty="0"/>
              <a:t>Featured questions can be added to datasets</a:t>
            </a:r>
          </a:p>
          <a:p>
            <a:pPr lvl="1"/>
            <a:r>
              <a:rPr lang="en-US" noProof="0" dirty="0"/>
              <a:t>Only English questions are supported</a:t>
            </a:r>
          </a:p>
          <a:p>
            <a:pPr lvl="1"/>
            <a:endParaRPr lang="en-US" noProof="0" dirty="0"/>
          </a:p>
        </p:txBody>
      </p:sp>
      <p:sp>
        <p:nvSpPr>
          <p:cNvPr id="3" name="Content Placeholder 2"/>
          <p:cNvSpPr>
            <a:spLocks noGrp="1"/>
          </p:cNvSpPr>
          <p:nvPr>
            <p:ph sz="quarter" idx="10"/>
          </p:nvPr>
        </p:nvSpPr>
        <p:spPr/>
        <p:txBody>
          <a:bodyPr/>
          <a:lstStyle/>
          <a:p>
            <a:endParaRPr lang="en-AU" dirty="0"/>
          </a:p>
        </p:txBody>
      </p:sp>
      <p:pic>
        <p:nvPicPr>
          <p:cNvPr id="5" name="Picture 4"/>
          <p:cNvPicPr>
            <a:picLocks noChangeAspect="1"/>
          </p:cNvPicPr>
          <p:nvPr/>
        </p:nvPicPr>
        <p:blipFill rotWithShape="1">
          <a:blip r:embed="rId3"/>
          <a:srcRect r="22664"/>
          <a:stretch/>
        </p:blipFill>
        <p:spPr>
          <a:xfrm>
            <a:off x="406714" y="1568801"/>
            <a:ext cx="11243420" cy="1055957"/>
          </a:xfrm>
          <a:prstGeom prst="rect">
            <a:avLst/>
          </a:prstGeom>
        </p:spPr>
      </p:pic>
    </p:spTree>
    <p:extLst>
      <p:ext uri="{BB962C8B-B14F-4D97-AF65-F5344CB8AC3E}">
        <p14:creationId xmlns:p14="http://schemas.microsoft.com/office/powerpoint/2010/main" val="87632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Exploring with Q&amp;A</a:t>
            </a:r>
          </a:p>
        </p:txBody>
      </p:sp>
      <p:sp>
        <p:nvSpPr>
          <p:cNvPr id="4" name="Text Placeholder 3"/>
          <p:cNvSpPr>
            <a:spLocks noGrp="1"/>
          </p:cNvSpPr>
          <p:nvPr>
            <p:ph type="body" sz="quarter" idx="11"/>
          </p:nvPr>
        </p:nvSpPr>
        <p:spPr>
          <a:xfrm>
            <a:off x="269875" y="1749425"/>
            <a:ext cx="11816108" cy="5108575"/>
          </a:xfrm>
        </p:spPr>
        <p:txBody>
          <a:bodyPr>
            <a:normAutofit lnSpcReduction="10000"/>
          </a:bodyPr>
          <a:lstStyle/>
          <a:p>
            <a:r>
              <a:rPr lang="en-US" noProof="0" dirty="0"/>
              <a:t>Begin by asking “Show…”</a:t>
            </a:r>
          </a:p>
          <a:p>
            <a:pPr lvl="1"/>
            <a:r>
              <a:rPr lang="en-US" noProof="0" dirty="0"/>
              <a:t>For example:</a:t>
            </a:r>
          </a:p>
          <a:p>
            <a:pPr lvl="2"/>
            <a:r>
              <a:rPr lang="en-US" noProof="0" dirty="0"/>
              <a:t>Show &lt;table&gt;</a:t>
            </a:r>
          </a:p>
          <a:p>
            <a:pPr lvl="2"/>
            <a:r>
              <a:rPr lang="en-US" noProof="0" dirty="0"/>
              <a:t>Show &lt;aggregate function&gt;&lt;numeric column&gt;</a:t>
            </a:r>
          </a:p>
          <a:p>
            <a:pPr lvl="2"/>
            <a:r>
              <a:rPr lang="en-US" noProof="0" dirty="0"/>
              <a:t>Show &lt;measure&gt; by &lt;column&gt;</a:t>
            </a:r>
          </a:p>
          <a:p>
            <a:pPr lvl="2"/>
            <a:r>
              <a:rPr lang="en-US" noProof="0" dirty="0"/>
              <a:t>Show &lt;column&gt; where &lt;column&gt; is before &lt;date value&gt;</a:t>
            </a:r>
          </a:p>
          <a:p>
            <a:pPr lvl="2"/>
            <a:r>
              <a:rPr lang="en-US" noProof="0" dirty="0"/>
              <a:t>Show &lt;measure&gt; where &lt;column&gt; is before &lt;date value&gt; sorted by &lt;measure&gt;</a:t>
            </a:r>
          </a:p>
          <a:p>
            <a:pPr lvl="2"/>
            <a:r>
              <a:rPr lang="en-US" noProof="0" dirty="0"/>
              <a:t>Show &lt;measure&gt; where &lt;datetime column&gt; is [this | last] [year | month | hour | minute | second]</a:t>
            </a:r>
          </a:p>
          <a:p>
            <a:r>
              <a:rPr lang="en-US" noProof="0" dirty="0"/>
              <a:t>Optionally, Q&amp;A responses can be:</a:t>
            </a:r>
          </a:p>
          <a:p>
            <a:pPr lvl="1"/>
            <a:r>
              <a:rPr lang="en-US" noProof="0" dirty="0"/>
              <a:t>Customized by using the </a:t>
            </a:r>
            <a:r>
              <a:rPr lang="en-US" b="1" noProof="0" dirty="0"/>
              <a:t>Visualizations</a:t>
            </a:r>
            <a:r>
              <a:rPr lang="en-US" noProof="0" dirty="0"/>
              <a:t> or </a:t>
            </a:r>
            <a:r>
              <a:rPr lang="en-US" b="1" noProof="0" dirty="0"/>
              <a:t>Fields</a:t>
            </a:r>
            <a:r>
              <a:rPr lang="en-US" noProof="0" dirty="0"/>
              <a:t> panes</a:t>
            </a:r>
          </a:p>
          <a:p>
            <a:pPr lvl="1"/>
            <a:r>
              <a:rPr lang="en-US" noProof="0" dirty="0"/>
              <a:t>Pinned to the dashboard</a:t>
            </a:r>
          </a:p>
          <a:p>
            <a:endParaRPr lang="en-US" noProof="0" dirty="0"/>
          </a:p>
        </p:txBody>
      </p:sp>
      <p:sp>
        <p:nvSpPr>
          <p:cNvPr id="8" name="Content Placeholder 7"/>
          <p:cNvSpPr>
            <a:spLocks noGrp="1"/>
          </p:cNvSpPr>
          <p:nvPr>
            <p:ph sz="quarter" idx="10"/>
          </p:nvPr>
        </p:nvSpPr>
        <p:spPr/>
        <p:txBody>
          <a:bodyPr/>
          <a:lstStyle/>
          <a:p>
            <a:r>
              <a:rPr lang="en-US" noProof="0" dirty="0"/>
              <a:t>Continued</a:t>
            </a:r>
          </a:p>
        </p:txBody>
      </p:sp>
    </p:spTree>
    <p:extLst>
      <p:ext uri="{BB962C8B-B14F-4D97-AF65-F5344CB8AC3E}">
        <p14:creationId xmlns:p14="http://schemas.microsoft.com/office/powerpoint/2010/main" val="409578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Microsoft Power BI</a:t>
            </a:r>
          </a:p>
        </p:txBody>
      </p:sp>
      <p:sp>
        <p:nvSpPr>
          <p:cNvPr id="3" name="Content Placeholder 2"/>
          <p:cNvSpPr>
            <a:spLocks noGrp="1"/>
          </p:cNvSpPr>
          <p:nvPr>
            <p:ph sz="quarter" idx="10"/>
          </p:nvPr>
        </p:nvSpPr>
        <p:spPr/>
        <p:txBody>
          <a:bodyPr/>
          <a:lstStyle/>
          <a:p>
            <a:r>
              <a:rPr lang="en-US" noProof="0" dirty="0"/>
              <a:t>Experience your data. Any data, any way, anywhere.</a:t>
            </a:r>
          </a:p>
        </p:txBody>
      </p:sp>
      <p:sp>
        <p:nvSpPr>
          <p:cNvPr id="4" name="Text Placeholder 3"/>
          <p:cNvSpPr>
            <a:spLocks noGrp="1"/>
          </p:cNvSpPr>
          <p:nvPr>
            <p:ph type="body" sz="quarter" idx="11"/>
          </p:nvPr>
        </p:nvSpPr>
        <p:spPr/>
        <p:txBody>
          <a:bodyPr>
            <a:normAutofit/>
          </a:bodyPr>
          <a:lstStyle/>
          <a:p>
            <a:r>
              <a:rPr lang="en-US" noProof="0" dirty="0"/>
              <a:t>Power BI is a cloud-based business analytics service that enables:</a:t>
            </a:r>
          </a:p>
          <a:p>
            <a:pPr lvl="1"/>
            <a:r>
              <a:rPr lang="en-US" noProof="0" dirty="0"/>
              <a:t>Fast and easy access to data</a:t>
            </a:r>
          </a:p>
          <a:p>
            <a:pPr lvl="1"/>
            <a:r>
              <a:rPr lang="en-US" noProof="0" dirty="0"/>
              <a:t>A live 360º view of the business</a:t>
            </a:r>
          </a:p>
          <a:p>
            <a:pPr lvl="1"/>
            <a:r>
              <a:rPr lang="en-US" noProof="0" dirty="0"/>
              <a:t>Data discovery and exploration</a:t>
            </a:r>
          </a:p>
          <a:p>
            <a:pPr lvl="1"/>
            <a:r>
              <a:rPr lang="en-US" noProof="0" dirty="0"/>
              <a:t>Insights from any device</a:t>
            </a:r>
          </a:p>
          <a:p>
            <a:pPr lvl="1"/>
            <a:r>
              <a:rPr lang="en-US" noProof="0" dirty="0"/>
              <a:t>Collaboration across the organization</a:t>
            </a:r>
          </a:p>
          <a:p>
            <a:pPr lvl="1"/>
            <a:r>
              <a:rPr lang="en-US" noProof="0" dirty="0"/>
              <a:t>Anyone to visualize and analyze data</a:t>
            </a:r>
          </a:p>
          <a:p>
            <a:endParaRPr lang="en-US" noProof="0" dirty="0"/>
          </a:p>
        </p:txBody>
      </p:sp>
      <p:pic>
        <p:nvPicPr>
          <p:cNvPr id="5" name="Picture 4"/>
          <p:cNvPicPr>
            <a:picLocks noChangeAspect="1"/>
          </p:cNvPicPr>
          <p:nvPr/>
        </p:nvPicPr>
        <p:blipFill>
          <a:blip r:embed="rId3"/>
          <a:stretch>
            <a:fillRect/>
          </a:stretch>
        </p:blipFill>
        <p:spPr>
          <a:xfrm>
            <a:off x="6361123" y="3436652"/>
            <a:ext cx="5335819" cy="3109921"/>
          </a:xfrm>
          <a:prstGeom prst="rect">
            <a:avLst/>
          </a:prstGeom>
          <a:ln w="3175">
            <a:solidFill>
              <a:schemeClr val="tx1"/>
            </a:solidFill>
          </a:ln>
          <a:effectLst/>
        </p:spPr>
      </p:pic>
      <p:grpSp>
        <p:nvGrpSpPr>
          <p:cNvPr id="6" name="Group 5"/>
          <p:cNvGrpSpPr/>
          <p:nvPr/>
        </p:nvGrpSpPr>
        <p:grpSpPr>
          <a:xfrm>
            <a:off x="6361123" y="2767227"/>
            <a:ext cx="1875360" cy="572464"/>
            <a:chOff x="10316641" y="149435"/>
            <a:chExt cx="1875360" cy="572464"/>
          </a:xfrm>
        </p:grpSpPr>
        <p:pic>
          <p:nvPicPr>
            <p:cNvPr id="7" name="Picture 6"/>
            <p:cNvPicPr>
              <a:picLocks noChangeAspect="1"/>
            </p:cNvPicPr>
            <p:nvPr/>
          </p:nvPicPr>
          <p:blipFill>
            <a:blip r:embed="rId4"/>
            <a:stretch>
              <a:fillRect/>
            </a:stretch>
          </p:blipFill>
          <p:spPr>
            <a:xfrm>
              <a:off x="10316641" y="213005"/>
              <a:ext cx="484908" cy="445325"/>
            </a:xfrm>
            <a:prstGeom prst="rect">
              <a:avLst/>
            </a:prstGeom>
          </p:spPr>
        </p:pic>
        <p:sp>
          <p:nvSpPr>
            <p:cNvPr id="8" name="TextBox 7"/>
            <p:cNvSpPr txBox="1"/>
            <p:nvPr/>
          </p:nvSpPr>
          <p:spPr>
            <a:xfrm>
              <a:off x="10716157" y="149435"/>
              <a:ext cx="1475844" cy="572464"/>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ysClr val="windowText" lastClr="000000"/>
                  </a:solidFill>
                  <a:latin typeface="Segoe UI Light"/>
                </a:rPr>
                <a:t>Power BI</a:t>
              </a:r>
            </a:p>
          </p:txBody>
        </p:sp>
      </p:grpSp>
    </p:spTree>
    <p:extLst>
      <p:ext uri="{BB962C8B-B14F-4D97-AF65-F5344CB8AC3E}">
        <p14:creationId xmlns:p14="http://schemas.microsoft.com/office/powerpoint/2010/main" val="898597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483742" y="2342170"/>
            <a:ext cx="6209942" cy="3827401"/>
          </a:xfrm>
          <a:prstGeom prst="rect">
            <a:avLst/>
          </a:prstGeom>
        </p:spPr>
      </p:pic>
      <p:sp>
        <p:nvSpPr>
          <p:cNvPr id="2" name="Title 1"/>
          <p:cNvSpPr>
            <a:spLocks noGrp="1"/>
          </p:cNvSpPr>
          <p:nvPr>
            <p:ph type="title"/>
          </p:nvPr>
        </p:nvSpPr>
        <p:spPr/>
        <p:txBody>
          <a:bodyPr/>
          <a:lstStyle/>
          <a:p>
            <a:r>
              <a:rPr lang="en-US" noProof="0" dirty="0"/>
              <a:t>Exploring with Q&amp;A</a:t>
            </a:r>
          </a:p>
        </p:txBody>
      </p:sp>
      <p:sp>
        <p:nvSpPr>
          <p:cNvPr id="3" name="Content Placeholder 2"/>
          <p:cNvSpPr>
            <a:spLocks noGrp="1"/>
          </p:cNvSpPr>
          <p:nvPr>
            <p:ph sz="quarter" idx="10"/>
          </p:nvPr>
        </p:nvSpPr>
        <p:spPr/>
        <p:txBody>
          <a:bodyPr/>
          <a:lstStyle/>
          <a:p>
            <a:r>
              <a:rPr lang="en-US" noProof="0" dirty="0"/>
              <a:t>Example</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983" y="1619257"/>
            <a:ext cx="5578323" cy="49534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3672"/>
          <a:stretch/>
        </p:blipFill>
        <p:spPr>
          <a:xfrm>
            <a:off x="405983" y="2342171"/>
            <a:ext cx="6250060" cy="3921995"/>
          </a:xfrm>
          <a:prstGeom prst="rect">
            <a:avLst/>
          </a:prstGeom>
        </p:spPr>
      </p:pic>
      <p:pic>
        <p:nvPicPr>
          <p:cNvPr id="10" name="Picture 9"/>
          <p:cNvPicPr>
            <a:picLocks noChangeAspect="1"/>
          </p:cNvPicPr>
          <p:nvPr/>
        </p:nvPicPr>
        <p:blipFill>
          <a:blip r:embed="rId6"/>
          <a:stretch>
            <a:fillRect/>
          </a:stretch>
        </p:blipFill>
        <p:spPr>
          <a:xfrm>
            <a:off x="454187" y="2311776"/>
            <a:ext cx="6090950" cy="3909207"/>
          </a:xfrm>
          <a:prstGeom prst="rect">
            <a:avLst/>
          </a:prstGeom>
        </p:spPr>
      </p:pic>
      <p:sp>
        <p:nvSpPr>
          <p:cNvPr id="11" name="Rectangle 10"/>
          <p:cNvSpPr/>
          <p:nvPr/>
        </p:nvSpPr>
        <p:spPr bwMode="auto">
          <a:xfrm>
            <a:off x="2890345" y="1681656"/>
            <a:ext cx="987972" cy="1747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2643354" y="1906710"/>
            <a:ext cx="987972" cy="1336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240" y="6362186"/>
            <a:ext cx="1585097" cy="259102"/>
          </a:xfrm>
          <a:prstGeom prst="rect">
            <a:avLst/>
          </a:prstGeom>
        </p:spPr>
      </p:pic>
      <p:sp>
        <p:nvSpPr>
          <p:cNvPr id="17" name="Rectangle 16"/>
          <p:cNvSpPr/>
          <p:nvPr/>
        </p:nvSpPr>
        <p:spPr bwMode="auto">
          <a:xfrm>
            <a:off x="5391807" y="1598237"/>
            <a:ext cx="315310" cy="315310"/>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p:cNvPicPr>
            <a:picLocks noChangeAspect="1"/>
          </p:cNvPicPr>
          <p:nvPr/>
        </p:nvPicPr>
        <p:blipFill>
          <a:blip r:embed="rId8"/>
          <a:stretch>
            <a:fillRect/>
          </a:stretch>
        </p:blipFill>
        <p:spPr>
          <a:xfrm>
            <a:off x="7416824" y="1468431"/>
            <a:ext cx="4222586" cy="4795735"/>
          </a:xfrm>
          <a:prstGeom prst="rect">
            <a:avLst/>
          </a:prstGeom>
        </p:spPr>
      </p:pic>
    </p:spTree>
    <p:extLst>
      <p:ext uri="{BB962C8B-B14F-4D97-AF65-F5344CB8AC3E}">
        <p14:creationId xmlns:p14="http://schemas.microsoft.com/office/powerpoint/2010/main" val="107988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par>
                                <p:cTn id="19" presetID="10" presetClass="entr" presetSubtype="0" fill="hold" nodeType="withEffect">
                                  <p:stCondLst>
                                    <p:cond delay="10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500"/>
                            </p:stCondLst>
                            <p:childTnLst>
                              <p:par>
                                <p:cTn id="28" presetID="10" presetClass="entr" presetSubtype="0" fill="hold" nodeType="afterEffect">
                                  <p:stCondLst>
                                    <p:cond delay="5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7"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Producing a Power BI dashboard</a:t>
            </a:r>
          </a:p>
        </p:txBody>
      </p:sp>
      <p:sp>
        <p:nvSpPr>
          <p:cNvPr id="4" name="Text Placeholder 3"/>
          <p:cNvSpPr>
            <a:spLocks noGrp="1"/>
          </p:cNvSpPr>
          <p:nvPr>
            <p:ph type="body" sz="quarter" idx="10"/>
          </p:nvPr>
        </p:nvSpPr>
        <p:spPr/>
        <p:txBody>
          <a:bodyPr/>
          <a:lstStyle/>
          <a:p>
            <a:r>
              <a:rPr lang="en-US" noProof="0" dirty="0"/>
              <a:t>03A</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88536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Creating and exploring a </a:t>
            </a:r>
            <a:br>
              <a:rPr lang="en-US" noProof="0" dirty="0"/>
            </a:br>
            <a:r>
              <a:rPr lang="en-US" noProof="0" dirty="0"/>
              <a:t>Power BI dashboard</a:t>
            </a:r>
          </a:p>
        </p:txBody>
      </p:sp>
      <p:sp>
        <p:nvSpPr>
          <p:cNvPr id="5" name="Text Placeholder 4"/>
          <p:cNvSpPr>
            <a:spLocks noGrp="1"/>
          </p:cNvSpPr>
          <p:nvPr>
            <p:ph type="body" sz="quarter" idx="10"/>
          </p:nvPr>
        </p:nvSpPr>
        <p:spPr/>
        <p:txBody>
          <a:bodyPr/>
          <a:lstStyle/>
          <a:p>
            <a:r>
              <a:rPr lang="en-US" noProof="0" dirty="0"/>
              <a:t>03A | 40 minutes</a:t>
            </a:r>
          </a:p>
        </p:txBody>
      </p:sp>
      <p:sp>
        <p:nvSpPr>
          <p:cNvPr id="8" name="Text Placeholder 7"/>
          <p:cNvSpPr>
            <a:spLocks noGrp="1"/>
          </p:cNvSpPr>
          <p:nvPr>
            <p:ph type="body" sz="quarter" idx="11"/>
          </p:nvPr>
        </p:nvSpPr>
        <p:spPr/>
        <p:txBody>
          <a:bodyPr/>
          <a:lstStyle/>
          <a:p>
            <a:r>
              <a:rPr lang="en-US" noProof="0" dirty="0"/>
              <a:t>In this lab, you will create a Power BI dashboard to report on the US sales activities in CY2016</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2047" y="2803669"/>
            <a:ext cx="4110087" cy="3756619"/>
          </a:xfrm>
          <a:prstGeom prst="rect">
            <a:avLst/>
          </a:prstGeom>
        </p:spPr>
      </p:pic>
      <p:sp>
        <p:nvSpPr>
          <p:cNvPr id="4" name="TextBox 3"/>
          <p:cNvSpPr txBox="1"/>
          <p:nvPr/>
        </p:nvSpPr>
        <p:spPr>
          <a:xfrm>
            <a:off x="467833" y="5077194"/>
            <a:ext cx="6681112"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solidFill>
                  <a:srgbClr val="FF0000"/>
                </a:solidFill>
              </a:rPr>
              <a:t>Do not complete the </a:t>
            </a:r>
            <a:r>
              <a:rPr lang="en-AU" sz="2400" b="1" dirty="0">
                <a:solidFill>
                  <a:srgbClr val="FF0000"/>
                </a:solidFill>
              </a:rPr>
              <a:t>Finishing Up </a:t>
            </a:r>
            <a:r>
              <a:rPr lang="en-AU" sz="2400" dirty="0">
                <a:solidFill>
                  <a:srgbClr val="FF0000"/>
                </a:solidFill>
              </a:rPr>
              <a:t>exercise</a:t>
            </a:r>
          </a:p>
        </p:txBody>
      </p:sp>
    </p:spTree>
    <p:extLst>
      <p:ext uri="{BB962C8B-B14F-4D97-AF65-F5344CB8AC3E}">
        <p14:creationId xmlns:p14="http://schemas.microsoft.com/office/powerpoint/2010/main" val="429011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Mobile applications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6" y="1749425"/>
            <a:ext cx="7903280" cy="4926013"/>
          </a:xfrm>
        </p:spPr>
        <p:txBody>
          <a:bodyPr>
            <a:normAutofit fontScale="92500" lnSpcReduction="20000"/>
          </a:bodyPr>
          <a:lstStyle/>
          <a:p>
            <a:r>
              <a:rPr lang="en-US" noProof="0" dirty="0"/>
              <a:t>Install native mobile applications to access dashboards, available for:</a:t>
            </a:r>
          </a:p>
          <a:p>
            <a:pPr lvl="1"/>
            <a:r>
              <a:rPr lang="en-US" noProof="0" dirty="0"/>
              <a:t>Windows</a:t>
            </a:r>
          </a:p>
          <a:p>
            <a:pPr lvl="1"/>
            <a:r>
              <a:rPr lang="en-US" noProof="0" dirty="0"/>
              <a:t>iOS (iPhone and iPad)</a:t>
            </a:r>
          </a:p>
          <a:p>
            <a:pPr lvl="1"/>
            <a:r>
              <a:rPr lang="en-US" noProof="0" dirty="0"/>
              <a:t>Android</a:t>
            </a:r>
          </a:p>
          <a:p>
            <a:r>
              <a:rPr lang="en-US" noProof="0" dirty="0"/>
              <a:t>Supported capabilities:</a:t>
            </a:r>
          </a:p>
          <a:p>
            <a:pPr lvl="1"/>
            <a:r>
              <a:rPr lang="en-US" noProof="0" dirty="0"/>
              <a:t>Set favorites for important visualizations</a:t>
            </a:r>
          </a:p>
          <a:p>
            <a:pPr lvl="1"/>
            <a:r>
              <a:rPr lang="en-US" noProof="0" dirty="0"/>
              <a:t>Zoom in and out of visualizations</a:t>
            </a:r>
          </a:p>
          <a:p>
            <a:pPr lvl="1"/>
            <a:r>
              <a:rPr lang="en-US" noProof="0" dirty="0"/>
              <a:t>Annotate visualizations and share snapshots with others</a:t>
            </a:r>
          </a:p>
          <a:p>
            <a:pPr lvl="1"/>
            <a:r>
              <a:rPr lang="en-US" noProof="0" dirty="0"/>
              <a:t>Configure alerts to receive notifications of critical business KPIs</a:t>
            </a:r>
          </a:p>
        </p:txBody>
      </p:sp>
      <p:pic>
        <p:nvPicPr>
          <p:cNvPr id="5" name="Picture Placeholder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523889" y="1849244"/>
            <a:ext cx="3227665" cy="4726373"/>
          </a:xfrm>
          <a:prstGeom prst="rect">
            <a:avLst/>
          </a:prstGeom>
        </p:spPr>
      </p:pic>
    </p:spTree>
    <p:extLst>
      <p:ext uri="{BB962C8B-B14F-4D97-AF65-F5344CB8AC3E}">
        <p14:creationId xmlns:p14="http://schemas.microsoft.com/office/powerpoint/2010/main" val="273990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Mobile applications</a:t>
            </a:r>
          </a:p>
        </p:txBody>
      </p:sp>
      <p:sp>
        <p:nvSpPr>
          <p:cNvPr id="3" name="Content Placeholder 2"/>
          <p:cNvSpPr>
            <a:spLocks noGrp="1"/>
          </p:cNvSpPr>
          <p:nvPr>
            <p:ph sz="quarter" idx="10"/>
          </p:nvPr>
        </p:nvSpPr>
        <p:spPr/>
        <p:txBody>
          <a:bodyPr/>
          <a:lstStyle/>
          <a:p>
            <a:r>
              <a:rPr lang="en-US" noProof="0" dirty="0"/>
              <a:t>Continued</a:t>
            </a:r>
          </a:p>
        </p:txBody>
      </p:sp>
      <p:pic>
        <p:nvPicPr>
          <p:cNvPr id="9" name="Picture 8"/>
          <p:cNvPicPr>
            <a:picLocks noChangeAspect="1"/>
          </p:cNvPicPr>
          <p:nvPr/>
        </p:nvPicPr>
        <p:blipFill>
          <a:blip r:embed="rId3"/>
          <a:stretch>
            <a:fillRect/>
          </a:stretch>
        </p:blipFill>
        <p:spPr>
          <a:xfrm>
            <a:off x="7337234" y="1749425"/>
            <a:ext cx="4370977" cy="3990358"/>
          </a:xfrm>
          <a:prstGeom prst="rect">
            <a:avLst/>
          </a:prstGeom>
        </p:spPr>
      </p:pic>
      <p:sp>
        <p:nvSpPr>
          <p:cNvPr id="8" name="Text Placeholder 7"/>
          <p:cNvSpPr>
            <a:spLocks noGrp="1"/>
          </p:cNvSpPr>
          <p:nvPr>
            <p:ph type="body" sz="quarter" idx="11"/>
          </p:nvPr>
        </p:nvSpPr>
        <p:spPr>
          <a:xfrm>
            <a:off x="269875" y="1749425"/>
            <a:ext cx="6406347" cy="5108575"/>
          </a:xfrm>
        </p:spPr>
        <p:txBody>
          <a:bodyPr/>
          <a:lstStyle/>
          <a:p>
            <a:r>
              <a:rPr lang="en-US" noProof="0" dirty="0"/>
              <a:t>Dashboards can be configured for </a:t>
            </a:r>
            <a:r>
              <a:rPr lang="en-US" b="1" noProof="0" dirty="0"/>
              <a:t>Phone</a:t>
            </a:r>
            <a:r>
              <a:rPr lang="en-US" noProof="0" dirty="0"/>
              <a:t> view also</a:t>
            </a:r>
          </a:p>
          <a:p>
            <a:pPr lvl="1"/>
            <a:r>
              <a:rPr lang="en-US" noProof="0" dirty="0"/>
              <a:t>Existing dashboard tiles can be resized, repositioned, or removed</a:t>
            </a:r>
          </a:p>
        </p:txBody>
      </p:sp>
    </p:spTree>
    <p:extLst>
      <p:ext uri="{BB962C8B-B14F-4D97-AF65-F5344CB8AC3E}">
        <p14:creationId xmlns:p14="http://schemas.microsoft.com/office/powerpoint/2010/main" val="115180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Mobile applications</a:t>
            </a:r>
          </a:p>
        </p:txBody>
      </p:sp>
      <p:sp>
        <p:nvSpPr>
          <p:cNvPr id="3" name="Content Placeholder 2"/>
          <p:cNvSpPr>
            <a:spLocks noGrp="1"/>
          </p:cNvSpPr>
          <p:nvPr>
            <p:ph sz="quarter" idx="10"/>
          </p:nvPr>
        </p:nvSpPr>
        <p:spPr/>
        <p:txBody>
          <a:bodyPr/>
          <a:lstStyle/>
          <a:p>
            <a:r>
              <a:rPr lang="en-US" noProof="0" dirty="0"/>
              <a:t>Continued</a:t>
            </a:r>
          </a:p>
        </p:txBody>
      </p:sp>
      <p:pic>
        <p:nvPicPr>
          <p:cNvPr id="4" name="Picture 3"/>
          <p:cNvPicPr>
            <a:picLocks noChangeAspect="1"/>
          </p:cNvPicPr>
          <p:nvPr/>
        </p:nvPicPr>
        <p:blipFill>
          <a:blip r:embed="rId3"/>
          <a:stretch>
            <a:fillRect/>
          </a:stretch>
        </p:blipFill>
        <p:spPr>
          <a:xfrm>
            <a:off x="8168974" y="1707082"/>
            <a:ext cx="2613445" cy="4964163"/>
          </a:xfrm>
          <a:prstGeom prst="rect">
            <a:avLst/>
          </a:prstGeom>
        </p:spPr>
      </p:pic>
      <p:sp>
        <p:nvSpPr>
          <p:cNvPr id="5" name="Text Placeholder 4"/>
          <p:cNvSpPr>
            <a:spLocks noGrp="1"/>
          </p:cNvSpPr>
          <p:nvPr>
            <p:ph type="body" sz="quarter" idx="11"/>
          </p:nvPr>
        </p:nvSpPr>
        <p:spPr/>
        <p:txBody>
          <a:bodyPr/>
          <a:lstStyle/>
          <a:p>
            <a:endParaRPr lang="en-AU" dirty="0"/>
          </a:p>
        </p:txBody>
      </p:sp>
      <p:pic>
        <p:nvPicPr>
          <p:cNvPr id="10" name="Picture 9" descr="C:\Users\PETERM~1\AppData\Local\Temp\SNAGHTML1af732fe.PNG"/>
          <p:cNvPicPr/>
          <p:nvPr/>
        </p:nvPicPr>
        <p:blipFill>
          <a:blip r:embed="rId4">
            <a:extLst>
              <a:ext uri="{28A0092B-C50C-407E-A947-70E740481C1C}">
                <a14:useLocalDpi xmlns:a14="http://schemas.microsoft.com/office/drawing/2010/main" val="0"/>
              </a:ext>
            </a:extLst>
          </a:blip>
          <a:srcRect/>
          <a:stretch>
            <a:fillRect/>
          </a:stretch>
        </p:blipFill>
        <p:spPr bwMode="auto">
          <a:xfrm>
            <a:off x="440674" y="1707082"/>
            <a:ext cx="5497417" cy="4925685"/>
          </a:xfrm>
          <a:prstGeom prst="rect">
            <a:avLst/>
          </a:prstGeom>
          <a:noFill/>
          <a:ln>
            <a:noFill/>
          </a:ln>
        </p:spPr>
      </p:pic>
      <p:cxnSp>
        <p:nvCxnSpPr>
          <p:cNvPr id="11" name="Straight Arrow Connector 10"/>
          <p:cNvCxnSpPr/>
          <p:nvPr/>
        </p:nvCxnSpPr>
        <p:spPr>
          <a:xfrm>
            <a:off x="6360663" y="4289328"/>
            <a:ext cx="1400687"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3684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US" noProof="0" dirty="0"/>
              <a:t>Sharing and collaboration can be achieved by three different, and complimentary, techniques:</a:t>
            </a:r>
          </a:p>
          <a:p>
            <a:pPr lvl="1"/>
            <a:r>
              <a:rPr lang="en-US" noProof="0" dirty="0"/>
              <a:t>Sharing dashboards and tiles</a:t>
            </a:r>
          </a:p>
          <a:p>
            <a:pPr lvl="1"/>
            <a:r>
              <a:rPr lang="en-US" noProof="0" dirty="0"/>
              <a:t>Office 365 groups</a:t>
            </a:r>
          </a:p>
          <a:p>
            <a:pPr lvl="1"/>
            <a:r>
              <a:rPr lang="en-US" noProof="0" dirty="0"/>
              <a:t>Organizational content packs</a:t>
            </a:r>
          </a:p>
        </p:txBody>
      </p:sp>
      <p:sp>
        <p:nvSpPr>
          <p:cNvPr id="7" name="Right Brace 6"/>
          <p:cNvSpPr/>
          <p:nvPr/>
        </p:nvSpPr>
        <p:spPr>
          <a:xfrm>
            <a:off x="4784675" y="3048000"/>
            <a:ext cx="338666" cy="880533"/>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8" name="TextBox 7"/>
          <p:cNvSpPr txBox="1"/>
          <p:nvPr/>
        </p:nvSpPr>
        <p:spPr>
          <a:xfrm>
            <a:off x="5228361" y="3221109"/>
            <a:ext cx="3504039"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Requires a Power BI Pro license </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8705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r>
              <a:rPr lang="en-US" noProof="0" dirty="0"/>
              <a:t>Sharing dashboards and tiles</a:t>
            </a:r>
          </a:p>
        </p:txBody>
      </p:sp>
      <p:sp>
        <p:nvSpPr>
          <p:cNvPr id="4" name="Text Placeholder 3"/>
          <p:cNvSpPr>
            <a:spLocks noGrp="1"/>
          </p:cNvSpPr>
          <p:nvPr>
            <p:ph type="body" sz="quarter" idx="11"/>
          </p:nvPr>
        </p:nvSpPr>
        <p:spPr>
          <a:xfrm>
            <a:off x="269875" y="2522483"/>
            <a:ext cx="11655425" cy="4235669"/>
          </a:xfrm>
        </p:spPr>
        <p:txBody>
          <a:bodyPr>
            <a:normAutofit/>
          </a:bodyPr>
          <a:lstStyle/>
          <a:p>
            <a:r>
              <a:rPr lang="en-US" noProof="0" dirty="0"/>
              <a:t>Use </a:t>
            </a:r>
            <a:r>
              <a:rPr lang="en-US" b="1" noProof="0" dirty="0"/>
              <a:t>Sharing</a:t>
            </a:r>
            <a:r>
              <a:rPr lang="en-US" noProof="0" dirty="0"/>
              <a:t> to provide ad hoc access to dashboards, </a:t>
            </a:r>
            <a:br>
              <a:rPr lang="en-US" noProof="0" dirty="0"/>
            </a:br>
            <a:r>
              <a:rPr lang="en-US" noProof="0" dirty="0"/>
              <a:t>or specific tiles</a:t>
            </a:r>
          </a:p>
          <a:p>
            <a:pPr lvl="1"/>
            <a:r>
              <a:rPr lang="en-US" noProof="0" dirty="0"/>
              <a:t>Typically suitable for users that work closely together, and that need to view dashboards or specific tiles</a:t>
            </a:r>
          </a:p>
          <a:p>
            <a:pPr lvl="1"/>
            <a:r>
              <a:rPr lang="en-US" noProof="0" dirty="0"/>
              <a:t>Shared users must have signed up for Power BI</a:t>
            </a:r>
          </a:p>
          <a:p>
            <a:pPr lvl="1"/>
            <a:r>
              <a:rPr lang="en-US" noProof="0" dirty="0"/>
              <a:t>Sharing with external users is possible—if enabled in the Admin portal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957" y="1962431"/>
            <a:ext cx="2255711" cy="535886"/>
          </a:xfrm>
          <a:prstGeom prst="rect">
            <a:avLst/>
          </a:prstGeom>
        </p:spPr>
      </p:pic>
      <p:sp>
        <p:nvSpPr>
          <p:cNvPr id="7" name="TextBox 6"/>
          <p:cNvSpPr txBox="1"/>
          <p:nvPr/>
        </p:nvSpPr>
        <p:spPr>
          <a:xfrm>
            <a:off x="376934" y="5887411"/>
            <a:ext cx="6919920"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Only the Windows mobile app allows sharing specific tiles</a:t>
            </a:r>
          </a:p>
        </p:txBody>
      </p:sp>
    </p:spTree>
    <p:extLst>
      <p:ext uri="{BB962C8B-B14F-4D97-AF65-F5344CB8AC3E}">
        <p14:creationId xmlns:p14="http://schemas.microsoft.com/office/powerpoint/2010/main" val="2570519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r>
              <a:rPr lang="en-US" noProof="0" dirty="0"/>
              <a:t>Sharing dashboards and tiles: Navigation pane</a:t>
            </a:r>
          </a:p>
        </p:txBody>
      </p:sp>
      <p:sp>
        <p:nvSpPr>
          <p:cNvPr id="4" name="Text Placeholder 3"/>
          <p:cNvSpPr>
            <a:spLocks noGrp="1"/>
          </p:cNvSpPr>
          <p:nvPr>
            <p:ph type="body" sz="quarter" idx="11"/>
          </p:nvPr>
        </p:nvSpPr>
        <p:spPr>
          <a:xfrm>
            <a:off x="269875" y="1749425"/>
            <a:ext cx="5719959" cy="5108575"/>
          </a:xfrm>
        </p:spPr>
        <p:txBody>
          <a:bodyPr>
            <a:normAutofit/>
          </a:bodyPr>
          <a:lstStyle/>
          <a:p>
            <a:r>
              <a:rPr lang="en-US" noProof="0" dirty="0"/>
              <a:t>It is possible to filter the workspace content by showing/hiding shared assets</a:t>
            </a:r>
          </a:p>
        </p:txBody>
      </p:sp>
      <p:pic>
        <p:nvPicPr>
          <p:cNvPr id="60420" name="Picture 4" descr="C:\Users\PETERM~1\AppData\Local\Temp\SNAGHTML56d4478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71" y="2016553"/>
            <a:ext cx="5022600" cy="3766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08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r>
              <a:rPr lang="en-US" noProof="0" dirty="0"/>
              <a:t>Office 365 groups</a:t>
            </a:r>
          </a:p>
        </p:txBody>
      </p:sp>
      <p:sp>
        <p:nvSpPr>
          <p:cNvPr id="4" name="Text Placeholder 3"/>
          <p:cNvSpPr>
            <a:spLocks noGrp="1"/>
          </p:cNvSpPr>
          <p:nvPr>
            <p:ph type="body" sz="quarter" idx="11"/>
          </p:nvPr>
        </p:nvSpPr>
        <p:spPr/>
        <p:txBody>
          <a:bodyPr>
            <a:normAutofit/>
          </a:bodyPr>
          <a:lstStyle/>
          <a:p>
            <a:r>
              <a:rPr lang="en-US" noProof="0" dirty="0"/>
              <a:t>Use </a:t>
            </a:r>
            <a:r>
              <a:rPr lang="en-US" b="1" noProof="0" dirty="0"/>
              <a:t>Office 365 groups </a:t>
            </a:r>
            <a:r>
              <a:rPr lang="en-US" noProof="0" dirty="0"/>
              <a:t>to manage and share content</a:t>
            </a:r>
          </a:p>
          <a:p>
            <a:pPr lvl="1"/>
            <a:r>
              <a:rPr lang="en-US" noProof="0" dirty="0"/>
              <a:t>Typically suitable for teams/collaborators that closely for a common purpose/project</a:t>
            </a:r>
          </a:p>
          <a:p>
            <a:r>
              <a:rPr lang="en-US" noProof="0" dirty="0"/>
              <a:t>Like a user, groups can own content</a:t>
            </a:r>
          </a:p>
          <a:p>
            <a:pPr lvl="1"/>
            <a:r>
              <a:rPr lang="en-US" noProof="0" dirty="0"/>
              <a:t>The owner of the group is by default, an admin</a:t>
            </a:r>
          </a:p>
          <a:p>
            <a:pPr lvl="1"/>
            <a:r>
              <a:rPr lang="en-US" noProof="0" dirty="0"/>
              <a:t>Group admins can manage the membership, and promote others users as admins</a:t>
            </a:r>
          </a:p>
          <a:p>
            <a:pPr lvl="1"/>
            <a:r>
              <a:rPr lang="en-US" noProof="0" dirty="0"/>
              <a:t>Every member of the group:</a:t>
            </a:r>
          </a:p>
          <a:p>
            <a:pPr lvl="2"/>
            <a:r>
              <a:rPr lang="en-US" noProof="0" dirty="0"/>
              <a:t>Must belong to the same tenant</a:t>
            </a:r>
          </a:p>
          <a:p>
            <a:pPr lvl="2"/>
            <a:r>
              <a:rPr lang="en-US" noProof="0" dirty="0"/>
              <a:t>Has either read-only permission, or complete permissions </a:t>
            </a:r>
            <a:br>
              <a:rPr lang="en-US" noProof="0" dirty="0"/>
            </a:br>
            <a:r>
              <a:rPr lang="en-US" noProof="0" dirty="0"/>
              <a:t>to update, create and delete the group content</a:t>
            </a:r>
          </a:p>
          <a:p>
            <a:pPr lvl="2"/>
            <a:r>
              <a:rPr lang="en-US" noProof="0" dirty="0"/>
              <a:t>Must have the Power BI Pro license</a:t>
            </a:r>
          </a:p>
          <a:p>
            <a:endParaRPr lang="en-US" noProof="0" dirty="0"/>
          </a:p>
        </p:txBody>
      </p:sp>
      <p:sp>
        <p:nvSpPr>
          <p:cNvPr id="5" name="TextBox 4"/>
          <p:cNvSpPr txBox="1"/>
          <p:nvPr/>
        </p:nvSpPr>
        <p:spPr>
          <a:xfrm>
            <a:off x="8489245" y="5794951"/>
            <a:ext cx="2998195"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Groups can also share dashboards</a:t>
            </a:r>
          </a:p>
        </p:txBody>
      </p:sp>
    </p:spTree>
    <p:extLst>
      <p:ext uri="{BB962C8B-B14F-4D97-AF65-F5344CB8AC3E}">
        <p14:creationId xmlns:p14="http://schemas.microsoft.com/office/powerpoint/2010/main" val="810885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Microsoft Power BI</a:t>
            </a:r>
          </a:p>
        </p:txBody>
      </p:sp>
      <p:sp>
        <p:nvSpPr>
          <p:cNvPr id="3" name="Content Placeholder 2"/>
          <p:cNvSpPr>
            <a:spLocks noGrp="1"/>
          </p:cNvSpPr>
          <p:nvPr>
            <p:ph sz="quarter" idx="10"/>
          </p:nvPr>
        </p:nvSpPr>
        <p:spPr/>
        <p:txBody>
          <a:bodyPr/>
          <a:lstStyle/>
          <a:p>
            <a:r>
              <a:rPr lang="en-US" noProof="0" dirty="0"/>
              <a:t>Key benefits and differentiators</a:t>
            </a:r>
          </a:p>
        </p:txBody>
      </p:sp>
      <p:grpSp>
        <p:nvGrpSpPr>
          <p:cNvPr id="5" name="Group 4"/>
          <p:cNvGrpSpPr/>
          <p:nvPr/>
        </p:nvGrpSpPr>
        <p:grpSpPr>
          <a:xfrm>
            <a:off x="426564" y="1859980"/>
            <a:ext cx="6320920" cy="709416"/>
            <a:chOff x="330771" y="2616822"/>
            <a:chExt cx="6320920" cy="709416"/>
          </a:xfrm>
        </p:grpSpPr>
        <p:sp>
          <p:nvSpPr>
            <p:cNvPr id="6" name="Rectangle 5"/>
            <p:cNvSpPr/>
            <p:nvPr/>
          </p:nvSpPr>
          <p:spPr bwMode="auto">
            <a:xfrm>
              <a:off x="330771" y="261682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Pre-built content packs, consisting of dashboards and reports, for popular SaaS solutions</a:t>
              </a:r>
            </a:p>
          </p:txBody>
        </p:sp>
        <p:sp>
          <p:nvSpPr>
            <p:cNvPr id="7" name="Rectangle 6"/>
            <p:cNvSpPr/>
            <p:nvPr/>
          </p:nvSpPr>
          <p:spPr bwMode="auto">
            <a:xfrm>
              <a:off x="332292" y="261682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8" name="Freeform 24"/>
            <p:cNvSpPr>
              <a:spLocks noEditPoints="1"/>
            </p:cNvSpPr>
            <p:nvPr/>
          </p:nvSpPr>
          <p:spPr bwMode="black">
            <a:xfrm>
              <a:off x="429207" y="2675334"/>
              <a:ext cx="490621" cy="56916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rgbClr val="F2C812"/>
            </a:solidFill>
            <a:ln>
              <a:noFill/>
            </a:ln>
          </p:spPr>
          <p:txBody>
            <a:bodyPr vert="horz" wrap="square" lIns="80687" tIns="40344" rIns="80687" bIns="40344" numCol="1" anchor="t" anchorCtr="0" compatLnSpc="1">
              <a:prstTxWarp prst="textNoShape">
                <a:avLst/>
              </a:prstTxWarp>
            </a:bodyPr>
            <a:lstStyle/>
            <a:p>
              <a:pPr defTabSz="914367"/>
              <a:endParaRPr lang="en-US" sz="1568" dirty="0">
                <a:solidFill>
                  <a:srgbClr val="000000"/>
                </a:solidFill>
              </a:endParaRPr>
            </a:p>
          </p:txBody>
        </p:sp>
      </p:grpSp>
      <p:grpSp>
        <p:nvGrpSpPr>
          <p:cNvPr id="9" name="Group 8"/>
          <p:cNvGrpSpPr/>
          <p:nvPr/>
        </p:nvGrpSpPr>
        <p:grpSpPr>
          <a:xfrm>
            <a:off x="426564" y="5049680"/>
            <a:ext cx="6320920" cy="709416"/>
            <a:chOff x="330771" y="5800102"/>
            <a:chExt cx="6320920" cy="709416"/>
          </a:xfrm>
        </p:grpSpPr>
        <p:sp>
          <p:nvSpPr>
            <p:cNvPr id="10" name="Rectangle 9"/>
            <p:cNvSpPr/>
            <p:nvPr/>
          </p:nvSpPr>
          <p:spPr bwMode="auto">
            <a:xfrm>
              <a:off x="330771" y="580010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Integration with familiar Microsoft products, and commitment for scale and availability in Azure </a:t>
              </a:r>
            </a:p>
          </p:txBody>
        </p:sp>
        <p:sp>
          <p:nvSpPr>
            <p:cNvPr id="11" name="Rectangle 10"/>
            <p:cNvSpPr/>
            <p:nvPr/>
          </p:nvSpPr>
          <p:spPr bwMode="auto">
            <a:xfrm>
              <a:off x="330772" y="58001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nvGrpSpPr>
            <p:cNvPr id="12" name="Group 11"/>
            <p:cNvGrpSpPr/>
            <p:nvPr/>
          </p:nvGrpSpPr>
          <p:grpSpPr>
            <a:xfrm>
              <a:off x="456880" y="5924930"/>
              <a:ext cx="457200" cy="459760"/>
              <a:chOff x="4862621" y="5295900"/>
              <a:chExt cx="575101" cy="592606"/>
            </a:xfrm>
            <a:solidFill>
              <a:srgbClr val="F2C812"/>
            </a:solidFill>
          </p:grpSpPr>
          <p:sp>
            <p:nvSpPr>
              <p:cNvPr id="13" name="Rectangle 12"/>
              <p:cNvSpPr/>
              <p:nvPr/>
            </p:nvSpPr>
            <p:spPr bwMode="auto">
              <a:xfrm>
                <a:off x="4862621"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5163402" y="5295900"/>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5163402"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4862621" y="5614186"/>
                <a:ext cx="274320" cy="2743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 name="Group 16"/>
          <p:cNvGrpSpPr/>
          <p:nvPr/>
        </p:nvGrpSpPr>
        <p:grpSpPr>
          <a:xfrm>
            <a:off x="426564" y="4249522"/>
            <a:ext cx="6320920" cy="709416"/>
            <a:chOff x="330771" y="5005120"/>
            <a:chExt cx="6320920" cy="709416"/>
          </a:xfrm>
        </p:grpSpPr>
        <p:sp>
          <p:nvSpPr>
            <p:cNvPr id="18" name="Rectangle 17"/>
            <p:cNvSpPr/>
            <p:nvPr/>
          </p:nvSpPr>
          <p:spPr bwMode="auto">
            <a:xfrm>
              <a:off x="330771" y="500512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Intuitive data exploration by using natural language query</a:t>
              </a:r>
            </a:p>
          </p:txBody>
        </p:sp>
        <p:sp>
          <p:nvSpPr>
            <p:cNvPr id="19" name="Rectangle 18"/>
            <p:cNvSpPr/>
            <p:nvPr/>
          </p:nvSpPr>
          <p:spPr bwMode="auto">
            <a:xfrm>
              <a:off x="332292" y="5005120"/>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0" name="Picture 19"/>
            <p:cNvPicPr>
              <a:picLocks noChangeAspect="1"/>
            </p:cNvPicPr>
            <p:nvPr/>
          </p:nvPicPr>
          <p:blipFill>
            <a:blip r:embed="rId3"/>
            <a:stretch>
              <a:fillRect/>
            </a:stretch>
          </p:blipFill>
          <p:spPr>
            <a:xfrm>
              <a:off x="394947" y="5088350"/>
              <a:ext cx="562315" cy="537598"/>
            </a:xfrm>
            <a:prstGeom prst="rect">
              <a:avLst/>
            </a:prstGeom>
          </p:spPr>
        </p:pic>
      </p:grpSp>
      <p:grpSp>
        <p:nvGrpSpPr>
          <p:cNvPr id="21" name="Group 20"/>
          <p:cNvGrpSpPr/>
          <p:nvPr/>
        </p:nvGrpSpPr>
        <p:grpSpPr>
          <a:xfrm>
            <a:off x="426564" y="2659924"/>
            <a:ext cx="6320920" cy="709417"/>
            <a:chOff x="330771" y="3412641"/>
            <a:chExt cx="6320920" cy="709417"/>
          </a:xfrm>
        </p:grpSpPr>
        <p:sp>
          <p:nvSpPr>
            <p:cNvPr id="22" name="Rectangle 21"/>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3" name="Rectangle 22"/>
            <p:cNvSpPr/>
            <p:nvPr/>
          </p:nvSpPr>
          <p:spPr bwMode="auto">
            <a:xfrm>
              <a:off x="330771" y="341264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Real-time dashboard updates</a:t>
              </a:r>
            </a:p>
          </p:txBody>
        </p:sp>
        <p:sp>
          <p:nvSpPr>
            <p:cNvPr id="24" name="Rectangle 23"/>
            <p:cNvSpPr/>
            <p:nvPr/>
          </p:nvSpPr>
          <p:spPr bwMode="auto">
            <a:xfrm>
              <a:off x="330772" y="3412641"/>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25" name="Picture 24"/>
            <p:cNvPicPr>
              <a:picLocks noChangeAspect="1"/>
            </p:cNvPicPr>
            <p:nvPr/>
          </p:nvPicPr>
          <p:blipFill>
            <a:blip r:embed="rId4"/>
            <a:stretch>
              <a:fillRect/>
            </a:stretch>
          </p:blipFill>
          <p:spPr>
            <a:xfrm>
              <a:off x="429207" y="3488827"/>
              <a:ext cx="447093" cy="554887"/>
            </a:xfrm>
            <a:prstGeom prst="rect">
              <a:avLst/>
            </a:prstGeom>
          </p:spPr>
        </p:pic>
      </p:grpSp>
      <p:grpSp>
        <p:nvGrpSpPr>
          <p:cNvPr id="26" name="Group 25"/>
          <p:cNvGrpSpPr/>
          <p:nvPr/>
        </p:nvGrpSpPr>
        <p:grpSpPr>
          <a:xfrm>
            <a:off x="420065" y="5853747"/>
            <a:ext cx="6320920" cy="711328"/>
            <a:chOff x="2739892" y="6384690"/>
            <a:chExt cx="6320920" cy="711328"/>
          </a:xfrm>
        </p:grpSpPr>
        <p:sp>
          <p:nvSpPr>
            <p:cNvPr id="27" name="Rectangle 26"/>
            <p:cNvSpPr/>
            <p:nvPr/>
          </p:nvSpPr>
          <p:spPr bwMode="auto">
            <a:xfrm>
              <a:off x="2746237" y="638660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28" name="Rectangle 27"/>
            <p:cNvSpPr/>
            <p:nvPr/>
          </p:nvSpPr>
          <p:spPr bwMode="auto">
            <a:xfrm>
              <a:off x="2739892" y="6384690"/>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Fast deployment, hybrid configuration, secure, and integrated with existing IT systems</a:t>
              </a:r>
            </a:p>
          </p:txBody>
        </p:sp>
        <p:grpSp>
          <p:nvGrpSpPr>
            <p:cNvPr id="29" name="Group 28"/>
            <p:cNvGrpSpPr/>
            <p:nvPr/>
          </p:nvGrpSpPr>
          <p:grpSpPr bwMode="black">
            <a:xfrm>
              <a:off x="2839643" y="6497482"/>
              <a:ext cx="515779" cy="489217"/>
              <a:chOff x="2462213" y="1598613"/>
              <a:chExt cx="4222750" cy="3667125"/>
            </a:xfrm>
            <a:solidFill>
              <a:srgbClr val="FFCC00"/>
            </a:solidFill>
          </p:grpSpPr>
          <p:sp>
            <p:nvSpPr>
              <p:cNvPr id="30" name="Rectangle 6"/>
              <p:cNvSpPr>
                <a:spLocks noChangeArrowheads="1"/>
              </p:cNvSpPr>
              <p:nvPr/>
            </p:nvSpPr>
            <p:spPr bwMode="black">
              <a:xfrm>
                <a:off x="5564188"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1" name="Rectangle 7"/>
              <p:cNvSpPr>
                <a:spLocks noChangeArrowheads="1"/>
              </p:cNvSpPr>
              <p:nvPr/>
            </p:nvSpPr>
            <p:spPr bwMode="black">
              <a:xfrm>
                <a:off x="5795963" y="3346451"/>
                <a:ext cx="112713"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2" name="Rectangle 8"/>
              <p:cNvSpPr>
                <a:spLocks noChangeArrowheads="1"/>
              </p:cNvSpPr>
              <p:nvPr/>
            </p:nvSpPr>
            <p:spPr bwMode="black">
              <a:xfrm>
                <a:off x="3092451" y="3346451"/>
                <a:ext cx="1158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3" name="Rectangle 9"/>
              <p:cNvSpPr>
                <a:spLocks noChangeArrowheads="1"/>
              </p:cNvSpPr>
              <p:nvPr/>
            </p:nvSpPr>
            <p:spPr bwMode="black">
              <a:xfrm>
                <a:off x="3324226" y="3346451"/>
                <a:ext cx="117475"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4" name="Freeform 10"/>
              <p:cNvSpPr>
                <a:spLocks/>
              </p:cNvSpPr>
              <p:nvPr/>
            </p:nvSpPr>
            <p:spPr bwMode="black">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5" name="Freeform 11"/>
              <p:cNvSpPr>
                <a:spLocks/>
              </p:cNvSpPr>
              <p:nvPr/>
            </p:nvSpPr>
            <p:spPr bwMode="black">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6" name="Freeform 12"/>
              <p:cNvSpPr>
                <a:spLocks/>
              </p:cNvSpPr>
              <p:nvPr/>
            </p:nvSpPr>
            <p:spPr bwMode="black">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7" name="Freeform 13"/>
              <p:cNvSpPr>
                <a:spLocks/>
              </p:cNvSpPr>
              <p:nvPr/>
            </p:nvSpPr>
            <p:spPr bwMode="black">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8" name="Freeform 14"/>
              <p:cNvSpPr>
                <a:spLocks/>
              </p:cNvSpPr>
              <p:nvPr/>
            </p:nvSpPr>
            <p:spPr bwMode="black">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39" name="Freeform 15"/>
              <p:cNvSpPr>
                <a:spLocks/>
              </p:cNvSpPr>
              <p:nvPr/>
            </p:nvSpPr>
            <p:spPr bwMode="black">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0" name="Freeform 16"/>
              <p:cNvSpPr>
                <a:spLocks/>
              </p:cNvSpPr>
              <p:nvPr/>
            </p:nvSpPr>
            <p:spPr bwMode="black">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1" name="Freeform 17"/>
              <p:cNvSpPr>
                <a:spLocks/>
              </p:cNvSpPr>
              <p:nvPr/>
            </p:nvSpPr>
            <p:spPr bwMode="black">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2" name="Freeform 18"/>
              <p:cNvSpPr>
                <a:spLocks/>
              </p:cNvSpPr>
              <p:nvPr/>
            </p:nvSpPr>
            <p:spPr bwMode="black">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3" name="Freeform 19"/>
              <p:cNvSpPr>
                <a:spLocks noEditPoints="1"/>
              </p:cNvSpPr>
              <p:nvPr/>
            </p:nvSpPr>
            <p:spPr bwMode="black">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4" name="Freeform 20"/>
              <p:cNvSpPr>
                <a:spLocks/>
              </p:cNvSpPr>
              <p:nvPr/>
            </p:nvSpPr>
            <p:spPr bwMode="black">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5" name="Freeform 21"/>
              <p:cNvSpPr>
                <a:spLocks noEditPoints="1"/>
              </p:cNvSpPr>
              <p:nvPr/>
            </p:nvSpPr>
            <p:spPr bwMode="black">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6" name="Freeform 22"/>
              <p:cNvSpPr>
                <a:spLocks/>
              </p:cNvSpPr>
              <p:nvPr/>
            </p:nvSpPr>
            <p:spPr bwMode="black">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7" name="Freeform 23"/>
              <p:cNvSpPr>
                <a:spLocks noEditPoints="1"/>
              </p:cNvSpPr>
              <p:nvPr/>
            </p:nvSpPr>
            <p:spPr bwMode="black">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8" name="Freeform 24"/>
              <p:cNvSpPr>
                <a:spLocks noEditPoints="1"/>
              </p:cNvSpPr>
              <p:nvPr/>
            </p:nvSpPr>
            <p:spPr bwMode="black">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49" name="Freeform 25"/>
              <p:cNvSpPr>
                <a:spLocks noEditPoints="1"/>
              </p:cNvSpPr>
              <p:nvPr/>
            </p:nvSpPr>
            <p:spPr bwMode="black">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0" name="Freeform 26"/>
              <p:cNvSpPr>
                <a:spLocks noEditPoints="1"/>
              </p:cNvSpPr>
              <p:nvPr/>
            </p:nvSpPr>
            <p:spPr bwMode="black">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1" name="Oval 27"/>
              <p:cNvSpPr>
                <a:spLocks noChangeArrowheads="1"/>
              </p:cNvSpPr>
              <p:nvPr/>
            </p:nvSpPr>
            <p:spPr bwMode="black">
              <a:xfrm>
                <a:off x="62245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2" name="Oval 28"/>
              <p:cNvSpPr>
                <a:spLocks noChangeArrowheads="1"/>
              </p:cNvSpPr>
              <p:nvPr/>
            </p:nvSpPr>
            <p:spPr bwMode="black">
              <a:xfrm>
                <a:off x="6453188"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3" name="Oval 29"/>
              <p:cNvSpPr>
                <a:spLocks noChangeArrowheads="1"/>
              </p:cNvSpPr>
              <p:nvPr/>
            </p:nvSpPr>
            <p:spPr bwMode="black">
              <a:xfrm>
                <a:off x="6340476" y="3725863"/>
                <a:ext cx="52388" cy="52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4" name="Freeform 30"/>
              <p:cNvSpPr>
                <a:spLocks/>
              </p:cNvSpPr>
              <p:nvPr/>
            </p:nvSpPr>
            <p:spPr bwMode="black">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sp>
            <p:nvSpPr>
              <p:cNvPr id="55" name="Freeform 31"/>
              <p:cNvSpPr>
                <a:spLocks noEditPoints="1"/>
              </p:cNvSpPr>
              <p:nvPr/>
            </p:nvSpPr>
            <p:spPr bwMode="black">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grpSp>
        <p:nvGrpSpPr>
          <p:cNvPr id="56" name="Group 55"/>
          <p:cNvGrpSpPr/>
          <p:nvPr/>
        </p:nvGrpSpPr>
        <p:grpSpPr>
          <a:xfrm>
            <a:off x="426564" y="3447686"/>
            <a:ext cx="6320920" cy="709416"/>
            <a:chOff x="473011" y="3222620"/>
            <a:chExt cx="6320920" cy="709416"/>
          </a:xfrm>
        </p:grpSpPr>
        <p:grpSp>
          <p:nvGrpSpPr>
            <p:cNvPr id="57" name="Group 56"/>
            <p:cNvGrpSpPr/>
            <p:nvPr/>
          </p:nvGrpSpPr>
          <p:grpSpPr>
            <a:xfrm>
              <a:off x="473011" y="3222620"/>
              <a:ext cx="6320920" cy="709416"/>
              <a:chOff x="330771" y="4208462"/>
              <a:chExt cx="6320920" cy="709416"/>
            </a:xfrm>
          </p:grpSpPr>
          <p:sp>
            <p:nvSpPr>
              <p:cNvPr id="60" name="Rectangle 59"/>
              <p:cNvSpPr/>
              <p:nvPr/>
            </p:nvSpPr>
            <p:spPr bwMode="auto">
              <a:xfrm>
                <a:off x="330771" y="4208462"/>
                <a:ext cx="6320920" cy="709416"/>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56" tIns="143428" rIns="179285" bIns="143428" numCol="1" spcCol="0" rtlCol="0" fromWordArt="0" anchor="ctr" anchorCtr="0" forceAA="0" compatLnSpc="1">
                <a:prstTxWarp prst="textNoShape">
                  <a:avLst/>
                </a:prstTxWarp>
                <a:noAutofit/>
              </a:bodyPr>
              <a:lstStyle/>
              <a:p>
                <a:pPr marL="685800" defTabSz="914367" fontAlgn="base">
                  <a:lnSpc>
                    <a:spcPct val="90000"/>
                  </a:lnSpc>
                  <a:spcBef>
                    <a:spcPct val="20000"/>
                  </a:spcBef>
                  <a:spcAft>
                    <a:spcPct val="0"/>
                  </a:spcAft>
                  <a:buSzPct val="90000"/>
                </a:pPr>
                <a:r>
                  <a:rPr lang="en-US" sz="2000" dirty="0">
                    <a:ln w="3175">
                      <a:noFill/>
                    </a:ln>
                    <a:solidFill>
                      <a:srgbClr val="000000"/>
                    </a:solidFill>
                    <a:latin typeface="Calibri Light" panose="020F0302020204030204"/>
                  </a:rPr>
                  <a:t>Secure, live connection to your data sources, </a:t>
                </a:r>
                <a:br>
                  <a:rPr lang="en-US" sz="2000" dirty="0">
                    <a:ln w="3175">
                      <a:noFill/>
                    </a:ln>
                    <a:solidFill>
                      <a:srgbClr val="000000"/>
                    </a:solidFill>
                    <a:latin typeface="Calibri Light" panose="020F0302020204030204"/>
                  </a:rPr>
                </a:br>
                <a:r>
                  <a:rPr lang="en-US" sz="2000" dirty="0">
                    <a:ln w="3175">
                      <a:noFill/>
                    </a:ln>
                    <a:solidFill>
                      <a:srgbClr val="000000"/>
                    </a:solidFill>
                    <a:latin typeface="Calibri Light" panose="020F0302020204030204"/>
                  </a:rPr>
                  <a:t>on-premises and in the cloud</a:t>
                </a:r>
              </a:p>
            </p:txBody>
          </p:sp>
          <p:sp>
            <p:nvSpPr>
              <p:cNvPr id="61" name="Rectangle 60"/>
              <p:cNvSpPr/>
              <p:nvPr/>
            </p:nvSpPr>
            <p:spPr bwMode="auto">
              <a:xfrm>
                <a:off x="330772" y="4208462"/>
                <a:ext cx="709416" cy="7094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622491" defTabSz="914102" fontAlgn="base">
                  <a:lnSpc>
                    <a:spcPct val="90000"/>
                  </a:lnSpc>
                  <a:spcBef>
                    <a:spcPct val="0"/>
                  </a:spcBef>
                  <a:spcAft>
                    <a:spcPct val="0"/>
                  </a:spcAft>
                </a:pPr>
                <a:endParaRPr lang="en-US" sz="2745"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grpSp>
        <p:sp>
          <p:nvSpPr>
            <p:cNvPr id="58" name="Freeform 57"/>
            <p:cNvSpPr>
              <a:spLocks noChangeAspect="1" noEditPoints="1"/>
            </p:cNvSpPr>
            <p:nvPr/>
          </p:nvSpPr>
          <p:spPr bwMode="auto">
            <a:xfrm>
              <a:off x="838238" y="3382840"/>
              <a:ext cx="184378" cy="365760"/>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rgbClr val="F2C812"/>
            </a:solidFill>
            <a:ln>
              <a:noFill/>
            </a:ln>
            <a:extLst/>
          </p:spPr>
          <p:txBody>
            <a:bodyPr vert="horz" wrap="square" lIns="87855" tIns="43927" rIns="87855" bIns="43927"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307" dirty="0">
                <a:solidFill>
                  <a:srgbClr val="000000"/>
                </a:solidFill>
              </a:endParaRPr>
            </a:p>
          </p:txBody>
        </p:sp>
        <p:sp>
          <p:nvSpPr>
            <p:cNvPr id="59" name="Freeform 58"/>
            <p:cNvSpPr>
              <a:spLocks noChangeAspect="1" noEditPoints="1"/>
            </p:cNvSpPr>
            <p:nvPr/>
          </p:nvSpPr>
          <p:spPr bwMode="black">
            <a:xfrm>
              <a:off x="559446" y="3562769"/>
              <a:ext cx="293634" cy="18288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rgbClr val="F2C812"/>
            </a:solidFill>
            <a:ln w="19050">
              <a:solidFill>
                <a:srgbClr val="F2C812"/>
              </a:solid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ln w="19050">
                  <a:solidFill>
                    <a:schemeClr val="tx1"/>
                  </a:solidFill>
                </a:ln>
              </a:endParaRPr>
            </a:p>
          </p:txBody>
        </p:sp>
      </p:grpSp>
      <p:grpSp>
        <p:nvGrpSpPr>
          <p:cNvPr id="62" name="Group 61"/>
          <p:cNvGrpSpPr/>
          <p:nvPr/>
        </p:nvGrpSpPr>
        <p:grpSpPr>
          <a:xfrm>
            <a:off x="6986269" y="2741845"/>
            <a:ext cx="5059237" cy="2459479"/>
            <a:chOff x="7018864" y="2257415"/>
            <a:chExt cx="5059237" cy="2459479"/>
          </a:xfrm>
        </p:grpSpPr>
        <p:grpSp>
          <p:nvGrpSpPr>
            <p:cNvPr id="63" name="Group 62"/>
            <p:cNvGrpSpPr/>
            <p:nvPr/>
          </p:nvGrpSpPr>
          <p:grpSpPr>
            <a:xfrm>
              <a:off x="7018864" y="2257415"/>
              <a:ext cx="5059237" cy="2459479"/>
              <a:chOff x="7018864" y="2257415"/>
              <a:chExt cx="5059237" cy="2459479"/>
            </a:xfrm>
          </p:grpSpPr>
          <p:grpSp>
            <p:nvGrpSpPr>
              <p:cNvPr id="65" name="Group 64"/>
              <p:cNvGrpSpPr>
                <a:grpSpLocks noChangeAspect="1"/>
              </p:cNvGrpSpPr>
              <p:nvPr/>
            </p:nvGrpSpPr>
            <p:grpSpPr>
              <a:xfrm>
                <a:off x="10432181" y="2257415"/>
                <a:ext cx="548640" cy="1042085"/>
                <a:chOff x="10286449" y="1529656"/>
                <a:chExt cx="917410" cy="1742525"/>
              </a:xfrm>
            </p:grpSpPr>
            <p:sp>
              <p:nvSpPr>
                <p:cNvPr id="76" name="Rounded Rectangle 75"/>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78" name="Picture 77"/>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79"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6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67" name="Group 66"/>
              <p:cNvGrpSpPr>
                <a:grpSpLocks noChangeAspect="1"/>
              </p:cNvGrpSpPr>
              <p:nvPr/>
            </p:nvGrpSpPr>
            <p:grpSpPr>
              <a:xfrm>
                <a:off x="10432181" y="3352369"/>
                <a:ext cx="1645920" cy="1132186"/>
                <a:chOff x="1117586" y="1978512"/>
                <a:chExt cx="2372574" cy="1629558"/>
              </a:xfrm>
            </p:grpSpPr>
            <p:pic>
              <p:nvPicPr>
                <p:cNvPr id="68" name="Picture 67"/>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69" name="Group 68"/>
                <p:cNvGrpSpPr/>
                <p:nvPr/>
              </p:nvGrpSpPr>
              <p:grpSpPr>
                <a:xfrm>
                  <a:off x="1307936" y="2212479"/>
                  <a:ext cx="1844519" cy="1136088"/>
                  <a:chOff x="1276066" y="3677905"/>
                  <a:chExt cx="2524835" cy="1555113"/>
                </a:xfrm>
              </p:grpSpPr>
              <p:pic>
                <p:nvPicPr>
                  <p:cNvPr id="74" name="Picture 73"/>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75" name="Picture 74"/>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70" name="Group 69"/>
                <p:cNvGrpSpPr/>
                <p:nvPr/>
              </p:nvGrpSpPr>
              <p:grpSpPr>
                <a:xfrm>
                  <a:off x="1117586" y="1978512"/>
                  <a:ext cx="2372574" cy="1629558"/>
                  <a:chOff x="1117586" y="1978512"/>
                  <a:chExt cx="2372574" cy="1629558"/>
                </a:xfrm>
              </p:grpSpPr>
              <p:sp>
                <p:nvSpPr>
                  <p:cNvPr id="71"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72" name="Rectangle 71"/>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73" name="Picture 72"/>
                  <p:cNvPicPr>
                    <a:picLocks noChangeAspect="1"/>
                  </p:cNvPicPr>
                  <p:nvPr/>
                </p:nvPicPr>
                <p:blipFill>
                  <a:blip r:embed="rId10"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64" name="Picture 63"/>
            <p:cNvPicPr>
              <a:picLocks noChangeAspect="1"/>
            </p:cNvPicPr>
            <p:nvPr/>
          </p:nvPicPr>
          <p:blipFill>
            <a:blip r:embed="rId11"/>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277026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r>
              <a:rPr lang="en-US" noProof="0" dirty="0"/>
              <a:t>Organizational content packs</a:t>
            </a:r>
          </a:p>
        </p:txBody>
      </p:sp>
      <p:sp>
        <p:nvSpPr>
          <p:cNvPr id="4" name="Text Placeholder 3"/>
          <p:cNvSpPr>
            <a:spLocks noGrp="1"/>
          </p:cNvSpPr>
          <p:nvPr>
            <p:ph type="body" sz="quarter" idx="11"/>
          </p:nvPr>
        </p:nvSpPr>
        <p:spPr/>
        <p:txBody>
          <a:bodyPr>
            <a:normAutofit/>
          </a:bodyPr>
          <a:lstStyle/>
          <a:p>
            <a:r>
              <a:rPr lang="en-US" noProof="0" dirty="0"/>
              <a:t>Use </a:t>
            </a:r>
            <a:r>
              <a:rPr lang="en-US" b="1" noProof="0" dirty="0"/>
              <a:t>organizational content packs </a:t>
            </a:r>
            <a:r>
              <a:rPr lang="en-US" noProof="0" dirty="0"/>
              <a:t>to make content available to broad audiences, and to allow personalization</a:t>
            </a:r>
          </a:p>
          <a:p>
            <a:pPr lvl="1"/>
            <a:r>
              <a:rPr lang="en-US" noProof="0" dirty="0"/>
              <a:t>Typically suitable for anyone who might be interested in this content</a:t>
            </a:r>
          </a:p>
          <a:p>
            <a:r>
              <a:rPr lang="en-US" noProof="0" dirty="0"/>
              <a:t>A content pack is defined in terms of a title, description, image, and specific items:</a:t>
            </a:r>
          </a:p>
          <a:p>
            <a:pPr lvl="1"/>
            <a:r>
              <a:rPr lang="en-US" noProof="0" dirty="0"/>
              <a:t>Datasets</a:t>
            </a:r>
          </a:p>
          <a:p>
            <a:pPr lvl="1"/>
            <a:r>
              <a:rPr lang="en-US" noProof="0" dirty="0"/>
              <a:t>Reports</a:t>
            </a:r>
          </a:p>
          <a:p>
            <a:pPr lvl="1"/>
            <a:r>
              <a:rPr lang="en-US" noProof="0" dirty="0"/>
              <a:t>Dashboards</a:t>
            </a:r>
          </a:p>
          <a:p>
            <a:endParaRPr lang="en-US" noProof="0" dirty="0"/>
          </a:p>
        </p:txBody>
      </p:sp>
    </p:spTree>
    <p:extLst>
      <p:ext uri="{BB962C8B-B14F-4D97-AF65-F5344CB8AC3E}">
        <p14:creationId xmlns:p14="http://schemas.microsoft.com/office/powerpoint/2010/main" val="424317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Sharing and collaboration</a:t>
            </a:r>
          </a:p>
        </p:txBody>
      </p:sp>
      <p:sp>
        <p:nvSpPr>
          <p:cNvPr id="3" name="Content Placeholder 2"/>
          <p:cNvSpPr>
            <a:spLocks noGrp="1"/>
          </p:cNvSpPr>
          <p:nvPr>
            <p:ph sz="quarter" idx="10"/>
          </p:nvPr>
        </p:nvSpPr>
        <p:spPr/>
        <p:txBody>
          <a:bodyPr/>
          <a:lstStyle/>
          <a:p>
            <a:r>
              <a:rPr lang="en-US" noProof="0" dirty="0"/>
              <a:t>Organizational content packs: Continued</a:t>
            </a:r>
          </a:p>
        </p:txBody>
      </p:sp>
      <p:sp>
        <p:nvSpPr>
          <p:cNvPr id="4" name="Text Placeholder 3"/>
          <p:cNvSpPr>
            <a:spLocks noGrp="1"/>
          </p:cNvSpPr>
          <p:nvPr>
            <p:ph type="body" sz="quarter" idx="11"/>
          </p:nvPr>
        </p:nvSpPr>
        <p:spPr>
          <a:xfrm>
            <a:off x="269875" y="1749425"/>
            <a:ext cx="11655425" cy="5108575"/>
          </a:xfrm>
        </p:spPr>
        <p:txBody>
          <a:bodyPr>
            <a:normAutofit fontScale="92500" lnSpcReduction="10000"/>
          </a:bodyPr>
          <a:lstStyle/>
          <a:p>
            <a:r>
              <a:rPr lang="en-US" noProof="0" dirty="0"/>
              <a:t>Content packs are discoverable in the </a:t>
            </a:r>
            <a:r>
              <a:rPr lang="en-US" b="1" noProof="0" dirty="0"/>
              <a:t>Content Gallery </a:t>
            </a:r>
            <a:r>
              <a:rPr lang="en-US" noProof="0" dirty="0"/>
              <a:t>and can be made available to:</a:t>
            </a:r>
          </a:p>
          <a:p>
            <a:pPr lvl="1">
              <a:lnSpc>
                <a:spcPct val="100000"/>
              </a:lnSpc>
              <a:spcBef>
                <a:spcPts val="0"/>
              </a:spcBef>
              <a:buSzTx/>
              <a:defRPr/>
            </a:pPr>
            <a:r>
              <a:rPr lang="en-US" noProof="0" dirty="0"/>
              <a:t>Entire organization—if enabled in the Admin portal</a:t>
            </a:r>
          </a:p>
          <a:p>
            <a:pPr lvl="1">
              <a:lnSpc>
                <a:spcPct val="100000"/>
              </a:lnSpc>
              <a:spcBef>
                <a:spcPts val="0"/>
              </a:spcBef>
              <a:buSzTx/>
              <a:defRPr/>
            </a:pPr>
            <a:r>
              <a:rPr lang="en-US" noProof="0" dirty="0"/>
              <a:t>Members of a security or Office 365 group</a:t>
            </a:r>
          </a:p>
          <a:p>
            <a:pPr lvl="1">
              <a:lnSpc>
                <a:spcPct val="100000"/>
              </a:lnSpc>
              <a:spcBef>
                <a:spcPts val="0"/>
              </a:spcBef>
              <a:buSzTx/>
              <a:defRPr/>
            </a:pPr>
            <a:r>
              <a:rPr lang="en-US" noProof="0" dirty="0"/>
              <a:t>Individuals within the same tenant </a:t>
            </a:r>
          </a:p>
          <a:p>
            <a:r>
              <a:rPr lang="en-US" noProof="0" dirty="0"/>
              <a:t>By default, dashboards and reports are read-only</a:t>
            </a:r>
          </a:p>
          <a:p>
            <a:pPr lvl="1"/>
            <a:r>
              <a:rPr lang="en-US" noProof="0" dirty="0"/>
              <a:t>However, members can unlock and personalize them</a:t>
            </a:r>
          </a:p>
          <a:p>
            <a:r>
              <a:rPr lang="en-US" noProof="0" dirty="0"/>
              <a:t>Updates made to a content pack will:</a:t>
            </a:r>
          </a:p>
          <a:p>
            <a:pPr lvl="1"/>
            <a:r>
              <a:rPr lang="en-US" noProof="0" dirty="0"/>
              <a:t>Apply automatically to non-personalized content</a:t>
            </a:r>
          </a:p>
          <a:p>
            <a:pPr lvl="1"/>
            <a:r>
              <a:rPr lang="en-US" noProof="0" dirty="0"/>
              <a:t>Notify a user that has personalized content, so they may take appropriate action</a:t>
            </a:r>
          </a:p>
        </p:txBody>
      </p:sp>
    </p:spTree>
    <p:extLst>
      <p:ext uri="{BB962C8B-B14F-4D97-AF65-F5344CB8AC3E}">
        <p14:creationId xmlns:p14="http://schemas.microsoft.com/office/powerpoint/2010/main" val="246090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Sharing and collaborating</a:t>
            </a:r>
          </a:p>
        </p:txBody>
      </p:sp>
      <p:sp>
        <p:nvSpPr>
          <p:cNvPr id="5" name="Content Placeholder 4"/>
          <p:cNvSpPr>
            <a:spLocks noGrp="1"/>
          </p:cNvSpPr>
          <p:nvPr>
            <p:ph sz="quarter" idx="10"/>
          </p:nvPr>
        </p:nvSpPr>
        <p:spPr/>
        <p:txBody>
          <a:bodyPr/>
          <a:lstStyle/>
          <a:p>
            <a:r>
              <a:rPr lang="en-US" noProof="0" dirty="0"/>
              <a:t>Summary and comparison of sharing techniques</a:t>
            </a:r>
          </a:p>
        </p:txBody>
      </p:sp>
      <p:graphicFrame>
        <p:nvGraphicFramePr>
          <p:cNvPr id="7" name="Table 6"/>
          <p:cNvGraphicFramePr>
            <a:graphicFrameLocks noGrp="1"/>
          </p:cNvGraphicFramePr>
          <p:nvPr>
            <p:extLst>
              <p:ext uri="{D42A27DB-BD31-4B8C-83A1-F6EECF244321}">
                <p14:modId xmlns:p14="http://schemas.microsoft.com/office/powerpoint/2010/main" val="2889168894"/>
              </p:ext>
            </p:extLst>
          </p:nvPr>
        </p:nvGraphicFramePr>
        <p:xfrm>
          <a:off x="472964" y="1896828"/>
          <a:ext cx="11197988" cy="3926840"/>
        </p:xfrm>
        <a:graphic>
          <a:graphicData uri="http://schemas.openxmlformats.org/drawingml/2006/table">
            <a:tbl>
              <a:tblPr firstRow="1" bandRow="1">
                <a:tableStyleId>{F2DE63D5-997A-4646-A377-4702673A728D}</a:tableStyleId>
              </a:tblPr>
              <a:tblGrid>
                <a:gridCol w="2017988">
                  <a:extLst>
                    <a:ext uri="{9D8B030D-6E8A-4147-A177-3AD203B41FA5}">
                      <a16:colId xmlns:a16="http://schemas.microsoft.com/office/drawing/2014/main" xmlns="" val="20000"/>
                    </a:ext>
                  </a:extLst>
                </a:gridCol>
                <a:gridCol w="3060000">
                  <a:extLst>
                    <a:ext uri="{9D8B030D-6E8A-4147-A177-3AD203B41FA5}">
                      <a16:colId xmlns:a16="http://schemas.microsoft.com/office/drawing/2014/main" xmlns="" val="20001"/>
                    </a:ext>
                  </a:extLst>
                </a:gridCol>
                <a:gridCol w="3060000">
                  <a:extLst>
                    <a:ext uri="{9D8B030D-6E8A-4147-A177-3AD203B41FA5}">
                      <a16:colId xmlns:a16="http://schemas.microsoft.com/office/drawing/2014/main" xmlns="" val="20002"/>
                    </a:ext>
                  </a:extLst>
                </a:gridCol>
                <a:gridCol w="3060000">
                  <a:extLst>
                    <a:ext uri="{9D8B030D-6E8A-4147-A177-3AD203B41FA5}">
                      <a16:colId xmlns:a16="http://schemas.microsoft.com/office/drawing/2014/main" xmlns="" val="20003"/>
                    </a:ext>
                  </a:extLst>
                </a:gridCol>
              </a:tblGrid>
              <a:tr h="370840">
                <a:tc>
                  <a:txBody>
                    <a:bodyPr/>
                    <a:lstStyle/>
                    <a:p>
                      <a:endParaRPr lang="en-US" sz="1600" dirty="0"/>
                    </a:p>
                  </a:txBody>
                  <a:tcPr/>
                </a:tc>
                <a:tc>
                  <a:txBody>
                    <a:bodyPr/>
                    <a:lstStyle/>
                    <a:p>
                      <a:r>
                        <a:rPr lang="en-AU" sz="1600" dirty="0"/>
                        <a:t>Share</a:t>
                      </a:r>
                      <a:endParaRPr lang="en-US" sz="1600" dirty="0"/>
                    </a:p>
                  </a:txBody>
                  <a:tcPr/>
                </a:tc>
                <a:tc>
                  <a:txBody>
                    <a:bodyPr/>
                    <a:lstStyle/>
                    <a:p>
                      <a:r>
                        <a:rPr lang="en-AU" sz="1600" dirty="0"/>
                        <a:t>Office 365 Group</a:t>
                      </a:r>
                      <a:endParaRPr lang="en-US" sz="1600" dirty="0"/>
                    </a:p>
                  </a:txBody>
                  <a:tcPr/>
                </a:tc>
                <a:tc>
                  <a:txBody>
                    <a:bodyPr/>
                    <a:lstStyle/>
                    <a:p>
                      <a:r>
                        <a:rPr lang="en-AU" sz="1600" dirty="0"/>
                        <a:t>Org Content Pack</a:t>
                      </a:r>
                      <a:endParaRPr lang="en-US" sz="1600" dirty="0"/>
                    </a:p>
                  </a:txBody>
                  <a:tcPr/>
                </a:tc>
                <a:extLst>
                  <a:ext uri="{0D108BD9-81ED-4DB2-BD59-A6C34878D82A}">
                    <a16:rowId xmlns:a16="http://schemas.microsoft.com/office/drawing/2014/main" xmlns="" val="10000"/>
                  </a:ext>
                </a:extLst>
              </a:tr>
              <a:tr h="370840">
                <a:tc>
                  <a:txBody>
                    <a:bodyPr/>
                    <a:lstStyle/>
                    <a:p>
                      <a:pPr marL="0" algn="l" defTabSz="914367" rtl="0" eaLnBrk="1" latinLnBrk="0" hangingPunct="1"/>
                      <a:r>
                        <a:rPr lang="en-AU" sz="1600" b="1" kern="1200" dirty="0">
                          <a:solidFill>
                            <a:schemeClr val="tx1"/>
                          </a:solidFill>
                          <a:latin typeface="+mn-lt"/>
                          <a:ea typeface="+mn-ea"/>
                          <a:cs typeface="+mn-cs"/>
                        </a:rPr>
                        <a:t>Purpose</a:t>
                      </a:r>
                      <a:endParaRPr lang="en-US" sz="1600" b="1" kern="1200" dirty="0">
                        <a:solidFill>
                          <a:schemeClr val="tx1"/>
                        </a:solidFill>
                        <a:latin typeface="+mn-lt"/>
                        <a:ea typeface="+mn-ea"/>
                        <a:cs typeface="+mn-cs"/>
                      </a:endParaRPr>
                    </a:p>
                  </a:txBody>
                  <a:tcPr>
                    <a:solidFill>
                      <a:srgbClr val="F2C812"/>
                    </a:solidFill>
                  </a:tcPr>
                </a:tc>
                <a:tc>
                  <a:txBody>
                    <a:bodyPr/>
                    <a:lstStyle/>
                    <a:p>
                      <a:r>
                        <a:rPr lang="en-AU" sz="1600" dirty="0"/>
                        <a:t>Ad hoc</a:t>
                      </a:r>
                    </a:p>
                  </a:txBody>
                  <a:tcPr/>
                </a:tc>
                <a:tc>
                  <a:txBody>
                    <a:bodyPr/>
                    <a:lstStyle/>
                    <a:p>
                      <a:r>
                        <a:rPr lang="en-AU" sz="1600" dirty="0"/>
                        <a:t>Collaboration</a:t>
                      </a:r>
                    </a:p>
                  </a:txBody>
                  <a:tcPr/>
                </a:tc>
                <a:tc>
                  <a:txBody>
                    <a:bodyPr/>
                    <a:lstStyle/>
                    <a:p>
                      <a:r>
                        <a:rPr lang="en-AU" sz="1600" dirty="0"/>
                        <a:t>Broader</a:t>
                      </a:r>
                      <a:r>
                        <a:rPr lang="en-AU" sz="1600" baseline="0" dirty="0"/>
                        <a:t> content delivery</a:t>
                      </a:r>
                    </a:p>
                  </a:txBody>
                  <a:tcPr/>
                </a:tc>
                <a:extLst>
                  <a:ext uri="{0D108BD9-81ED-4DB2-BD59-A6C34878D82A}">
                    <a16:rowId xmlns:a16="http://schemas.microsoft.com/office/drawing/2014/main" xmlns="" val="10001"/>
                  </a:ext>
                </a:extLst>
              </a:tr>
              <a:tr h="37084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b="1" kern="1200" dirty="0">
                          <a:solidFill>
                            <a:schemeClr val="tx1"/>
                          </a:solidFill>
                          <a:latin typeface="+mn-lt"/>
                          <a:ea typeface="+mn-ea"/>
                          <a:cs typeface="+mn-cs"/>
                        </a:rPr>
                        <a:t>Target audience</a:t>
                      </a:r>
                      <a:endParaRPr lang="en-US" sz="1600" b="1" kern="1200" dirty="0">
                        <a:solidFill>
                          <a:schemeClr val="tx1"/>
                        </a:solidFill>
                        <a:latin typeface="+mn-lt"/>
                        <a:ea typeface="+mn-ea"/>
                        <a:cs typeface="+mn-cs"/>
                      </a:endParaRPr>
                    </a:p>
                  </a:txBody>
                  <a:tcPr>
                    <a:solidFill>
                      <a:srgbClr val="F2C812"/>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Individuals, or colleagues inside or outside of the organization</a:t>
                      </a:r>
                    </a:p>
                    <a:p>
                      <a:pPr marL="0" marR="0" indent="0" algn="l" defTabSz="914367" rtl="0" eaLnBrk="1" fontAlgn="auto" latinLnBrk="0" hangingPunct="1">
                        <a:lnSpc>
                          <a:spcPct val="100000"/>
                        </a:lnSpc>
                        <a:spcBef>
                          <a:spcPts val="0"/>
                        </a:spcBef>
                        <a:spcAft>
                          <a:spcPts val="0"/>
                        </a:spcAft>
                        <a:buClrTx/>
                        <a:buSzTx/>
                        <a:buFontTx/>
                        <a:buNone/>
                        <a:tabLst/>
                        <a:defRPr/>
                      </a:pPr>
                      <a:r>
                        <a:rPr lang="en-US" sz="1200" i="1" dirty="0"/>
                        <a:t>Typically suitable for users that work closely together, and that need to view dashboards or specific tiles</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Office 365 group</a:t>
                      </a:r>
                      <a:r>
                        <a:rPr lang="en-AU" sz="1600" baseline="0" dirty="0"/>
                        <a:t> members</a:t>
                      </a:r>
                      <a:endParaRPr lang="en-US" sz="1200" dirty="0"/>
                    </a:p>
                    <a:p>
                      <a:pPr marL="0" marR="0" indent="0" algn="l" defTabSz="914367" rtl="0" eaLnBrk="1" fontAlgn="auto" latinLnBrk="0" hangingPunct="1">
                        <a:lnSpc>
                          <a:spcPct val="100000"/>
                        </a:lnSpc>
                        <a:spcBef>
                          <a:spcPts val="0"/>
                        </a:spcBef>
                        <a:spcAft>
                          <a:spcPts val="0"/>
                        </a:spcAft>
                        <a:buClrTx/>
                        <a:buSzTx/>
                        <a:buFontTx/>
                        <a:buNone/>
                        <a:tabLst/>
                        <a:defRPr/>
                      </a:pPr>
                      <a:r>
                        <a:rPr lang="en-AU" sz="1200" i="1" dirty="0"/>
                        <a:t>Typically suitable for teams/collaborators</a:t>
                      </a:r>
                      <a:r>
                        <a:rPr lang="en-AU" sz="1200" i="1" baseline="0" dirty="0"/>
                        <a:t> with whom you work closely for a common purpose/project</a:t>
                      </a:r>
                      <a:endParaRPr lang="en-US" sz="1200" i="1" dirty="0"/>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The </a:t>
                      </a:r>
                      <a:r>
                        <a:rPr lang="en-AU" sz="1600" baseline="0" dirty="0"/>
                        <a:t>e</a:t>
                      </a:r>
                      <a:r>
                        <a:rPr lang="en-AU" sz="1600" dirty="0"/>
                        <a:t>ntire organization,</a:t>
                      </a:r>
                      <a:r>
                        <a:rPr lang="en-AU" sz="1600" baseline="0" dirty="0"/>
                        <a:t> or</a:t>
                      </a:r>
                      <a:br>
                        <a:rPr lang="en-AU" sz="1600" baseline="0" dirty="0"/>
                      </a:br>
                      <a:r>
                        <a:rPr lang="en-AU" sz="1600" baseline="0" dirty="0"/>
                        <a:t>members of security or Office 365 groups, or individuals</a:t>
                      </a:r>
                    </a:p>
                    <a:p>
                      <a:pPr marL="0" marR="0" indent="0" algn="l" defTabSz="914367" rtl="0" eaLnBrk="1" fontAlgn="auto" latinLnBrk="0" hangingPunct="1">
                        <a:lnSpc>
                          <a:spcPct val="100000"/>
                        </a:lnSpc>
                        <a:spcBef>
                          <a:spcPts val="0"/>
                        </a:spcBef>
                        <a:spcAft>
                          <a:spcPts val="0"/>
                        </a:spcAft>
                        <a:buClrTx/>
                        <a:buSzTx/>
                        <a:buFontTx/>
                        <a:buNone/>
                        <a:tabLst/>
                        <a:defRPr/>
                      </a:pPr>
                      <a:r>
                        <a:rPr lang="en-AU" sz="1200" i="1" dirty="0"/>
                        <a:t>Typically</a:t>
                      </a:r>
                      <a:r>
                        <a:rPr lang="en-AU" sz="1200" i="1" baseline="0" dirty="0"/>
                        <a:t> suitable for a</a:t>
                      </a:r>
                      <a:r>
                        <a:rPr lang="en-AU" sz="1200" i="1" dirty="0"/>
                        <a:t>nyone who might be interested in this content</a:t>
                      </a:r>
                      <a:endParaRPr lang="en-AU" sz="1600" i="1" dirty="0"/>
                    </a:p>
                  </a:txBody>
                  <a:tcPr/>
                </a:tc>
                <a:extLst>
                  <a:ext uri="{0D108BD9-81ED-4DB2-BD59-A6C34878D82A}">
                    <a16:rowId xmlns:a16="http://schemas.microsoft.com/office/drawing/2014/main" xmlns="" val="10002"/>
                  </a:ext>
                </a:extLst>
              </a:tr>
              <a:tr h="370840">
                <a:tc>
                  <a:txBody>
                    <a:bodyPr/>
                    <a:lstStyle/>
                    <a:p>
                      <a:pPr marL="0" algn="l" defTabSz="914367" rtl="0" eaLnBrk="1" latinLnBrk="0" hangingPunct="1"/>
                      <a:r>
                        <a:rPr lang="en-AU" sz="1600" b="1" kern="1200" dirty="0">
                          <a:solidFill>
                            <a:schemeClr val="tx1"/>
                          </a:solidFill>
                          <a:latin typeface="+mn-lt"/>
                          <a:ea typeface="+mn-ea"/>
                          <a:cs typeface="+mn-cs"/>
                        </a:rPr>
                        <a:t>Applies to</a:t>
                      </a:r>
                      <a:endParaRPr lang="en-US" sz="1600" b="1" kern="1200" dirty="0">
                        <a:solidFill>
                          <a:schemeClr val="tx1"/>
                        </a:solidFill>
                        <a:latin typeface="+mn-lt"/>
                        <a:ea typeface="+mn-ea"/>
                        <a:cs typeface="+mn-cs"/>
                      </a:endParaRPr>
                    </a:p>
                  </a:txBody>
                  <a:tcPr>
                    <a:solidFill>
                      <a:srgbClr val="F2C812"/>
                    </a:solidFill>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Dashboards, or specific</a:t>
                      </a:r>
                      <a:r>
                        <a:rPr lang="en-AU" sz="1600" baseline="0" dirty="0"/>
                        <a:t> tiles</a:t>
                      </a:r>
                      <a:endParaRPr lang="en-US" sz="1600" dirty="0"/>
                    </a:p>
                  </a:txBody>
                  <a:tcPr/>
                </a:tc>
                <a:tc>
                  <a:txBody>
                    <a:bodyPr/>
                    <a:lstStyle/>
                    <a:p>
                      <a:r>
                        <a:rPr lang="en-AU" sz="1600" dirty="0"/>
                        <a:t>All content</a:t>
                      </a:r>
                      <a:endParaRPr lang="en-US" sz="1600" dirty="0"/>
                    </a:p>
                  </a:txBody>
                  <a:tcPr/>
                </a:tc>
                <a:tc>
                  <a:txBody>
                    <a:bodyPr/>
                    <a:lstStyle/>
                    <a:p>
                      <a:r>
                        <a:rPr lang="en-AU" sz="1600" dirty="0"/>
                        <a:t>All content</a:t>
                      </a:r>
                    </a:p>
                  </a:txBody>
                  <a:tcPr/>
                </a:tc>
                <a:extLst>
                  <a:ext uri="{0D108BD9-81ED-4DB2-BD59-A6C34878D82A}">
                    <a16:rowId xmlns:a16="http://schemas.microsoft.com/office/drawing/2014/main" xmlns="" val="10003"/>
                  </a:ext>
                </a:extLst>
              </a:tr>
              <a:tr h="370840">
                <a:tc>
                  <a:txBody>
                    <a:bodyPr/>
                    <a:lstStyle/>
                    <a:p>
                      <a:pPr marL="0" algn="l" defTabSz="914367" rtl="0" eaLnBrk="1" latinLnBrk="0" hangingPunct="1"/>
                      <a:r>
                        <a:rPr lang="en-AU" sz="1600" b="1" kern="1200" dirty="0">
                          <a:solidFill>
                            <a:schemeClr val="tx1"/>
                          </a:solidFill>
                          <a:latin typeface="+mn-lt"/>
                          <a:ea typeface="+mn-ea"/>
                          <a:cs typeface="+mn-cs"/>
                        </a:rPr>
                        <a:t>Discovery</a:t>
                      </a:r>
                      <a:endParaRPr lang="en-US" sz="1600" b="1" kern="1200" dirty="0">
                        <a:solidFill>
                          <a:schemeClr val="tx1"/>
                        </a:solidFill>
                        <a:latin typeface="+mn-lt"/>
                        <a:ea typeface="+mn-ea"/>
                        <a:cs typeface="+mn-cs"/>
                      </a:endParaRPr>
                    </a:p>
                  </a:txBody>
                  <a:tcPr>
                    <a:solidFill>
                      <a:srgbClr val="F2C812"/>
                    </a:solidFill>
                  </a:tcPr>
                </a:tc>
                <a:tc>
                  <a:txBody>
                    <a:bodyPr/>
                    <a:lstStyle/>
                    <a:p>
                      <a:r>
                        <a:rPr lang="en-AU" sz="1600" dirty="0"/>
                        <a:t>Automatic,</a:t>
                      </a:r>
                      <a:r>
                        <a:rPr lang="en-AU" sz="1600" baseline="0" dirty="0"/>
                        <a:t> or </a:t>
                      </a:r>
                      <a:r>
                        <a:rPr lang="en-AU" sz="1600" dirty="0"/>
                        <a:t>Invitation</a:t>
                      </a:r>
                      <a:r>
                        <a:rPr lang="en-AU" sz="1600" baseline="0" dirty="0"/>
                        <a:t> email</a:t>
                      </a:r>
                    </a:p>
                  </a:txBody>
                  <a:tcPr/>
                </a:tc>
                <a:tc>
                  <a:txBody>
                    <a:bodyPr/>
                    <a:lstStyle/>
                    <a:p>
                      <a:r>
                        <a:rPr lang="en-AU" sz="1600" dirty="0"/>
                        <a:t>Office</a:t>
                      </a:r>
                      <a:r>
                        <a:rPr lang="en-AU" sz="1600" baseline="0" dirty="0"/>
                        <a:t> 365 </a:t>
                      </a:r>
                      <a:r>
                        <a:rPr lang="en-AU" sz="1600" dirty="0"/>
                        <a:t>group</a:t>
                      </a:r>
                      <a:endParaRPr lang="en-US" sz="1600" dirty="0"/>
                    </a:p>
                  </a:txBody>
                  <a:tcPr/>
                </a:tc>
                <a:tc>
                  <a:txBody>
                    <a:bodyPr/>
                    <a:lstStyle/>
                    <a:p>
                      <a:r>
                        <a:rPr lang="en-AU" sz="1600" dirty="0"/>
                        <a:t>Get Data </a:t>
                      </a:r>
                      <a:r>
                        <a:rPr lang="en-AU" sz="1600" dirty="0">
                          <a:latin typeface="Courier New" panose="02070309020205020404" pitchFamily="49" charset="0"/>
                          <a:cs typeface="Courier New" panose="02070309020205020404" pitchFamily="49" charset="0"/>
                        </a:rPr>
                        <a:t>►</a:t>
                      </a:r>
                      <a:r>
                        <a:rPr lang="en-AU" sz="1600" dirty="0"/>
                        <a:t> My Organization</a:t>
                      </a:r>
                    </a:p>
                  </a:txBody>
                  <a:tcPr/>
                </a:tc>
                <a:extLst>
                  <a:ext uri="{0D108BD9-81ED-4DB2-BD59-A6C34878D82A}">
                    <a16:rowId xmlns:a16="http://schemas.microsoft.com/office/drawing/2014/main" xmlns="" val="10004"/>
                  </a:ext>
                </a:extLst>
              </a:tr>
              <a:tr h="370840">
                <a:tc>
                  <a:txBody>
                    <a:bodyPr/>
                    <a:lstStyle/>
                    <a:p>
                      <a:pPr marL="0" algn="l" defTabSz="914367" rtl="0" eaLnBrk="1" latinLnBrk="0" hangingPunct="1"/>
                      <a:r>
                        <a:rPr lang="en-AU" sz="1600" b="1" kern="1200" dirty="0">
                          <a:solidFill>
                            <a:schemeClr val="tx1"/>
                          </a:solidFill>
                          <a:latin typeface="+mn-lt"/>
                          <a:ea typeface="+mn-ea"/>
                          <a:cs typeface="+mn-cs"/>
                        </a:rPr>
                        <a:t>Permission</a:t>
                      </a:r>
                      <a:endParaRPr lang="en-US" sz="1600" b="1" kern="1200" dirty="0">
                        <a:solidFill>
                          <a:schemeClr val="tx1"/>
                        </a:solidFill>
                        <a:latin typeface="+mn-lt"/>
                        <a:ea typeface="+mn-ea"/>
                        <a:cs typeface="+mn-cs"/>
                      </a:endParaRPr>
                    </a:p>
                  </a:txBody>
                  <a:tcPr>
                    <a:solidFill>
                      <a:srgbClr val="F2C812"/>
                    </a:solidFill>
                  </a:tcPr>
                </a:tc>
                <a:tc>
                  <a:txBody>
                    <a:bodyPr/>
                    <a:lstStyle/>
                    <a:p>
                      <a:r>
                        <a:rPr lang="en-AU" sz="1600" dirty="0"/>
                        <a:t>Read-only</a:t>
                      </a:r>
                    </a:p>
                    <a:p>
                      <a:r>
                        <a:rPr lang="en-AU" sz="1200" i="1" dirty="0"/>
                        <a:t>Datasets are not visible.</a:t>
                      </a:r>
                    </a:p>
                    <a:p>
                      <a:r>
                        <a:rPr lang="en-AU" sz="1200" i="1" dirty="0"/>
                        <a:t>Reports are in Reading View.</a:t>
                      </a:r>
                    </a:p>
                    <a:p>
                      <a:r>
                        <a:rPr lang="en-AU" sz="1200" i="1" dirty="0"/>
                        <a:t>Resharing</a:t>
                      </a:r>
                      <a:r>
                        <a:rPr lang="en-AU" sz="1200" i="1" baseline="0" dirty="0"/>
                        <a:t> permission can be granted.</a:t>
                      </a:r>
                      <a:endParaRPr lang="en-US" sz="1200" i="1" dirty="0"/>
                    </a:p>
                  </a:txBody>
                  <a:tcPr/>
                </a:tc>
                <a:tc>
                  <a:txBody>
                    <a:bodyPr/>
                    <a:lstStyle/>
                    <a:p>
                      <a:r>
                        <a:rPr lang="en-AU" sz="1600" dirty="0"/>
                        <a:t>Read-only, or Edit</a:t>
                      </a:r>
                    </a:p>
                    <a:p>
                      <a:r>
                        <a:rPr lang="en-AU" sz="1200" i="1" dirty="0"/>
                        <a:t>Members of the group will have equal rights to manage the group content</a:t>
                      </a:r>
                      <a:endParaRPr lang="en-US" sz="1200" i="1" dirty="0"/>
                    </a:p>
                  </a:txBody>
                  <a:tcPr/>
                </a:tc>
                <a:tc>
                  <a:txBody>
                    <a:bodyPr/>
                    <a:lstStyle/>
                    <a:p>
                      <a:r>
                        <a:rPr lang="en-AU" sz="1600" dirty="0"/>
                        <a:t>Primarily read-only</a:t>
                      </a:r>
                    </a:p>
                    <a:p>
                      <a:r>
                        <a:rPr lang="en-AU" sz="1200" i="1" dirty="0"/>
                        <a:t>M</a:t>
                      </a:r>
                      <a:r>
                        <a:rPr lang="en-AU" sz="1200" i="1" baseline="0" dirty="0"/>
                        <a:t>embers can create a personal copy.</a:t>
                      </a:r>
                    </a:p>
                    <a:p>
                      <a:r>
                        <a:rPr lang="en-AU" sz="1200" i="1" dirty="0"/>
                        <a:t>Updated content packs that</a:t>
                      </a:r>
                      <a:r>
                        <a:rPr lang="en-AU" sz="1200" i="1" baseline="0" dirty="0"/>
                        <a:t> have been personalized will raise a notification.</a:t>
                      </a:r>
                      <a:endParaRPr lang="en-US" sz="1200" i="1" dirty="0"/>
                    </a:p>
                  </a:txBody>
                  <a:tcPr/>
                </a:tc>
                <a:extLst>
                  <a:ext uri="{0D108BD9-81ED-4DB2-BD59-A6C34878D82A}">
                    <a16:rowId xmlns:a16="http://schemas.microsoft.com/office/drawing/2014/main" xmlns="" val="10005"/>
                  </a:ext>
                </a:extLst>
              </a:tr>
              <a:tr h="370840">
                <a:tc>
                  <a:txBody>
                    <a:bodyPr/>
                    <a:lstStyle/>
                    <a:p>
                      <a:pPr marL="0" algn="l" defTabSz="914367" rtl="0" eaLnBrk="1" latinLnBrk="0" hangingPunct="1"/>
                      <a:r>
                        <a:rPr lang="en-US" sz="1600" b="1" kern="1200" dirty="0">
                          <a:solidFill>
                            <a:schemeClr val="tx1"/>
                          </a:solidFill>
                          <a:latin typeface="+mn-lt"/>
                          <a:ea typeface="+mn-ea"/>
                          <a:cs typeface="+mn-cs"/>
                        </a:rPr>
                        <a:t>License</a:t>
                      </a:r>
                    </a:p>
                  </a:txBody>
                  <a:tcPr>
                    <a:solidFill>
                      <a:srgbClr val="F2C812"/>
                    </a:solidFill>
                  </a:tcPr>
                </a:tc>
                <a:tc>
                  <a:txBody>
                    <a:bodyPr/>
                    <a:lstStyle/>
                    <a:p>
                      <a:r>
                        <a:rPr lang="en-US" sz="1600" i="0" dirty="0"/>
                        <a:t>Power</a:t>
                      </a:r>
                      <a:r>
                        <a:rPr lang="en-US" sz="1600" i="0" baseline="0" dirty="0"/>
                        <a:t> BI, and Power BI Pro</a:t>
                      </a:r>
                      <a:endParaRPr lang="en-US" sz="1600" i="0" dirty="0"/>
                    </a:p>
                  </a:txBody>
                  <a:tcPr/>
                </a:tc>
                <a:tc>
                  <a:txBody>
                    <a:bodyPr/>
                    <a:lstStyle/>
                    <a:p>
                      <a:r>
                        <a:rPr lang="en-US" sz="1600" i="0" dirty="0"/>
                        <a:t>Power BI Pro only</a:t>
                      </a:r>
                    </a:p>
                  </a:txBody>
                  <a:tcPr/>
                </a:tc>
                <a:tc>
                  <a:txBody>
                    <a:bodyPr/>
                    <a:lstStyle/>
                    <a:p>
                      <a:r>
                        <a:rPr lang="en-US" sz="1600" i="0" dirty="0"/>
                        <a:t>Power BI Pro only</a:t>
                      </a:r>
                    </a:p>
                  </a:txBody>
                  <a:tcP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202954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endParaRPr lang="en-AU" dirty="0"/>
          </a:p>
        </p:txBody>
      </p:sp>
      <p:sp>
        <p:nvSpPr>
          <p:cNvPr id="4" name="Text Placeholder 3"/>
          <p:cNvSpPr>
            <a:spLocks noGrp="1"/>
          </p:cNvSpPr>
          <p:nvPr>
            <p:ph type="body" sz="quarter" idx="11"/>
          </p:nvPr>
        </p:nvSpPr>
        <p:spPr/>
        <p:txBody>
          <a:bodyPr>
            <a:normAutofit fontScale="92500" lnSpcReduction="20000"/>
          </a:bodyPr>
          <a:lstStyle/>
          <a:p>
            <a:pPr lvl="1"/>
            <a:r>
              <a:rPr lang="en-US" noProof="0" dirty="0"/>
              <a:t>Pinning SQL Server Reporting Services reports</a:t>
            </a:r>
          </a:p>
          <a:p>
            <a:pPr lvl="1"/>
            <a:r>
              <a:rPr lang="en-US" noProof="0" dirty="0"/>
              <a:t>Pinning Excel ranges</a:t>
            </a:r>
          </a:p>
          <a:p>
            <a:pPr lvl="1"/>
            <a:r>
              <a:rPr lang="en-US" noProof="0" dirty="0"/>
              <a:t>Pinning snapshots of Excel elements</a:t>
            </a:r>
          </a:p>
          <a:p>
            <a:pPr lvl="1"/>
            <a:r>
              <a:rPr lang="en-US" noProof="0" dirty="0"/>
              <a:t>Pinning real-time data (Preview)</a:t>
            </a:r>
          </a:p>
          <a:p>
            <a:pPr lvl="1"/>
            <a:r>
              <a:rPr lang="en-US" noProof="0" dirty="0"/>
              <a:t>Quick Insights</a:t>
            </a:r>
          </a:p>
          <a:p>
            <a:pPr lvl="1"/>
            <a:r>
              <a:rPr lang="en-US" noProof="0" dirty="0"/>
              <a:t>Analyze in Excel</a:t>
            </a:r>
          </a:p>
          <a:p>
            <a:pPr lvl="1"/>
            <a:r>
              <a:rPr lang="en-US" noProof="0" dirty="0"/>
              <a:t>Web publishing</a:t>
            </a:r>
          </a:p>
          <a:p>
            <a:pPr lvl="1"/>
            <a:r>
              <a:rPr lang="en-US" noProof="0" dirty="0"/>
              <a:t>Row-level security</a:t>
            </a:r>
          </a:p>
          <a:p>
            <a:pPr lvl="1"/>
            <a:r>
              <a:rPr lang="en-US" noProof="0" dirty="0"/>
              <a:t>Data alerts</a:t>
            </a:r>
          </a:p>
          <a:p>
            <a:pPr lvl="1"/>
            <a:r>
              <a:rPr lang="en-US" noProof="0" dirty="0"/>
              <a:t>Cortana for Power BI</a:t>
            </a:r>
          </a:p>
          <a:p>
            <a:pPr lvl="1"/>
            <a:r>
              <a:rPr lang="en-US" noProof="0" dirty="0"/>
              <a:t>Dashboard data classification</a:t>
            </a:r>
          </a:p>
          <a:p>
            <a:pPr lvl="1"/>
            <a:endParaRPr lang="en-US" noProof="0" dirty="0"/>
          </a:p>
        </p:txBody>
      </p:sp>
    </p:spTree>
    <p:extLst>
      <p:ext uri="{BB962C8B-B14F-4D97-AF65-F5344CB8AC3E}">
        <p14:creationId xmlns:p14="http://schemas.microsoft.com/office/powerpoint/2010/main" val="7786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Pinning SQL Server Reporting Services reports</a:t>
            </a:r>
          </a:p>
        </p:txBody>
      </p:sp>
      <p:sp>
        <p:nvSpPr>
          <p:cNvPr id="4" name="Text Placeholder 3"/>
          <p:cNvSpPr>
            <a:spLocks noGrp="1"/>
          </p:cNvSpPr>
          <p:nvPr>
            <p:ph type="body" sz="quarter" idx="11"/>
          </p:nvPr>
        </p:nvSpPr>
        <p:spPr/>
        <p:txBody>
          <a:bodyPr>
            <a:normAutofit/>
          </a:bodyPr>
          <a:lstStyle/>
          <a:p>
            <a:r>
              <a:rPr lang="en-US" noProof="0" dirty="0"/>
              <a:t>Visuals from existing, on-premises Reporting Services reports, can be pinned to Power BI dashboards</a:t>
            </a:r>
          </a:p>
          <a:p>
            <a:pPr lvl="1"/>
            <a:r>
              <a:rPr lang="en-US" noProof="0" dirty="0"/>
              <a:t>To setup, use Reporting Services Configuration Manager to register the report server with Power BI</a:t>
            </a:r>
          </a:p>
          <a:p>
            <a:pPr lvl="1"/>
            <a:r>
              <a:rPr lang="en-US" noProof="0" dirty="0"/>
              <a:t>To pin visuals, use Report Manager to select a visual and to also configure the frequency of updates (hourly or daily)</a:t>
            </a:r>
          </a:p>
          <a:p>
            <a:pPr lvl="1"/>
            <a:r>
              <a:rPr lang="en-US" noProof="0" dirty="0"/>
              <a:t>Updates are achieved by using a Reporting Services subscription</a:t>
            </a:r>
          </a:p>
          <a:p>
            <a:pPr lvl="1"/>
            <a:r>
              <a:rPr lang="en-US" noProof="0" dirty="0"/>
              <a:t>Available only with SQL Server 2016 (all editions)</a:t>
            </a:r>
          </a:p>
        </p:txBody>
      </p:sp>
    </p:spTree>
    <p:extLst>
      <p:ext uri="{BB962C8B-B14F-4D97-AF65-F5344CB8AC3E}">
        <p14:creationId xmlns:p14="http://schemas.microsoft.com/office/powerpoint/2010/main" val="375121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Pinning Excel ranges</a:t>
            </a:r>
          </a:p>
        </p:txBody>
      </p:sp>
      <p:sp>
        <p:nvSpPr>
          <p:cNvPr id="4" name="Text Placeholder 3"/>
          <p:cNvSpPr>
            <a:spLocks noGrp="1"/>
          </p:cNvSpPr>
          <p:nvPr>
            <p:ph type="body" sz="quarter" idx="11"/>
          </p:nvPr>
        </p:nvSpPr>
        <p:spPr/>
        <p:txBody>
          <a:bodyPr/>
          <a:lstStyle/>
          <a:p>
            <a:r>
              <a:rPr lang="en-US" noProof="0" dirty="0"/>
              <a:t>Ranges can be pinned from Excel workbooks that have been saved in:</a:t>
            </a:r>
          </a:p>
          <a:p>
            <a:pPr lvl="1"/>
            <a:r>
              <a:rPr lang="en-US" noProof="0" dirty="0"/>
              <a:t>OneDrive for Business, or</a:t>
            </a:r>
          </a:p>
          <a:p>
            <a:pPr lvl="1"/>
            <a:r>
              <a:rPr lang="en-US" noProof="0" dirty="0"/>
              <a:t>Another group-shared document library</a:t>
            </a:r>
          </a:p>
          <a:p>
            <a:r>
              <a:rPr lang="en-US" noProof="0" dirty="0"/>
              <a:t>Ranges can contain data, charts, tables, PivotTables, PivotCharts, and other Excel parts</a:t>
            </a:r>
          </a:p>
        </p:txBody>
      </p:sp>
    </p:spTree>
    <p:extLst>
      <p:ext uri="{BB962C8B-B14F-4D97-AF65-F5344CB8AC3E}">
        <p14:creationId xmlns:p14="http://schemas.microsoft.com/office/powerpoint/2010/main" val="32825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Pinning real-time data (Preview)</a:t>
            </a:r>
          </a:p>
        </p:txBody>
      </p:sp>
      <p:sp>
        <p:nvSpPr>
          <p:cNvPr id="4" name="Text Placeholder 3"/>
          <p:cNvSpPr>
            <a:spLocks noGrp="1"/>
          </p:cNvSpPr>
          <p:nvPr>
            <p:ph type="body" sz="quarter" idx="11"/>
          </p:nvPr>
        </p:nvSpPr>
        <p:spPr>
          <a:xfrm>
            <a:off x="269875" y="1749425"/>
            <a:ext cx="7199437" cy="5108575"/>
          </a:xfrm>
        </p:spPr>
        <p:txBody>
          <a:bodyPr/>
          <a:lstStyle/>
          <a:p>
            <a:r>
              <a:rPr lang="en-US" noProof="0" dirty="0"/>
              <a:t>Real-time dashboard tiles can be created by pushing data to the Power BI REST APIs or from streams created in Stream Analytics</a:t>
            </a:r>
          </a:p>
          <a:p>
            <a:pPr lvl="1"/>
            <a:r>
              <a:rPr lang="en-US" noProof="0" dirty="0"/>
              <a:t>Create real-time streaming datasets</a:t>
            </a:r>
          </a:p>
          <a:p>
            <a:pPr lvl="1"/>
            <a:r>
              <a:rPr lang="en-US" noProof="0" dirty="0"/>
              <a:t>Copy code examples to send data to the streaming dataset (raw JSON, cURL, PowerShell)</a:t>
            </a:r>
          </a:p>
          <a:p>
            <a:pPr lvl="1"/>
            <a:r>
              <a:rPr lang="en-US" noProof="0" dirty="0"/>
              <a:t>Configure real-time tiles</a:t>
            </a:r>
          </a:p>
          <a:p>
            <a:pPr lvl="1"/>
            <a:endParaRPr lang="en-US" noProof="0" dirty="0"/>
          </a:p>
        </p:txBody>
      </p:sp>
      <p:pic>
        <p:nvPicPr>
          <p:cNvPr id="10" name="Picture 9"/>
          <p:cNvPicPr>
            <a:picLocks noChangeAspect="1"/>
          </p:cNvPicPr>
          <p:nvPr/>
        </p:nvPicPr>
        <p:blipFill>
          <a:blip r:embed="rId3"/>
          <a:stretch>
            <a:fillRect/>
          </a:stretch>
        </p:blipFill>
        <p:spPr>
          <a:xfrm>
            <a:off x="7818637" y="1504950"/>
            <a:ext cx="3710522" cy="4984078"/>
          </a:xfrm>
          <a:prstGeom prst="rect">
            <a:avLst/>
          </a:prstGeom>
        </p:spPr>
      </p:pic>
    </p:spTree>
    <p:extLst>
      <p:ext uri="{BB962C8B-B14F-4D97-AF65-F5344CB8AC3E}">
        <p14:creationId xmlns:p14="http://schemas.microsoft.com/office/powerpoint/2010/main" val="140124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Pinning real-time data (Preview): Example</a:t>
            </a:r>
          </a:p>
        </p:txBody>
      </p:sp>
      <p:grpSp>
        <p:nvGrpSpPr>
          <p:cNvPr id="5" name="Group 4">
            <a:extLst>
              <a:ext uri="{FF2B5EF4-FFF2-40B4-BE49-F238E27FC236}">
                <a16:creationId xmlns:a16="http://schemas.microsoft.com/office/drawing/2014/main" xmlns="" id="{5A28D0AD-AD24-4019-8EEA-54A8D37B07F8}"/>
              </a:ext>
            </a:extLst>
          </p:cNvPr>
          <p:cNvGrpSpPr/>
          <p:nvPr/>
        </p:nvGrpSpPr>
        <p:grpSpPr>
          <a:xfrm>
            <a:off x="2328421" y="942500"/>
            <a:ext cx="9502220" cy="6344419"/>
            <a:chOff x="3796351" y="-96837"/>
            <a:chExt cx="10476219" cy="6977062"/>
          </a:xfrm>
        </p:grpSpPr>
        <p:grpSp>
          <p:nvGrpSpPr>
            <p:cNvPr id="7" name="Group 6">
              <a:extLst>
                <a:ext uri="{FF2B5EF4-FFF2-40B4-BE49-F238E27FC236}">
                  <a16:creationId xmlns:a16="http://schemas.microsoft.com/office/drawing/2014/main" xmlns="" id="{C0FC1781-C1FE-461E-8E42-DB98B31C784B}"/>
                </a:ext>
              </a:extLst>
            </p:cNvPr>
            <p:cNvGrpSpPr/>
            <p:nvPr/>
          </p:nvGrpSpPr>
          <p:grpSpPr>
            <a:xfrm>
              <a:off x="3796351" y="-96837"/>
              <a:ext cx="10476219" cy="6977062"/>
              <a:chOff x="3796351" y="-96837"/>
              <a:chExt cx="10476219" cy="6977062"/>
            </a:xfrm>
          </p:grpSpPr>
          <p:pic>
            <p:nvPicPr>
              <p:cNvPr id="11" name="Picture 4" descr="https://pbiwebprod.blob.core.windows.net/webassets/images/Homepage_metal_large_2.png">
                <a:extLst>
                  <a:ext uri="{FF2B5EF4-FFF2-40B4-BE49-F238E27FC236}">
                    <a16:creationId xmlns:a16="http://schemas.microsoft.com/office/drawing/2014/main" xmlns="" id="{8A7A01C4-3FBC-42E2-99C0-2EAE55F0A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6351" y="-96837"/>
                <a:ext cx="10476219" cy="697706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xmlns="" id="{571EBEF5-9AA9-4B93-B1E9-574752101B50}"/>
                  </a:ext>
                </a:extLst>
              </p:cNvPr>
              <p:cNvSpPr/>
              <p:nvPr/>
            </p:nvSpPr>
            <p:spPr bwMode="auto">
              <a:xfrm>
                <a:off x="6471426" y="975688"/>
                <a:ext cx="582057" cy="110118"/>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gradFill>
                    <a:gsLst>
                      <a:gs pos="0">
                        <a:srgbClr val="FFFFFF"/>
                      </a:gs>
                      <a:gs pos="100000">
                        <a:srgbClr val="FFFFFF"/>
                      </a:gs>
                    </a:gsLst>
                    <a:lin ang="5400000" scaled="0"/>
                  </a:gradFill>
                  <a:latin typeface="Segoe UI"/>
                </a:endParaRPr>
              </a:p>
            </p:txBody>
          </p:sp>
        </p:grpSp>
        <p:grpSp>
          <p:nvGrpSpPr>
            <p:cNvPr id="8" name="Group 7">
              <a:extLst>
                <a:ext uri="{FF2B5EF4-FFF2-40B4-BE49-F238E27FC236}">
                  <a16:creationId xmlns:a16="http://schemas.microsoft.com/office/drawing/2014/main" xmlns="" id="{64F40A5B-8646-45AD-AF64-6CEB4620D4F5}"/>
                </a:ext>
              </a:extLst>
            </p:cNvPr>
            <p:cNvGrpSpPr/>
            <p:nvPr/>
          </p:nvGrpSpPr>
          <p:grpSpPr>
            <a:xfrm>
              <a:off x="5176706" y="902334"/>
              <a:ext cx="7915277" cy="4864608"/>
              <a:chOff x="5200940" y="911419"/>
              <a:chExt cx="7915277" cy="4833164"/>
            </a:xfrm>
          </p:grpSpPr>
          <p:pic>
            <p:nvPicPr>
              <p:cNvPr id="9" name="Picture 8">
                <a:extLst>
                  <a:ext uri="{FF2B5EF4-FFF2-40B4-BE49-F238E27FC236}">
                    <a16:creationId xmlns:a16="http://schemas.microsoft.com/office/drawing/2014/main" xmlns="" id="{2F7AFE37-3F4C-49FD-B5F6-DB1E348EFC36}"/>
                  </a:ext>
                </a:extLst>
              </p:cNvPr>
              <p:cNvPicPr>
                <a:picLocks noChangeAspect="1"/>
              </p:cNvPicPr>
              <p:nvPr/>
            </p:nvPicPr>
            <p:blipFill>
              <a:blip r:embed="rId4"/>
              <a:stretch>
                <a:fillRect/>
              </a:stretch>
            </p:blipFill>
            <p:spPr>
              <a:xfrm>
                <a:off x="5200940" y="911419"/>
                <a:ext cx="7749978" cy="4833164"/>
              </a:xfrm>
              <a:prstGeom prst="rect">
                <a:avLst/>
              </a:prstGeom>
            </p:spPr>
          </p:pic>
          <p:pic>
            <p:nvPicPr>
              <p:cNvPr id="10" name="Picture 9">
                <a:extLst>
                  <a:ext uri="{FF2B5EF4-FFF2-40B4-BE49-F238E27FC236}">
                    <a16:creationId xmlns:a16="http://schemas.microsoft.com/office/drawing/2014/main" xmlns="" id="{5CC77182-B5FC-429F-BF96-6FAA83131D36}"/>
                  </a:ext>
                </a:extLst>
              </p:cNvPr>
              <p:cNvPicPr>
                <a:picLocks noChangeAspect="1"/>
              </p:cNvPicPr>
              <p:nvPr/>
            </p:nvPicPr>
            <p:blipFill>
              <a:blip r:embed="rId5"/>
              <a:stretch>
                <a:fillRect/>
              </a:stretch>
            </p:blipFill>
            <p:spPr>
              <a:xfrm>
                <a:off x="5437402" y="1320756"/>
                <a:ext cx="7678815" cy="4413069"/>
              </a:xfrm>
              <a:prstGeom prst="rect">
                <a:avLst/>
              </a:prstGeom>
            </p:spPr>
          </p:pic>
        </p:grpSp>
      </p:grpSp>
    </p:spTree>
    <p:extLst>
      <p:ext uri="{BB962C8B-B14F-4D97-AF65-F5344CB8AC3E}">
        <p14:creationId xmlns:p14="http://schemas.microsoft.com/office/powerpoint/2010/main" val="1718685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50"/>
                                        <p:tgtEl>
                                          <p:spTgt spid="5"/>
                                        </p:tgtEl>
                                      </p:cBhvr>
                                    </p:animEffect>
                                  </p:childTnLst>
                                </p:cTn>
                              </p:par>
                              <p:par>
                                <p:cTn id="8" presetID="63" presetClass="path" presetSubtype="0" decel="100000" fill="hold" nodeType="withEffect">
                                  <p:stCondLst>
                                    <p:cond delay="0"/>
                                  </p:stCondLst>
                                  <p:childTnLst>
                                    <p:animMotion origin="layout" path="M 0.02502 -3.46346E-6 L 1.18713E-6 -3.46346E-6 " pathEditMode="relative" rAng="0" ptsTypes="AA">
                                      <p:cBhvr>
                                        <p:cTn id="9" dur="650" fill="hold"/>
                                        <p:tgtEl>
                                          <p:spTgt spid="5"/>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10" name="Content Placeholder 9"/>
          <p:cNvSpPr>
            <a:spLocks noGrp="1"/>
          </p:cNvSpPr>
          <p:nvPr>
            <p:ph sz="quarter" idx="10"/>
          </p:nvPr>
        </p:nvSpPr>
        <p:spPr/>
        <p:txBody>
          <a:bodyPr/>
          <a:lstStyle/>
          <a:p>
            <a:r>
              <a:rPr lang="en-US" noProof="0" dirty="0"/>
              <a:t>Quick Insights</a:t>
            </a:r>
          </a:p>
        </p:txBody>
      </p:sp>
      <p:sp>
        <p:nvSpPr>
          <p:cNvPr id="4" name="Text Placeholder 3"/>
          <p:cNvSpPr>
            <a:spLocks noGrp="1"/>
          </p:cNvSpPr>
          <p:nvPr>
            <p:ph type="body" sz="quarter" idx="11"/>
          </p:nvPr>
        </p:nvSpPr>
        <p:spPr/>
        <p:txBody>
          <a:bodyPr>
            <a:normAutofit/>
          </a:bodyPr>
          <a:lstStyle/>
          <a:p>
            <a:r>
              <a:rPr lang="en-US" noProof="0" dirty="0"/>
              <a:t>Use </a:t>
            </a:r>
            <a:r>
              <a:rPr lang="en-US" b="1" noProof="0" dirty="0"/>
              <a:t>Quick Insights </a:t>
            </a:r>
            <a:r>
              <a:rPr lang="en-US" noProof="0" dirty="0"/>
              <a:t>to generate interesting interactive visualizations based on your data</a:t>
            </a:r>
          </a:p>
          <a:p>
            <a:pPr lvl="1"/>
            <a:r>
              <a:rPr lang="en-US" noProof="0" dirty="0"/>
              <a:t>Can be run on entire dataset (Quick Insights), or on a specific dashboard tile (Scoped Quick Insights)</a:t>
            </a:r>
          </a:p>
          <a:p>
            <a:pPr lvl="1"/>
            <a:r>
              <a:rPr lang="en-US" noProof="0" dirty="0"/>
              <a:t>Presents up to 32 separate insights in a special Quick Insights canvas</a:t>
            </a:r>
          </a:p>
          <a:p>
            <a:pPr lvl="1"/>
            <a:r>
              <a:rPr lang="en-US" noProof="0" dirty="0"/>
              <a:t>Insights can be pinned to dashboards, and to </a:t>
            </a:r>
            <a:br>
              <a:rPr lang="en-US" noProof="0" dirty="0"/>
            </a:br>
            <a:r>
              <a:rPr lang="en-US" noProof="0" dirty="0"/>
              <a:t>continue further, additional Quick Insights can </a:t>
            </a:r>
            <a:br>
              <a:rPr lang="en-US" noProof="0" dirty="0"/>
            </a:br>
            <a:r>
              <a:rPr lang="en-US" noProof="0" dirty="0"/>
              <a:t>be run on the insights</a:t>
            </a:r>
          </a:p>
        </p:txBody>
      </p:sp>
      <p:pic>
        <p:nvPicPr>
          <p:cNvPr id="3" name="Picture 2"/>
          <p:cNvPicPr>
            <a:picLocks noChangeAspect="1"/>
          </p:cNvPicPr>
          <p:nvPr/>
        </p:nvPicPr>
        <p:blipFill>
          <a:blip r:embed="rId3"/>
          <a:stretch>
            <a:fillRect/>
          </a:stretch>
        </p:blipFill>
        <p:spPr>
          <a:xfrm>
            <a:off x="7202069" y="4892667"/>
            <a:ext cx="4406403" cy="1461889"/>
          </a:xfrm>
          <a:prstGeom prst="rect">
            <a:avLst/>
          </a:prstGeom>
        </p:spPr>
      </p:pic>
    </p:spTree>
    <p:extLst>
      <p:ext uri="{BB962C8B-B14F-4D97-AF65-F5344CB8AC3E}">
        <p14:creationId xmlns:p14="http://schemas.microsoft.com/office/powerpoint/2010/main" val="95112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10" name="Content Placeholder 9"/>
          <p:cNvSpPr>
            <a:spLocks noGrp="1"/>
          </p:cNvSpPr>
          <p:nvPr>
            <p:ph sz="quarter" idx="10"/>
          </p:nvPr>
        </p:nvSpPr>
        <p:spPr/>
        <p:txBody>
          <a:bodyPr/>
          <a:lstStyle/>
          <a:p>
            <a:r>
              <a:rPr lang="en-US" noProof="0" dirty="0"/>
              <a:t>Analyze in Excel</a:t>
            </a:r>
          </a:p>
        </p:txBody>
      </p:sp>
      <p:sp>
        <p:nvSpPr>
          <p:cNvPr id="4" name="Text Placeholder 3"/>
          <p:cNvSpPr>
            <a:spLocks noGrp="1"/>
          </p:cNvSpPr>
          <p:nvPr>
            <p:ph type="body" sz="quarter" idx="11"/>
          </p:nvPr>
        </p:nvSpPr>
        <p:spPr>
          <a:xfrm>
            <a:off x="269875" y="1749425"/>
            <a:ext cx="7621057" cy="5108575"/>
          </a:xfrm>
        </p:spPr>
        <p:txBody>
          <a:bodyPr>
            <a:normAutofit/>
          </a:bodyPr>
          <a:lstStyle/>
          <a:p>
            <a:r>
              <a:rPr lang="en-US" noProof="0" dirty="0"/>
              <a:t>With </a:t>
            </a:r>
            <a:r>
              <a:rPr lang="en-US" b="1" noProof="0" dirty="0"/>
              <a:t>Analyze in Excel</a:t>
            </a:r>
            <a:r>
              <a:rPr lang="en-US" noProof="0" dirty="0"/>
              <a:t>, users can view and interact with a Power BI dataset directly in Excel</a:t>
            </a:r>
          </a:p>
          <a:p>
            <a:pPr lvl="1"/>
            <a:r>
              <a:rPr lang="en-US" noProof="0" dirty="0"/>
              <a:t>They can then produce PivotTables, charts, and work with slicers based on the dataset that exists in Power BI</a:t>
            </a:r>
          </a:p>
          <a:p>
            <a:pPr lvl="1"/>
            <a:r>
              <a:rPr lang="en-US" noProof="0" dirty="0"/>
              <a:t>Supported for Excel 2010 SP1, and later</a:t>
            </a:r>
          </a:p>
          <a:p>
            <a:pPr lvl="1"/>
            <a:r>
              <a:rPr lang="en-US" noProof="0" dirty="0"/>
              <a:t>Launched from reports or datasets</a:t>
            </a:r>
          </a:p>
          <a:p>
            <a:pPr lvl="1"/>
            <a:r>
              <a:rPr lang="en-US" noProof="0" dirty="0"/>
              <a:t>Requires Excel updates be downloaded and installed</a:t>
            </a:r>
          </a:p>
        </p:txBody>
      </p:sp>
      <p:pic>
        <p:nvPicPr>
          <p:cNvPr id="5" name="Picture 4"/>
          <p:cNvPicPr>
            <a:picLocks noChangeAspect="1"/>
          </p:cNvPicPr>
          <p:nvPr/>
        </p:nvPicPr>
        <p:blipFill>
          <a:blip r:embed="rId3"/>
          <a:stretch>
            <a:fillRect/>
          </a:stretch>
        </p:blipFill>
        <p:spPr>
          <a:xfrm>
            <a:off x="8326641" y="1846156"/>
            <a:ext cx="3371429" cy="4495238"/>
          </a:xfrm>
          <a:prstGeom prst="rect">
            <a:avLst/>
          </a:prstGeom>
        </p:spPr>
      </p:pic>
    </p:spTree>
    <p:extLst>
      <p:ext uri="{BB962C8B-B14F-4D97-AF65-F5344CB8AC3E}">
        <p14:creationId xmlns:p14="http://schemas.microsoft.com/office/powerpoint/2010/main" val="170990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778642" y="1895149"/>
            <a:ext cx="2353502" cy="4782524"/>
            <a:chOff x="3854410" y="1932654"/>
            <a:chExt cx="2400695" cy="4878424"/>
          </a:xfrm>
        </p:grpSpPr>
        <p:grpSp>
          <p:nvGrpSpPr>
            <p:cNvPr id="21" name="Group 20"/>
            <p:cNvGrpSpPr/>
            <p:nvPr/>
          </p:nvGrpSpPr>
          <p:grpSpPr>
            <a:xfrm>
              <a:off x="3854410" y="1932655"/>
              <a:ext cx="2400695" cy="4765008"/>
              <a:chOff x="3084598" y="1932655"/>
              <a:chExt cx="2400695" cy="4765008"/>
            </a:xfrm>
          </p:grpSpPr>
          <p:sp>
            <p:nvSpPr>
              <p:cNvPr id="3" name="Rectangle 2"/>
              <p:cNvSpPr/>
              <p:nvPr/>
            </p:nvSpPr>
            <p:spPr bwMode="auto">
              <a:xfrm>
                <a:off x="3084598" y="1932655"/>
                <a:ext cx="2125513" cy="4765008"/>
              </a:xfrm>
              <a:prstGeom prst="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157" name="Rectangle 156"/>
              <p:cNvSpPr/>
              <p:nvPr/>
            </p:nvSpPr>
            <p:spPr bwMode="auto">
              <a:xfrm>
                <a:off x="3084598" y="3044079"/>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159" name="Rectangle 158"/>
              <p:cNvSpPr/>
              <p:nvPr/>
            </p:nvSpPr>
            <p:spPr bwMode="auto">
              <a:xfrm>
                <a:off x="3084598" y="4261941"/>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160" name="Rectangle 159"/>
              <p:cNvSpPr/>
              <p:nvPr/>
            </p:nvSpPr>
            <p:spPr bwMode="auto">
              <a:xfrm>
                <a:off x="3084598" y="5479802"/>
                <a:ext cx="2185416" cy="10290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161" name="Rectangle 160"/>
              <p:cNvSpPr/>
              <p:nvPr/>
            </p:nvSpPr>
            <p:spPr bwMode="auto">
              <a:xfrm>
                <a:off x="3379101" y="2154204"/>
                <a:ext cx="2106192" cy="6647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t>Stream </a:t>
                </a:r>
                <a:b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br>
                <a: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t>Analytics</a:t>
                </a:r>
              </a:p>
            </p:txBody>
          </p:sp>
          <p:sp>
            <p:nvSpPr>
              <p:cNvPr id="162" name="Rectangle 161"/>
              <p:cNvSpPr/>
              <p:nvPr/>
            </p:nvSpPr>
            <p:spPr bwMode="auto">
              <a:xfrm>
                <a:off x="3725171" y="3372066"/>
                <a:ext cx="1520696" cy="6647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t>Machine </a:t>
                </a:r>
                <a:b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br>
                <a: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t>Learning</a:t>
                </a:r>
              </a:p>
            </p:txBody>
          </p:sp>
          <p:sp>
            <p:nvSpPr>
              <p:cNvPr id="163" name="Rectangle 162"/>
              <p:cNvSpPr/>
              <p:nvPr/>
            </p:nvSpPr>
            <p:spPr bwMode="auto">
              <a:xfrm>
                <a:off x="3725171" y="4589927"/>
                <a:ext cx="1534342" cy="6647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t>Statistical </a:t>
                </a:r>
                <a:b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br>
                <a: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t>Analysis</a:t>
                </a:r>
              </a:p>
            </p:txBody>
          </p:sp>
          <p:sp>
            <p:nvSpPr>
              <p:cNvPr id="164" name="Rectangle 163"/>
              <p:cNvSpPr/>
              <p:nvPr/>
            </p:nvSpPr>
            <p:spPr bwMode="auto">
              <a:xfrm>
                <a:off x="3315289" y="5807789"/>
                <a:ext cx="1944224" cy="6647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t>Intelligent </a:t>
                </a:r>
                <a:b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br>
                <a:r>
                  <a:rPr kumimoji="0" lang="en-US" sz="1176" b="0" i="0" u="none" strike="noStrike" kern="1200" cap="none" spc="49" normalizeH="0" baseline="0" noProof="0" dirty="0">
                    <a:ln>
                      <a:noFill/>
                    </a:ln>
                    <a:gradFill>
                      <a:gsLst>
                        <a:gs pos="0">
                          <a:srgbClr val="505050"/>
                        </a:gs>
                        <a:gs pos="83000">
                          <a:srgbClr val="505050"/>
                        </a:gs>
                      </a:gsLst>
                      <a:lin ang="5400000" scaled="1"/>
                    </a:gradFill>
                    <a:effectLst/>
                    <a:uLnTx/>
                    <a:uFillTx/>
                    <a:latin typeface="Calibri" panose="020F0502020204030204"/>
                    <a:ea typeface="+mn-ea"/>
                    <a:cs typeface="+mn-cs"/>
                  </a:rPr>
                  <a:t>Apps</a:t>
                </a:r>
              </a:p>
            </p:txBody>
          </p:sp>
        </p:grpSp>
        <p:grpSp>
          <p:nvGrpSpPr>
            <p:cNvPr id="20" name="Group 19"/>
            <p:cNvGrpSpPr/>
            <p:nvPr/>
          </p:nvGrpSpPr>
          <p:grpSpPr>
            <a:xfrm>
              <a:off x="4787361" y="1932654"/>
              <a:ext cx="1254925" cy="4878424"/>
              <a:chOff x="4150155" y="1932654"/>
              <a:chExt cx="1254925" cy="4878424"/>
            </a:xfrm>
          </p:grpSpPr>
          <p:sp>
            <p:nvSpPr>
              <p:cNvPr id="22" name="Rectangle 21"/>
              <p:cNvSpPr/>
              <p:nvPr/>
            </p:nvSpPr>
            <p:spPr bwMode="auto">
              <a:xfrm rot="10800000">
                <a:off x="4837936" y="1932654"/>
                <a:ext cx="532616" cy="4765007"/>
              </a:xfrm>
              <a:prstGeom prst="rect">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961"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rPr>
                  <a:t>INTELLIGENCE</a:t>
                </a:r>
              </a:p>
            </p:txBody>
          </p:sp>
          <p:sp>
            <p:nvSpPr>
              <p:cNvPr id="153" name="Right Triangle 152"/>
              <p:cNvSpPr/>
              <p:nvPr/>
            </p:nvSpPr>
            <p:spPr bwMode="auto">
              <a:xfrm rot="10800000">
                <a:off x="4150155" y="1932655"/>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endParaRPr>
              </a:p>
            </p:txBody>
          </p:sp>
          <p:sp>
            <p:nvSpPr>
              <p:cNvPr id="154" name="Right Triangle 153"/>
              <p:cNvSpPr/>
              <p:nvPr/>
            </p:nvSpPr>
            <p:spPr bwMode="auto">
              <a:xfrm rot="10800000" flipV="1">
                <a:off x="4150156" y="5207190"/>
                <a:ext cx="693270" cy="1490472"/>
              </a:xfrm>
              <a:prstGeom prst="rtTriangle">
                <a:avLst/>
              </a:prstGeom>
              <a:solidFill>
                <a:schemeClr val="accent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endParaRPr>
              </a:p>
            </p:txBody>
          </p:sp>
          <p:pic>
            <p:nvPicPr>
              <p:cNvPr id="152" name="Picture 151"/>
              <p:cNvPicPr>
                <a:picLocks noChangeAspect="1"/>
              </p:cNvPicPr>
              <p:nvPr/>
            </p:nvPicPr>
            <p:blipFill rotWithShape="1">
              <a:blip r:embed="rId3" cstate="print">
                <a:alphaModFix amt="30000"/>
                <a:biLevel thresh="25000"/>
                <a:extLst>
                  <a:ext uri="{28A0092B-C50C-407E-A947-70E740481C1C}">
                    <a14:useLocalDpi xmlns:a14="http://schemas.microsoft.com/office/drawing/2010/main" val="0"/>
                  </a:ext>
                </a:extLst>
              </a:blip>
              <a:srcRect l="-2367" t="-304" r="-2877" b="-6526"/>
              <a:stretch/>
            </p:blipFill>
            <p:spPr>
              <a:xfrm>
                <a:off x="4232375" y="5932652"/>
                <a:ext cx="872711" cy="878426"/>
              </a:xfrm>
              <a:prstGeom prst="rect">
                <a:avLst/>
              </a:prstGeom>
              <a:blipFill dpi="0" rotWithShape="1">
                <a:blip r:embed="rId4" cstate="print">
                  <a:alphaModFix amt="30000"/>
                  <a:biLevel thresh="25000"/>
                </a:blip>
                <a:srcRect/>
                <a:stretch>
                  <a:fillRect/>
                </a:stretch>
              </a:blipFill>
              <a:ln w="55000" cap="flat" cmpd="thickThin" algn="ctr">
                <a:noFill/>
                <a:prstDash val="solid"/>
                <a:headEnd type="none" w="med" len="med"/>
                <a:tailEnd type="none" w="med" len="med"/>
              </a:ln>
              <a:effectLst/>
            </p:spPr>
          </p:pic>
          <p:sp>
            <p:nvSpPr>
              <p:cNvPr id="156" name="Right Triangle 155"/>
              <p:cNvSpPr/>
              <p:nvPr/>
            </p:nvSpPr>
            <p:spPr bwMode="auto">
              <a:xfrm rot="10800000">
                <a:off x="4711809" y="1932655"/>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endParaRPr>
              </a:p>
            </p:txBody>
          </p:sp>
          <p:sp>
            <p:nvSpPr>
              <p:cNvPr id="158" name="Right Triangle 157"/>
              <p:cNvSpPr/>
              <p:nvPr/>
            </p:nvSpPr>
            <p:spPr bwMode="auto">
              <a:xfrm rot="10800000" flipV="1">
                <a:off x="4711810" y="5207190"/>
                <a:ext cx="693270" cy="1490472"/>
              </a:xfrm>
              <a:prstGeom prst="rtTriangle">
                <a:avLst/>
              </a:prstGeom>
              <a:solidFill>
                <a:schemeClr val="bg1"/>
              </a:solid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endParaRPr>
              </a:p>
            </p:txBody>
          </p:sp>
        </p:grpSp>
      </p:grpSp>
      <p:sp>
        <p:nvSpPr>
          <p:cNvPr id="27" name="Rectangle 26"/>
          <p:cNvSpPr/>
          <p:nvPr/>
        </p:nvSpPr>
        <p:spPr bwMode="auto">
          <a:xfrm>
            <a:off x="3469031" y="1895149"/>
            <a:ext cx="1070299" cy="4671338"/>
          </a:xfrm>
          <a:custGeom>
            <a:avLst/>
            <a:gdLst>
              <a:gd name="connsiteX0" fmla="*/ 0 w 364509"/>
              <a:gd name="connsiteY0" fmla="*/ 0 h 4765008"/>
              <a:gd name="connsiteX1" fmla="*/ 364509 w 364509"/>
              <a:gd name="connsiteY1" fmla="*/ 0 h 4765008"/>
              <a:gd name="connsiteX2" fmla="*/ 364509 w 364509"/>
              <a:gd name="connsiteY2" fmla="*/ 4765008 h 4765008"/>
              <a:gd name="connsiteX3" fmla="*/ 0 w 364509"/>
              <a:gd name="connsiteY3" fmla="*/ 4765008 h 4765008"/>
              <a:gd name="connsiteX4" fmla="*/ 0 w 364509"/>
              <a:gd name="connsiteY4" fmla="*/ 0 h 4765008"/>
              <a:gd name="connsiteX0" fmla="*/ 0 w 366661"/>
              <a:gd name="connsiteY0" fmla="*/ 0 h 4765008"/>
              <a:gd name="connsiteX1" fmla="*/ 364509 w 366661"/>
              <a:gd name="connsiteY1" fmla="*/ 0 h 4765008"/>
              <a:gd name="connsiteX2" fmla="*/ 366661 w 366661"/>
              <a:gd name="connsiteY2" fmla="*/ 1543971 h 4765008"/>
              <a:gd name="connsiteX3" fmla="*/ 364509 w 366661"/>
              <a:gd name="connsiteY3" fmla="*/ 4765008 h 4765008"/>
              <a:gd name="connsiteX4" fmla="*/ 0 w 366661"/>
              <a:gd name="connsiteY4" fmla="*/ 4765008 h 4765008"/>
              <a:gd name="connsiteX5" fmla="*/ 0 w 366661"/>
              <a:gd name="connsiteY5" fmla="*/ 0 h 4765008"/>
              <a:gd name="connsiteX0" fmla="*/ 0 w 1052461"/>
              <a:gd name="connsiteY0" fmla="*/ 0 h 4765008"/>
              <a:gd name="connsiteX1" fmla="*/ 364509 w 1052461"/>
              <a:gd name="connsiteY1" fmla="*/ 0 h 4765008"/>
              <a:gd name="connsiteX2" fmla="*/ 1052461 w 1052461"/>
              <a:gd name="connsiteY2" fmla="*/ 1505871 h 4765008"/>
              <a:gd name="connsiteX3" fmla="*/ 364509 w 1052461"/>
              <a:gd name="connsiteY3" fmla="*/ 4765008 h 4765008"/>
              <a:gd name="connsiteX4" fmla="*/ 0 w 1052461"/>
              <a:gd name="connsiteY4" fmla="*/ 4765008 h 4765008"/>
              <a:gd name="connsiteX5" fmla="*/ 0 w 1052461"/>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52812"/>
              <a:gd name="connsiteY0" fmla="*/ 0 h 4765008"/>
              <a:gd name="connsiteX1" fmla="*/ 364509 w 1052812"/>
              <a:gd name="connsiteY1" fmla="*/ 0 h 4765008"/>
              <a:gd name="connsiteX2" fmla="*/ 1052461 w 1052812"/>
              <a:gd name="connsiteY2" fmla="*/ 1505871 h 4765008"/>
              <a:gd name="connsiteX3" fmla="*/ 364509 w 1052812"/>
              <a:gd name="connsiteY3" fmla="*/ 4765008 h 4765008"/>
              <a:gd name="connsiteX4" fmla="*/ 0 w 1052812"/>
              <a:gd name="connsiteY4" fmla="*/ 4765008 h 4765008"/>
              <a:gd name="connsiteX5" fmla="*/ 0 w 1052812"/>
              <a:gd name="connsiteY5" fmla="*/ 0 h 4765008"/>
              <a:gd name="connsiteX0" fmla="*/ 0 w 1081373"/>
              <a:gd name="connsiteY0" fmla="*/ 0 h 4765008"/>
              <a:gd name="connsiteX1" fmla="*/ 364509 w 1081373"/>
              <a:gd name="connsiteY1" fmla="*/ 0 h 4765008"/>
              <a:gd name="connsiteX2" fmla="*/ 1081036 w 1081373"/>
              <a:gd name="connsiteY2" fmla="*/ 1515396 h 4765008"/>
              <a:gd name="connsiteX3" fmla="*/ 364509 w 1081373"/>
              <a:gd name="connsiteY3" fmla="*/ 4765008 h 4765008"/>
              <a:gd name="connsiteX4" fmla="*/ 0 w 1081373"/>
              <a:gd name="connsiteY4" fmla="*/ 4765008 h 4765008"/>
              <a:gd name="connsiteX5" fmla="*/ 0 w 1081373"/>
              <a:gd name="connsiteY5" fmla="*/ 0 h 4765008"/>
              <a:gd name="connsiteX0" fmla="*/ 0 w 1085820"/>
              <a:gd name="connsiteY0" fmla="*/ 0 h 4765008"/>
              <a:gd name="connsiteX1" fmla="*/ 364509 w 1085820"/>
              <a:gd name="connsiteY1" fmla="*/ 0 h 4765008"/>
              <a:gd name="connsiteX2" fmla="*/ 1081036 w 1085820"/>
              <a:gd name="connsiteY2" fmla="*/ 1515396 h 4765008"/>
              <a:gd name="connsiteX3" fmla="*/ 661935 w 1085820"/>
              <a:gd name="connsiteY3" fmla="*/ 3287046 h 4765008"/>
              <a:gd name="connsiteX4" fmla="*/ 364509 w 1085820"/>
              <a:gd name="connsiteY4" fmla="*/ 4765008 h 4765008"/>
              <a:gd name="connsiteX5" fmla="*/ 0 w 1085820"/>
              <a:gd name="connsiteY5" fmla="*/ 4765008 h 4765008"/>
              <a:gd name="connsiteX6" fmla="*/ 0 w 1085820"/>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46918"/>
              <a:gd name="connsiteY0" fmla="*/ 0 h 4765008"/>
              <a:gd name="connsiteX1" fmla="*/ 364509 w 1146918"/>
              <a:gd name="connsiteY1" fmla="*/ 0 h 4765008"/>
              <a:gd name="connsiteX2" fmla="*/ 1081036 w 1146918"/>
              <a:gd name="connsiteY2" fmla="*/ 1515396 h 4765008"/>
              <a:gd name="connsiteX3" fmla="*/ 1081035 w 1146918"/>
              <a:gd name="connsiteY3" fmla="*/ 3258471 h 4765008"/>
              <a:gd name="connsiteX4" fmla="*/ 364509 w 1146918"/>
              <a:gd name="connsiteY4" fmla="*/ 4765008 h 4765008"/>
              <a:gd name="connsiteX5" fmla="*/ 0 w 1146918"/>
              <a:gd name="connsiteY5" fmla="*/ 4765008 h 4765008"/>
              <a:gd name="connsiteX6" fmla="*/ 0 w 1146918"/>
              <a:gd name="connsiteY6" fmla="*/ 0 h 4765008"/>
              <a:gd name="connsiteX0" fmla="*/ 0 w 1104250"/>
              <a:gd name="connsiteY0" fmla="*/ 0 h 4765008"/>
              <a:gd name="connsiteX1" fmla="*/ 364509 w 1104250"/>
              <a:gd name="connsiteY1" fmla="*/ 0 h 4765008"/>
              <a:gd name="connsiteX2" fmla="*/ 1081036 w 1104250"/>
              <a:gd name="connsiteY2" fmla="*/ 1515396 h 4765008"/>
              <a:gd name="connsiteX3" fmla="*/ 1081035 w 1104250"/>
              <a:gd name="connsiteY3" fmla="*/ 3258471 h 4765008"/>
              <a:gd name="connsiteX4" fmla="*/ 364509 w 1104250"/>
              <a:gd name="connsiteY4" fmla="*/ 4765008 h 4765008"/>
              <a:gd name="connsiteX5" fmla="*/ 0 w 1104250"/>
              <a:gd name="connsiteY5" fmla="*/ 4765008 h 4765008"/>
              <a:gd name="connsiteX6" fmla="*/ 0 w 1104250"/>
              <a:gd name="connsiteY6" fmla="*/ 0 h 4765008"/>
              <a:gd name="connsiteX0" fmla="*/ 0 w 1083808"/>
              <a:gd name="connsiteY0" fmla="*/ 0 h 4765008"/>
              <a:gd name="connsiteX1" fmla="*/ 364509 w 1083808"/>
              <a:gd name="connsiteY1" fmla="*/ 0 h 4765008"/>
              <a:gd name="connsiteX2" fmla="*/ 1081036 w 1083808"/>
              <a:gd name="connsiteY2" fmla="*/ 1515396 h 4765008"/>
              <a:gd name="connsiteX3" fmla="*/ 1081035 w 1083808"/>
              <a:gd name="connsiteY3" fmla="*/ 3258471 h 4765008"/>
              <a:gd name="connsiteX4" fmla="*/ 364509 w 1083808"/>
              <a:gd name="connsiteY4" fmla="*/ 4765008 h 4765008"/>
              <a:gd name="connsiteX5" fmla="*/ 0 w 1083808"/>
              <a:gd name="connsiteY5" fmla="*/ 4765008 h 4765008"/>
              <a:gd name="connsiteX6" fmla="*/ 0 w 1083808"/>
              <a:gd name="connsiteY6" fmla="*/ 0 h 4765008"/>
              <a:gd name="connsiteX0" fmla="*/ 0 w 1090920"/>
              <a:gd name="connsiteY0" fmla="*/ 0 h 4765008"/>
              <a:gd name="connsiteX1" fmla="*/ 364509 w 1090920"/>
              <a:gd name="connsiteY1" fmla="*/ 0 h 4765008"/>
              <a:gd name="connsiteX2" fmla="*/ 1090561 w 1090920"/>
              <a:gd name="connsiteY2" fmla="*/ 1518571 h 4765008"/>
              <a:gd name="connsiteX3" fmla="*/ 1081035 w 1090920"/>
              <a:gd name="connsiteY3" fmla="*/ 3258471 h 4765008"/>
              <a:gd name="connsiteX4" fmla="*/ 364509 w 1090920"/>
              <a:gd name="connsiteY4" fmla="*/ 4765008 h 4765008"/>
              <a:gd name="connsiteX5" fmla="*/ 0 w 1090920"/>
              <a:gd name="connsiteY5" fmla="*/ 4765008 h 4765008"/>
              <a:gd name="connsiteX6" fmla="*/ 0 w 1090920"/>
              <a:gd name="connsiteY6" fmla="*/ 0 h 4765008"/>
              <a:gd name="connsiteX0" fmla="*/ 0 w 1091761"/>
              <a:gd name="connsiteY0" fmla="*/ 0 h 4765008"/>
              <a:gd name="connsiteX1" fmla="*/ 364509 w 1091761"/>
              <a:gd name="connsiteY1" fmla="*/ 0 h 4765008"/>
              <a:gd name="connsiteX2" fmla="*/ 1090561 w 1091761"/>
              <a:gd name="connsiteY2" fmla="*/ 1518571 h 4765008"/>
              <a:gd name="connsiteX3" fmla="*/ 1087385 w 1091761"/>
              <a:gd name="connsiteY3" fmla="*/ 3267996 h 4765008"/>
              <a:gd name="connsiteX4" fmla="*/ 364509 w 1091761"/>
              <a:gd name="connsiteY4" fmla="*/ 4765008 h 4765008"/>
              <a:gd name="connsiteX5" fmla="*/ 0 w 1091761"/>
              <a:gd name="connsiteY5" fmla="*/ 4765008 h 4765008"/>
              <a:gd name="connsiteX6" fmla="*/ 0 w 1091761"/>
              <a:gd name="connsiteY6" fmla="*/ 0 h 476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761" h="4765008">
                <a:moveTo>
                  <a:pt x="0" y="0"/>
                </a:moveTo>
                <a:lnTo>
                  <a:pt x="364509" y="0"/>
                </a:lnTo>
                <a:cubicBezTo>
                  <a:pt x="365226" y="307"/>
                  <a:pt x="1108894" y="1508739"/>
                  <a:pt x="1090561" y="1518571"/>
                </a:cubicBezTo>
                <a:cubicBezTo>
                  <a:pt x="1092507" y="1523487"/>
                  <a:pt x="1092506" y="3212169"/>
                  <a:pt x="1087385" y="3267996"/>
                </a:cubicBezTo>
                <a:cubicBezTo>
                  <a:pt x="1082264" y="3266673"/>
                  <a:pt x="474831" y="4518681"/>
                  <a:pt x="364509" y="4765008"/>
                </a:cubicBezTo>
                <a:lnTo>
                  <a:pt x="0" y="4765008"/>
                </a:lnTo>
                <a:lnTo>
                  <a:pt x="0" y="0"/>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grpSp>
        <p:nvGrpSpPr>
          <p:cNvPr id="19" name="Group 18" hidden="1"/>
          <p:cNvGrpSpPr/>
          <p:nvPr/>
        </p:nvGrpSpPr>
        <p:grpSpPr>
          <a:xfrm>
            <a:off x="0" y="1895153"/>
            <a:ext cx="4547488" cy="4671335"/>
            <a:chOff x="152400" y="2085058"/>
            <a:chExt cx="4638675" cy="4765005"/>
          </a:xfrm>
        </p:grpSpPr>
        <p:sp>
          <p:nvSpPr>
            <p:cNvPr id="71" name="Rectangle 70"/>
            <p:cNvSpPr/>
            <p:nvPr/>
          </p:nvSpPr>
          <p:spPr bwMode="auto">
            <a:xfrm>
              <a:off x="152400" y="3707696"/>
              <a:ext cx="4638675" cy="151972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grpSp>
          <p:nvGrpSpPr>
            <p:cNvPr id="77" name="Group 76"/>
            <p:cNvGrpSpPr/>
            <p:nvPr/>
          </p:nvGrpSpPr>
          <p:grpSpPr>
            <a:xfrm>
              <a:off x="152400" y="2085058"/>
              <a:ext cx="4638675" cy="1519729"/>
              <a:chOff x="0" y="1932658"/>
              <a:chExt cx="4638675" cy="1519729"/>
            </a:xfrm>
          </p:grpSpPr>
          <p:sp>
            <p:nvSpPr>
              <p:cNvPr id="97" name="Rectangle 96"/>
              <p:cNvSpPr/>
              <p:nvPr/>
            </p:nvSpPr>
            <p:spPr bwMode="auto">
              <a:xfrm>
                <a:off x="0" y="1932658"/>
                <a:ext cx="3912624" cy="151972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98" name="Rectangle 9"/>
              <p:cNvSpPr/>
              <p:nvPr/>
            </p:nvSpPr>
            <p:spPr bwMode="auto">
              <a:xfrm>
                <a:off x="3912624" y="1932658"/>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grpSp>
        <p:grpSp>
          <p:nvGrpSpPr>
            <p:cNvPr id="101" name="Group 100"/>
            <p:cNvGrpSpPr/>
            <p:nvPr/>
          </p:nvGrpSpPr>
          <p:grpSpPr>
            <a:xfrm>
              <a:off x="152400" y="5330334"/>
              <a:ext cx="4638675" cy="1519729"/>
              <a:chOff x="0" y="5177934"/>
              <a:chExt cx="4638675" cy="1519729"/>
            </a:xfrm>
          </p:grpSpPr>
          <p:sp>
            <p:nvSpPr>
              <p:cNvPr id="104" name="Rectangle 103"/>
              <p:cNvSpPr/>
              <p:nvPr/>
            </p:nvSpPr>
            <p:spPr bwMode="auto">
              <a:xfrm>
                <a:off x="0" y="5177934"/>
                <a:ext cx="3912624" cy="151972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105" name="Rectangle 9"/>
              <p:cNvSpPr/>
              <p:nvPr/>
            </p:nvSpPr>
            <p:spPr bwMode="auto">
              <a:xfrm flipV="1">
                <a:off x="3912624" y="5177934"/>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grpSp>
        <p:grpSp>
          <p:nvGrpSpPr>
            <p:cNvPr id="106" name="Group 105"/>
            <p:cNvGrpSpPr/>
            <p:nvPr/>
          </p:nvGrpSpPr>
          <p:grpSpPr>
            <a:xfrm>
              <a:off x="427037" y="2085058"/>
              <a:ext cx="2721870" cy="1257141"/>
              <a:chOff x="274637" y="1932658"/>
              <a:chExt cx="2721870" cy="1257141"/>
            </a:xfrm>
          </p:grpSpPr>
          <p:sp>
            <p:nvSpPr>
              <p:cNvPr id="107" name="Rectangle 106"/>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765"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rPr>
                  <a:t>MICROSOFT CLOUD</a:t>
                </a:r>
              </a:p>
            </p:txBody>
          </p:sp>
          <p:sp>
            <p:nvSpPr>
              <p:cNvPr id="108" name="Freeform 107"/>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7869" tIns="43934" rIns="87869" bIns="43934"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nvGrpSpPr>
              <p:cNvPr id="110" name="Group 25"/>
              <p:cNvGrpSpPr>
                <a:grpSpLocks noChangeAspect="1"/>
              </p:cNvGrpSpPr>
              <p:nvPr/>
            </p:nvGrpSpPr>
            <p:grpSpPr bwMode="auto">
              <a:xfrm>
                <a:off x="463940" y="2653554"/>
                <a:ext cx="1160019" cy="140576"/>
                <a:chOff x="-1699" y="1488"/>
                <a:chExt cx="11074" cy="1342"/>
              </a:xfrm>
              <a:solidFill>
                <a:schemeClr val="accent6"/>
              </a:solidFill>
            </p:grpSpPr>
            <p:sp>
              <p:nvSpPr>
                <p:cNvPr id="111"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12"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13"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14"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15"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16"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17"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18"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19"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20"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21"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22"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23"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124"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125" name="Group 124"/>
            <p:cNvGrpSpPr/>
            <p:nvPr/>
          </p:nvGrpSpPr>
          <p:grpSpPr>
            <a:xfrm>
              <a:off x="502526" y="4263632"/>
              <a:ext cx="3790601" cy="811206"/>
              <a:chOff x="350126" y="4111232"/>
              <a:chExt cx="3790601" cy="811206"/>
            </a:xfrm>
          </p:grpSpPr>
          <p:pic>
            <p:nvPicPr>
              <p:cNvPr id="126" name="Picture 125"/>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127" name="Picture 12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20229" y="4282463"/>
                <a:ext cx="520498" cy="142180"/>
              </a:xfrm>
              <a:prstGeom prst="rect">
                <a:avLst/>
              </a:prstGeom>
            </p:spPr>
          </p:pic>
          <p:pic>
            <p:nvPicPr>
              <p:cNvPr id="128" name="Picture 127"/>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l="16538" t="19057" r="17889" b="19354"/>
              <a:stretch/>
            </p:blipFill>
            <p:spPr>
              <a:xfrm>
                <a:off x="1730077" y="4111232"/>
                <a:ext cx="791901" cy="361753"/>
              </a:xfrm>
              <a:prstGeom prst="rect">
                <a:avLst/>
              </a:prstGeom>
            </p:spPr>
          </p:pic>
          <p:pic>
            <p:nvPicPr>
              <p:cNvPr id="129"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130" name="Group 129"/>
              <p:cNvGrpSpPr/>
              <p:nvPr/>
            </p:nvGrpSpPr>
            <p:grpSpPr>
              <a:xfrm>
                <a:off x="1725225" y="4607122"/>
                <a:ext cx="1105742" cy="315316"/>
                <a:chOff x="10957261" y="3258670"/>
                <a:chExt cx="881667" cy="251419"/>
              </a:xfrm>
            </p:grpSpPr>
            <p:pic>
              <p:nvPicPr>
                <p:cNvPr id="141" name="Picture 140"/>
                <p:cNvPicPr>
                  <a:picLocks noChangeAspect="1"/>
                </p:cNvPicPr>
                <p:nvPr/>
              </p:nvPicPr>
              <p:blipFill rotWithShape="1">
                <a:blip r:embed="rId12" cstate="print">
                  <a:clrChange>
                    <a:clrFrom>
                      <a:srgbClr val="FFFFFF"/>
                    </a:clrFrom>
                    <a:clrTo>
                      <a:srgbClr val="FFFFFF">
                        <a:alpha val="0"/>
                      </a:srgbClr>
                    </a:clrTo>
                  </a:clrChange>
                  <a:lum bright="51000"/>
                  <a:extLst>
                    <a:ext uri="{BEBA8EAE-BF5A-486C-A8C5-ECC9F3942E4B}">
                      <a14:imgProps xmlns:a14="http://schemas.microsoft.com/office/drawing/2010/main">
                        <a14:imgLayer r:embed="rId13">
                          <a14:imgEffect>
                            <a14:saturation sat="0"/>
                          </a14:imgEffect>
                          <a14:imgEffect>
                            <a14:brightnessContrast bright="49000"/>
                          </a14:imgEffect>
                        </a14:imgLayer>
                      </a14:imgProps>
                    </a:ext>
                    <a:ext uri="{28A0092B-C50C-407E-A947-70E740481C1C}">
                      <a14:useLocalDpi xmlns:a14="http://schemas.microsoft.com/office/drawing/2010/main" val="0"/>
                    </a:ext>
                  </a:extLst>
                </a:blip>
                <a:srcRect r="75105"/>
                <a:stretch/>
              </p:blipFill>
              <p:spPr>
                <a:xfrm>
                  <a:off x="10957261" y="3269634"/>
                  <a:ext cx="219488" cy="240455"/>
                </a:xfrm>
                <a:prstGeom prst="rect">
                  <a:avLst/>
                </a:prstGeom>
                <a:noFill/>
                <a:ln>
                  <a:noFill/>
                </a:ln>
              </p:spPr>
            </p:pic>
            <p:pic>
              <p:nvPicPr>
                <p:cNvPr id="142" name="Picture 141"/>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24894"/>
                <a:stretch/>
              </p:blipFill>
              <p:spPr>
                <a:xfrm>
                  <a:off x="11176749" y="3258670"/>
                  <a:ext cx="662179" cy="251419"/>
                </a:xfrm>
                <a:prstGeom prst="rect">
                  <a:avLst/>
                </a:prstGeom>
                <a:noFill/>
                <a:ln>
                  <a:noFill/>
                </a:ln>
              </p:spPr>
            </p:pic>
          </p:grpSp>
          <p:grpSp>
            <p:nvGrpSpPr>
              <p:cNvPr id="131" name="Group 130"/>
              <p:cNvGrpSpPr/>
              <p:nvPr/>
            </p:nvGrpSpPr>
            <p:grpSpPr>
              <a:xfrm>
                <a:off x="3169172" y="4650424"/>
                <a:ext cx="734207" cy="237416"/>
                <a:chOff x="12136828" y="3259592"/>
                <a:chExt cx="585422" cy="189305"/>
              </a:xfrm>
            </p:grpSpPr>
            <p:pic>
              <p:nvPicPr>
                <p:cNvPr id="133" name="Picture 4" descr="http://tctechcrunch2011.files.wordpress.com/2012/11/twilio-logo-6a141664f35a78e9ac08eed627c2a859.png"/>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saturation sat="0"/>
                          </a14:imgEffect>
                          <a14:imgEffect>
                            <a14:brightnessContrast bright="100000"/>
                          </a14:imgEffect>
                        </a14:imgLayer>
                      </a14:imgProps>
                    </a:ext>
                    <a:ext uri="{28A0092B-C50C-407E-A947-70E740481C1C}">
                      <a14:useLocalDpi xmlns:a14="http://schemas.microsoft.com/office/drawing/2010/main" val="0"/>
                    </a:ext>
                  </a:extLst>
                </a:blip>
                <a:srcRect l="33394"/>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134" name="Group 133"/>
                <p:cNvGrpSpPr/>
                <p:nvPr/>
              </p:nvGrpSpPr>
              <p:grpSpPr>
                <a:xfrm>
                  <a:off x="12136828" y="3268957"/>
                  <a:ext cx="178831" cy="178830"/>
                  <a:chOff x="12136828" y="3639206"/>
                  <a:chExt cx="178831" cy="178830"/>
                </a:xfrm>
              </p:grpSpPr>
              <p:sp>
                <p:nvSpPr>
                  <p:cNvPr id="135" name="Freeform 134"/>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grpSp>
                <p:nvGrpSpPr>
                  <p:cNvPr id="136" name="Group 135"/>
                  <p:cNvGrpSpPr/>
                  <p:nvPr/>
                </p:nvGrpSpPr>
                <p:grpSpPr>
                  <a:xfrm>
                    <a:off x="12187796" y="3692698"/>
                    <a:ext cx="76943" cy="71846"/>
                    <a:chOff x="12157225" y="3537324"/>
                    <a:chExt cx="65970" cy="61600"/>
                  </a:xfrm>
                  <a:solidFill>
                    <a:schemeClr val="bg1"/>
                  </a:solidFill>
                </p:grpSpPr>
                <p:sp>
                  <p:nvSpPr>
                    <p:cNvPr id="137" name="Oval 136"/>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138" name="Oval 137"/>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139" name="Oval 138"/>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140" name="Oval 139"/>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grpSp>
            </p:grpSp>
          </p:grpSp>
          <p:pic>
            <p:nvPicPr>
              <p:cNvPr id="132" name="Picture 1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143" name="Rectangle 142"/>
            <p:cNvSpPr/>
            <p:nvPr/>
          </p:nvSpPr>
          <p:spPr bwMode="auto">
            <a:xfrm>
              <a:off x="427037" y="3707696"/>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765"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rPr>
                <a:t>NON-MICROSOFT CLOUD</a:t>
              </a:r>
            </a:p>
          </p:txBody>
        </p:sp>
        <p:grpSp>
          <p:nvGrpSpPr>
            <p:cNvPr id="144" name="Group 143"/>
            <p:cNvGrpSpPr/>
            <p:nvPr/>
          </p:nvGrpSpPr>
          <p:grpSpPr>
            <a:xfrm>
              <a:off x="427037" y="5330334"/>
              <a:ext cx="3499894" cy="1318220"/>
              <a:chOff x="274637" y="5177934"/>
              <a:chExt cx="3499894" cy="1318220"/>
            </a:xfrm>
          </p:grpSpPr>
          <p:sp>
            <p:nvSpPr>
              <p:cNvPr id="145" name="Rectangle 144"/>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765"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rPr>
                  <a:t>ON-PREMISE DATA</a:t>
                </a:r>
              </a:p>
            </p:txBody>
          </p:sp>
          <p:pic>
            <p:nvPicPr>
              <p:cNvPr id="146" name="Picture 145"/>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47" name="Picture 10" descr="\\sfp\Work\White_Whale\_Archive-Tracy\_Archive-Tracy\7-20642_Cloud_Services_Track\Art\Logos\PNGs\Oracle.png"/>
              <p:cNvPicPr>
                <a:picLocks noChangeAspect="1" noChangeArrowheads="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48" name="Picture 147"/>
              <p:cNvPicPr>
                <a:picLocks noChangeAspect="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149" name="Picture 148"/>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150" name="Picture 14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151" name="Picture 15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sp>
        <p:nvSpPr>
          <p:cNvPr id="2" name="Title 1"/>
          <p:cNvSpPr>
            <a:spLocks noGrp="1"/>
          </p:cNvSpPr>
          <p:nvPr>
            <p:ph type="title"/>
          </p:nvPr>
        </p:nvSpPr>
        <p:spPr>
          <a:xfrm>
            <a:off x="261771" y="230195"/>
            <a:ext cx="11655840" cy="899537"/>
          </a:xfrm>
        </p:spPr>
        <p:txBody>
          <a:bodyPr>
            <a:normAutofit fontScale="90000"/>
          </a:bodyPr>
          <a:lstStyle/>
          <a:p>
            <a:r>
              <a:rPr lang="en-US" sz="5096" dirty="0">
                <a:gradFill>
                  <a:gsLst>
                    <a:gs pos="100000">
                      <a:schemeClr val="tx1"/>
                    </a:gs>
                    <a:gs pos="0">
                      <a:schemeClr val="tx1"/>
                    </a:gs>
                  </a:gsLst>
                  <a:lin ang="5400000" scaled="0"/>
                </a:gradFill>
              </a:rPr>
              <a:t>Power BI: experience your data</a:t>
            </a:r>
            <a:r>
              <a:rPr lang="en-US" dirty="0"/>
              <a:t/>
            </a:r>
            <a:br>
              <a:rPr lang="en-US" dirty="0"/>
            </a:br>
            <a:r>
              <a:rPr lang="en-US" sz="3527" dirty="0">
                <a:solidFill>
                  <a:srgbClr val="4682B1"/>
                </a:solidFill>
              </a:rPr>
              <a:t>Any data, any way, anywhere</a:t>
            </a:r>
          </a:p>
        </p:txBody>
      </p:sp>
      <p:sp>
        <p:nvSpPr>
          <p:cNvPr id="95" name="Isosceles Triangle 94"/>
          <p:cNvSpPr/>
          <p:nvPr/>
        </p:nvSpPr>
        <p:spPr bwMode="auto">
          <a:xfrm rot="16200000" flipH="1">
            <a:off x="5911790" y="3697048"/>
            <a:ext cx="4671335" cy="1067544"/>
          </a:xfrm>
          <a:prstGeom prst="triangle">
            <a:avLst/>
          </a:prstGeom>
          <a:solidFill>
            <a:srgbClr val="7191A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12" name="Rectangle 11"/>
          <p:cNvSpPr/>
          <p:nvPr/>
        </p:nvSpPr>
        <p:spPr bwMode="auto">
          <a:xfrm>
            <a:off x="8659310" y="1895153"/>
            <a:ext cx="3410771" cy="4671335"/>
          </a:xfrm>
          <a:prstGeom prst="rect">
            <a:avLst/>
          </a:prstGeom>
          <a:solidFill>
            <a:srgbClr val="7191A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24" name="Freeform 5"/>
          <p:cNvSpPr>
            <a:spLocks noEditPoints="1"/>
          </p:cNvSpPr>
          <p:nvPr/>
        </p:nvSpPr>
        <p:spPr bwMode="auto">
          <a:xfrm>
            <a:off x="9671744" y="2042210"/>
            <a:ext cx="1520105" cy="1513317"/>
          </a:xfrm>
          <a:custGeom>
            <a:avLst/>
            <a:gdLst>
              <a:gd name="T0" fmla="*/ 1139 w 2273"/>
              <a:gd name="T1" fmla="*/ 0 h 2263"/>
              <a:gd name="T2" fmla="*/ 0 w 2273"/>
              <a:gd name="T3" fmla="*/ 1131 h 2263"/>
              <a:gd name="T4" fmla="*/ 1139 w 2273"/>
              <a:gd name="T5" fmla="*/ 2263 h 2263"/>
              <a:gd name="T6" fmla="*/ 2273 w 2273"/>
              <a:gd name="T7" fmla="*/ 1131 h 2263"/>
              <a:gd name="T8" fmla="*/ 1139 w 2273"/>
              <a:gd name="T9" fmla="*/ 0 h 2263"/>
              <a:gd name="T10" fmla="*/ 1941 w 2273"/>
              <a:gd name="T11" fmla="*/ 800 h 2263"/>
              <a:gd name="T12" fmla="*/ 1966 w 2273"/>
              <a:gd name="T13" fmla="*/ 694 h 2263"/>
              <a:gd name="T14" fmla="*/ 1985 w 2273"/>
              <a:gd name="T15" fmla="*/ 588 h 2263"/>
              <a:gd name="T16" fmla="*/ 2135 w 2273"/>
              <a:gd name="T17" fmla="*/ 969 h 2263"/>
              <a:gd name="T18" fmla="*/ 2116 w 2273"/>
              <a:gd name="T19" fmla="*/ 925 h 2263"/>
              <a:gd name="T20" fmla="*/ 2016 w 2273"/>
              <a:gd name="T21" fmla="*/ 913 h 2263"/>
              <a:gd name="T22" fmla="*/ 1941 w 2273"/>
              <a:gd name="T23" fmla="*/ 800 h 2263"/>
              <a:gd name="T24" fmla="*/ 1421 w 2273"/>
              <a:gd name="T25" fmla="*/ 1981 h 2263"/>
              <a:gd name="T26" fmla="*/ 1233 w 2273"/>
              <a:gd name="T27" fmla="*/ 2131 h 2263"/>
              <a:gd name="T28" fmla="*/ 1139 w 2273"/>
              <a:gd name="T29" fmla="*/ 2138 h 2263"/>
              <a:gd name="T30" fmla="*/ 1089 w 2273"/>
              <a:gd name="T31" fmla="*/ 2138 h 2263"/>
              <a:gd name="T32" fmla="*/ 1039 w 2273"/>
              <a:gd name="T33" fmla="*/ 1963 h 2263"/>
              <a:gd name="T34" fmla="*/ 920 w 2273"/>
              <a:gd name="T35" fmla="*/ 1719 h 2263"/>
              <a:gd name="T36" fmla="*/ 845 w 2273"/>
              <a:gd name="T37" fmla="*/ 1600 h 2263"/>
              <a:gd name="T38" fmla="*/ 620 w 2273"/>
              <a:gd name="T39" fmla="*/ 1438 h 2263"/>
              <a:gd name="T40" fmla="*/ 376 w 2273"/>
              <a:gd name="T41" fmla="*/ 1156 h 2263"/>
              <a:gd name="T42" fmla="*/ 401 w 2273"/>
              <a:gd name="T43" fmla="*/ 588 h 2263"/>
              <a:gd name="T44" fmla="*/ 369 w 2273"/>
              <a:gd name="T45" fmla="*/ 475 h 2263"/>
              <a:gd name="T46" fmla="*/ 426 w 2273"/>
              <a:gd name="T47" fmla="*/ 419 h 2263"/>
              <a:gd name="T48" fmla="*/ 570 w 2273"/>
              <a:gd name="T49" fmla="*/ 300 h 2263"/>
              <a:gd name="T50" fmla="*/ 726 w 2273"/>
              <a:gd name="T51" fmla="*/ 288 h 2263"/>
              <a:gd name="T52" fmla="*/ 933 w 2273"/>
              <a:gd name="T53" fmla="*/ 219 h 2263"/>
              <a:gd name="T54" fmla="*/ 1027 w 2273"/>
              <a:gd name="T55" fmla="*/ 131 h 2263"/>
              <a:gd name="T56" fmla="*/ 1139 w 2273"/>
              <a:gd name="T57" fmla="*/ 125 h 2263"/>
              <a:gd name="T58" fmla="*/ 1177 w 2273"/>
              <a:gd name="T59" fmla="*/ 125 h 2263"/>
              <a:gd name="T60" fmla="*/ 1208 w 2273"/>
              <a:gd name="T61" fmla="*/ 306 h 2263"/>
              <a:gd name="T62" fmla="*/ 1139 w 2273"/>
              <a:gd name="T63" fmla="*/ 369 h 2263"/>
              <a:gd name="T64" fmla="*/ 895 w 2273"/>
              <a:gd name="T65" fmla="*/ 425 h 2263"/>
              <a:gd name="T66" fmla="*/ 939 w 2273"/>
              <a:gd name="T67" fmla="*/ 606 h 2263"/>
              <a:gd name="T68" fmla="*/ 1052 w 2273"/>
              <a:gd name="T69" fmla="*/ 531 h 2263"/>
              <a:gd name="T70" fmla="*/ 1164 w 2273"/>
              <a:gd name="T71" fmla="*/ 494 h 2263"/>
              <a:gd name="T72" fmla="*/ 1283 w 2273"/>
              <a:gd name="T73" fmla="*/ 538 h 2263"/>
              <a:gd name="T74" fmla="*/ 1252 w 2273"/>
              <a:gd name="T75" fmla="*/ 775 h 2263"/>
              <a:gd name="T76" fmla="*/ 927 w 2273"/>
              <a:gd name="T77" fmla="*/ 1088 h 2263"/>
              <a:gd name="T78" fmla="*/ 664 w 2273"/>
              <a:gd name="T79" fmla="*/ 1175 h 2263"/>
              <a:gd name="T80" fmla="*/ 651 w 2273"/>
              <a:gd name="T81" fmla="*/ 1369 h 2263"/>
              <a:gd name="T82" fmla="*/ 870 w 2273"/>
              <a:gd name="T83" fmla="*/ 1500 h 2263"/>
              <a:gd name="T84" fmla="*/ 1296 w 2273"/>
              <a:gd name="T85" fmla="*/ 1613 h 2263"/>
              <a:gd name="T86" fmla="*/ 1421 w 2273"/>
              <a:gd name="T87" fmla="*/ 1981 h 2263"/>
              <a:gd name="T88" fmla="*/ 1509 w 2273"/>
              <a:gd name="T89" fmla="*/ 394 h 2263"/>
              <a:gd name="T90" fmla="*/ 1446 w 2273"/>
              <a:gd name="T91" fmla="*/ 475 h 2263"/>
              <a:gd name="T92" fmla="*/ 1283 w 2273"/>
              <a:gd name="T93" fmla="*/ 231 h 2263"/>
              <a:gd name="T94" fmla="*/ 1265 w 2273"/>
              <a:gd name="T95" fmla="*/ 131 h 2263"/>
              <a:gd name="T96" fmla="*/ 1578 w 2273"/>
              <a:gd name="T97" fmla="*/ 225 h 2263"/>
              <a:gd name="T98" fmla="*/ 1584 w 2273"/>
              <a:gd name="T99" fmla="*/ 263 h 2263"/>
              <a:gd name="T100" fmla="*/ 1509 w 2273"/>
              <a:gd name="T101" fmla="*/ 394 h 2263"/>
              <a:gd name="T102" fmla="*/ 1897 w 2273"/>
              <a:gd name="T103" fmla="*/ 1656 h 2263"/>
              <a:gd name="T104" fmla="*/ 1859 w 2273"/>
              <a:gd name="T105" fmla="*/ 1338 h 2263"/>
              <a:gd name="T106" fmla="*/ 1960 w 2273"/>
              <a:gd name="T107" fmla="*/ 1069 h 2263"/>
              <a:gd name="T108" fmla="*/ 2110 w 2273"/>
              <a:gd name="T109" fmla="*/ 1044 h 2263"/>
              <a:gd name="T110" fmla="*/ 2147 w 2273"/>
              <a:gd name="T111" fmla="*/ 1113 h 2263"/>
              <a:gd name="T112" fmla="*/ 2147 w 2273"/>
              <a:gd name="T113" fmla="*/ 1131 h 2263"/>
              <a:gd name="T114" fmla="*/ 1985 w 2273"/>
              <a:gd name="T115" fmla="*/ 1675 h 2263"/>
              <a:gd name="T116" fmla="*/ 1897 w 2273"/>
              <a:gd name="T117" fmla="*/ 1656 h 2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73" h="2263">
                <a:moveTo>
                  <a:pt x="1139" y="0"/>
                </a:moveTo>
                <a:cubicBezTo>
                  <a:pt x="513" y="0"/>
                  <a:pt x="6" y="506"/>
                  <a:pt x="0" y="1131"/>
                </a:cubicBezTo>
                <a:cubicBezTo>
                  <a:pt x="6" y="1756"/>
                  <a:pt x="513" y="2263"/>
                  <a:pt x="1139" y="2263"/>
                </a:cubicBezTo>
                <a:cubicBezTo>
                  <a:pt x="1765" y="2263"/>
                  <a:pt x="2273" y="1756"/>
                  <a:pt x="2273" y="1131"/>
                </a:cubicBezTo>
                <a:cubicBezTo>
                  <a:pt x="2273" y="506"/>
                  <a:pt x="1765" y="0"/>
                  <a:pt x="1139" y="0"/>
                </a:cubicBezTo>
                <a:close/>
                <a:moveTo>
                  <a:pt x="1941" y="800"/>
                </a:moveTo>
                <a:cubicBezTo>
                  <a:pt x="2003" y="806"/>
                  <a:pt x="1991" y="750"/>
                  <a:pt x="1966" y="694"/>
                </a:cubicBezTo>
                <a:cubicBezTo>
                  <a:pt x="1953" y="650"/>
                  <a:pt x="1960" y="619"/>
                  <a:pt x="1985" y="588"/>
                </a:cubicBezTo>
                <a:cubicBezTo>
                  <a:pt x="2060" y="700"/>
                  <a:pt x="2110" y="831"/>
                  <a:pt x="2135" y="969"/>
                </a:cubicBezTo>
                <a:cubicBezTo>
                  <a:pt x="2129" y="956"/>
                  <a:pt x="2122" y="944"/>
                  <a:pt x="2116" y="925"/>
                </a:cubicBezTo>
                <a:cubicBezTo>
                  <a:pt x="2085" y="838"/>
                  <a:pt x="2072" y="825"/>
                  <a:pt x="2016" y="913"/>
                </a:cubicBezTo>
                <a:cubicBezTo>
                  <a:pt x="1960" y="1006"/>
                  <a:pt x="1884" y="794"/>
                  <a:pt x="1941" y="800"/>
                </a:cubicBezTo>
                <a:close/>
                <a:moveTo>
                  <a:pt x="1421" y="1981"/>
                </a:moveTo>
                <a:cubicBezTo>
                  <a:pt x="1327" y="2063"/>
                  <a:pt x="1271" y="2106"/>
                  <a:pt x="1233" y="2131"/>
                </a:cubicBezTo>
                <a:cubicBezTo>
                  <a:pt x="1202" y="2138"/>
                  <a:pt x="1171" y="2138"/>
                  <a:pt x="1139" y="2138"/>
                </a:cubicBezTo>
                <a:cubicBezTo>
                  <a:pt x="1121" y="2138"/>
                  <a:pt x="1102" y="2138"/>
                  <a:pt x="1089" y="2138"/>
                </a:cubicBezTo>
                <a:cubicBezTo>
                  <a:pt x="1096" y="2081"/>
                  <a:pt x="1108" y="2013"/>
                  <a:pt x="1039" y="1963"/>
                </a:cubicBezTo>
                <a:cubicBezTo>
                  <a:pt x="952" y="1894"/>
                  <a:pt x="864" y="1800"/>
                  <a:pt x="920" y="1719"/>
                </a:cubicBezTo>
                <a:cubicBezTo>
                  <a:pt x="970" y="1638"/>
                  <a:pt x="908" y="1619"/>
                  <a:pt x="845" y="1600"/>
                </a:cubicBezTo>
                <a:cubicBezTo>
                  <a:pt x="789" y="1581"/>
                  <a:pt x="801" y="1488"/>
                  <a:pt x="620" y="1438"/>
                </a:cubicBezTo>
                <a:cubicBezTo>
                  <a:pt x="438" y="1394"/>
                  <a:pt x="419" y="1288"/>
                  <a:pt x="376" y="1156"/>
                </a:cubicBezTo>
                <a:cubicBezTo>
                  <a:pt x="275" y="856"/>
                  <a:pt x="401" y="656"/>
                  <a:pt x="401" y="588"/>
                </a:cubicBezTo>
                <a:cubicBezTo>
                  <a:pt x="401" y="544"/>
                  <a:pt x="388" y="506"/>
                  <a:pt x="369" y="475"/>
                </a:cubicBezTo>
                <a:cubicBezTo>
                  <a:pt x="388" y="456"/>
                  <a:pt x="407" y="438"/>
                  <a:pt x="426" y="419"/>
                </a:cubicBezTo>
                <a:cubicBezTo>
                  <a:pt x="469" y="375"/>
                  <a:pt x="513" y="338"/>
                  <a:pt x="570" y="300"/>
                </a:cubicBezTo>
                <a:cubicBezTo>
                  <a:pt x="607" y="319"/>
                  <a:pt x="664" y="325"/>
                  <a:pt x="726" y="288"/>
                </a:cubicBezTo>
                <a:cubicBezTo>
                  <a:pt x="814" y="231"/>
                  <a:pt x="883" y="231"/>
                  <a:pt x="933" y="219"/>
                </a:cubicBezTo>
                <a:cubicBezTo>
                  <a:pt x="970" y="213"/>
                  <a:pt x="1045" y="194"/>
                  <a:pt x="1027" y="131"/>
                </a:cubicBezTo>
                <a:cubicBezTo>
                  <a:pt x="1064" y="125"/>
                  <a:pt x="1102" y="125"/>
                  <a:pt x="1139" y="125"/>
                </a:cubicBezTo>
                <a:cubicBezTo>
                  <a:pt x="1152" y="125"/>
                  <a:pt x="1164" y="125"/>
                  <a:pt x="1177" y="125"/>
                </a:cubicBezTo>
                <a:cubicBezTo>
                  <a:pt x="1114" y="200"/>
                  <a:pt x="1121" y="238"/>
                  <a:pt x="1208" y="306"/>
                </a:cubicBezTo>
                <a:cubicBezTo>
                  <a:pt x="1252" y="344"/>
                  <a:pt x="1233" y="413"/>
                  <a:pt x="1139" y="369"/>
                </a:cubicBezTo>
                <a:cubicBezTo>
                  <a:pt x="1020" y="319"/>
                  <a:pt x="1014" y="413"/>
                  <a:pt x="895" y="425"/>
                </a:cubicBezTo>
                <a:cubicBezTo>
                  <a:pt x="845" y="431"/>
                  <a:pt x="820" y="550"/>
                  <a:pt x="939" y="606"/>
                </a:cubicBezTo>
                <a:cubicBezTo>
                  <a:pt x="983" y="625"/>
                  <a:pt x="1096" y="663"/>
                  <a:pt x="1052" y="531"/>
                </a:cubicBezTo>
                <a:cubicBezTo>
                  <a:pt x="1027" y="456"/>
                  <a:pt x="1146" y="400"/>
                  <a:pt x="1164" y="494"/>
                </a:cubicBezTo>
                <a:cubicBezTo>
                  <a:pt x="1189" y="569"/>
                  <a:pt x="1252" y="487"/>
                  <a:pt x="1283" y="538"/>
                </a:cubicBezTo>
                <a:cubicBezTo>
                  <a:pt x="1365" y="650"/>
                  <a:pt x="1396" y="750"/>
                  <a:pt x="1252" y="775"/>
                </a:cubicBezTo>
                <a:cubicBezTo>
                  <a:pt x="1027" y="806"/>
                  <a:pt x="952" y="1000"/>
                  <a:pt x="927" y="1088"/>
                </a:cubicBezTo>
                <a:cubicBezTo>
                  <a:pt x="908" y="1169"/>
                  <a:pt x="726" y="1175"/>
                  <a:pt x="664" y="1175"/>
                </a:cubicBezTo>
                <a:cubicBezTo>
                  <a:pt x="595" y="1175"/>
                  <a:pt x="576" y="1369"/>
                  <a:pt x="651" y="1369"/>
                </a:cubicBezTo>
                <a:cubicBezTo>
                  <a:pt x="726" y="1369"/>
                  <a:pt x="845" y="1450"/>
                  <a:pt x="870" y="1500"/>
                </a:cubicBezTo>
                <a:cubicBezTo>
                  <a:pt x="895" y="1556"/>
                  <a:pt x="1171" y="1438"/>
                  <a:pt x="1296" y="1613"/>
                </a:cubicBezTo>
                <a:cubicBezTo>
                  <a:pt x="1421" y="1794"/>
                  <a:pt x="1653" y="1788"/>
                  <a:pt x="1421" y="1981"/>
                </a:cubicBezTo>
                <a:close/>
                <a:moveTo>
                  <a:pt x="1509" y="394"/>
                </a:moveTo>
                <a:cubicBezTo>
                  <a:pt x="1509" y="425"/>
                  <a:pt x="1571" y="575"/>
                  <a:pt x="1446" y="475"/>
                </a:cubicBezTo>
                <a:cubicBezTo>
                  <a:pt x="1315" y="375"/>
                  <a:pt x="1359" y="269"/>
                  <a:pt x="1283" y="231"/>
                </a:cubicBezTo>
                <a:cubicBezTo>
                  <a:pt x="1233" y="206"/>
                  <a:pt x="1246" y="169"/>
                  <a:pt x="1265" y="131"/>
                </a:cubicBezTo>
                <a:cubicBezTo>
                  <a:pt x="1377" y="144"/>
                  <a:pt x="1477" y="175"/>
                  <a:pt x="1578" y="225"/>
                </a:cubicBezTo>
                <a:cubicBezTo>
                  <a:pt x="1578" y="231"/>
                  <a:pt x="1578" y="244"/>
                  <a:pt x="1584" y="263"/>
                </a:cubicBezTo>
                <a:cubicBezTo>
                  <a:pt x="1609" y="338"/>
                  <a:pt x="1503" y="356"/>
                  <a:pt x="1509" y="394"/>
                </a:cubicBezTo>
                <a:close/>
                <a:moveTo>
                  <a:pt x="1897" y="1656"/>
                </a:moveTo>
                <a:cubicBezTo>
                  <a:pt x="1816" y="1650"/>
                  <a:pt x="1828" y="1469"/>
                  <a:pt x="1859" y="1338"/>
                </a:cubicBezTo>
                <a:cubicBezTo>
                  <a:pt x="1891" y="1213"/>
                  <a:pt x="1953" y="1231"/>
                  <a:pt x="1960" y="1069"/>
                </a:cubicBezTo>
                <a:cubicBezTo>
                  <a:pt x="1966" y="975"/>
                  <a:pt x="2104" y="981"/>
                  <a:pt x="2110" y="1044"/>
                </a:cubicBezTo>
                <a:cubicBezTo>
                  <a:pt x="2110" y="1063"/>
                  <a:pt x="2122" y="1094"/>
                  <a:pt x="2147" y="1113"/>
                </a:cubicBezTo>
                <a:cubicBezTo>
                  <a:pt x="2147" y="1119"/>
                  <a:pt x="2147" y="1125"/>
                  <a:pt x="2147" y="1131"/>
                </a:cubicBezTo>
                <a:cubicBezTo>
                  <a:pt x="2147" y="1331"/>
                  <a:pt x="2091" y="1519"/>
                  <a:pt x="1985" y="1675"/>
                </a:cubicBezTo>
                <a:cubicBezTo>
                  <a:pt x="1972" y="1669"/>
                  <a:pt x="1947" y="1663"/>
                  <a:pt x="1897" y="165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nvGrpSpPr>
          <p:cNvPr id="41" name="Group 4"/>
          <p:cNvGrpSpPr>
            <a:grpSpLocks noChangeAspect="1"/>
          </p:cNvGrpSpPr>
          <p:nvPr/>
        </p:nvGrpSpPr>
        <p:grpSpPr bwMode="auto">
          <a:xfrm>
            <a:off x="9743719" y="2472791"/>
            <a:ext cx="1384414" cy="1187152"/>
            <a:chOff x="1601" y="217"/>
            <a:chExt cx="4632" cy="3972"/>
          </a:xfrm>
          <a:solidFill>
            <a:schemeClr val="bg1"/>
          </a:solidFill>
        </p:grpSpPr>
        <p:sp>
          <p:nvSpPr>
            <p:cNvPr id="43" name="Freeform 5"/>
            <p:cNvSpPr>
              <a:spLocks/>
            </p:cNvSpPr>
            <p:nvPr/>
          </p:nvSpPr>
          <p:spPr bwMode="auto">
            <a:xfrm>
              <a:off x="3167" y="1195"/>
              <a:ext cx="1490" cy="2994"/>
            </a:xfrm>
            <a:custGeom>
              <a:avLst/>
              <a:gdLst>
                <a:gd name="T0" fmla="*/ 511 w 630"/>
                <a:gd name="T1" fmla="*/ 0 h 1265"/>
                <a:gd name="T2" fmla="*/ 119 w 630"/>
                <a:gd name="T3" fmla="*/ 0 h 1265"/>
                <a:gd name="T4" fmla="*/ 0 w 630"/>
                <a:gd name="T5" fmla="*/ 119 h 1265"/>
                <a:gd name="T6" fmla="*/ 0 w 630"/>
                <a:gd name="T7" fmla="*/ 650 h 1265"/>
                <a:gd name="T8" fmla="*/ 119 w 630"/>
                <a:gd name="T9" fmla="*/ 769 h 1265"/>
                <a:gd name="T10" fmla="*/ 119 w 630"/>
                <a:gd name="T11" fmla="*/ 769 h 1265"/>
                <a:gd name="T12" fmla="*/ 119 w 630"/>
                <a:gd name="T13" fmla="*/ 1146 h 1265"/>
                <a:gd name="T14" fmla="*/ 231 w 630"/>
                <a:gd name="T15" fmla="*/ 1265 h 1265"/>
                <a:gd name="T16" fmla="*/ 399 w 630"/>
                <a:gd name="T17" fmla="*/ 1265 h 1265"/>
                <a:gd name="T18" fmla="*/ 511 w 630"/>
                <a:gd name="T19" fmla="*/ 1146 h 1265"/>
                <a:gd name="T20" fmla="*/ 511 w 630"/>
                <a:gd name="T21" fmla="*/ 769 h 1265"/>
                <a:gd name="T22" fmla="*/ 511 w 630"/>
                <a:gd name="T23" fmla="*/ 769 h 1265"/>
                <a:gd name="T24" fmla="*/ 630 w 630"/>
                <a:gd name="T25" fmla="*/ 650 h 1265"/>
                <a:gd name="T26" fmla="*/ 630 w 630"/>
                <a:gd name="T27" fmla="*/ 119 h 1265"/>
                <a:gd name="T28" fmla="*/ 511 w 630"/>
                <a:gd name="T29" fmla="*/ 0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0" h="1265">
                  <a:moveTo>
                    <a:pt x="511" y="0"/>
                  </a:moveTo>
                  <a:cubicBezTo>
                    <a:pt x="119" y="0"/>
                    <a:pt x="119" y="0"/>
                    <a:pt x="119" y="0"/>
                  </a:cubicBezTo>
                  <a:cubicBezTo>
                    <a:pt x="56" y="0"/>
                    <a:pt x="0" y="56"/>
                    <a:pt x="0" y="119"/>
                  </a:cubicBezTo>
                  <a:cubicBezTo>
                    <a:pt x="0" y="650"/>
                    <a:pt x="0" y="650"/>
                    <a:pt x="0" y="650"/>
                  </a:cubicBezTo>
                  <a:cubicBezTo>
                    <a:pt x="0" y="713"/>
                    <a:pt x="56" y="769"/>
                    <a:pt x="119" y="769"/>
                  </a:cubicBezTo>
                  <a:cubicBezTo>
                    <a:pt x="119" y="769"/>
                    <a:pt x="119" y="769"/>
                    <a:pt x="119" y="769"/>
                  </a:cubicBezTo>
                  <a:cubicBezTo>
                    <a:pt x="119" y="1146"/>
                    <a:pt x="119" y="1146"/>
                    <a:pt x="119" y="1146"/>
                  </a:cubicBezTo>
                  <a:cubicBezTo>
                    <a:pt x="119" y="1209"/>
                    <a:pt x="168" y="1265"/>
                    <a:pt x="231" y="1265"/>
                  </a:cubicBezTo>
                  <a:cubicBezTo>
                    <a:pt x="399" y="1265"/>
                    <a:pt x="399" y="1265"/>
                    <a:pt x="399" y="1265"/>
                  </a:cubicBezTo>
                  <a:cubicBezTo>
                    <a:pt x="462" y="1265"/>
                    <a:pt x="511" y="1209"/>
                    <a:pt x="511" y="1146"/>
                  </a:cubicBezTo>
                  <a:cubicBezTo>
                    <a:pt x="511" y="769"/>
                    <a:pt x="511" y="769"/>
                    <a:pt x="511" y="769"/>
                  </a:cubicBezTo>
                  <a:cubicBezTo>
                    <a:pt x="511" y="769"/>
                    <a:pt x="511" y="769"/>
                    <a:pt x="511" y="769"/>
                  </a:cubicBezTo>
                  <a:cubicBezTo>
                    <a:pt x="574" y="769"/>
                    <a:pt x="630" y="713"/>
                    <a:pt x="630" y="650"/>
                  </a:cubicBezTo>
                  <a:cubicBezTo>
                    <a:pt x="630" y="119"/>
                    <a:pt x="630" y="119"/>
                    <a:pt x="630" y="119"/>
                  </a:cubicBezTo>
                  <a:cubicBezTo>
                    <a:pt x="630" y="56"/>
                    <a:pt x="574" y="0"/>
                    <a:pt x="511" y="0"/>
                  </a:cubicBezTo>
                  <a:close/>
                </a:path>
              </a:pathLst>
            </a:custGeom>
            <a:grpFill/>
            <a:ln w="28575">
              <a:solidFill>
                <a:srgbClr val="7191AA"/>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44" name="Oval 6"/>
            <p:cNvSpPr>
              <a:spLocks noChangeArrowheads="1"/>
            </p:cNvSpPr>
            <p:nvPr/>
          </p:nvSpPr>
          <p:spPr bwMode="auto">
            <a:xfrm>
              <a:off x="3467" y="217"/>
              <a:ext cx="888" cy="890"/>
            </a:xfrm>
            <a:prstGeom prst="ellipse">
              <a:avLst/>
            </a:prstGeom>
            <a:grpFill/>
            <a:ln w="28575">
              <a:solidFill>
                <a:srgbClr val="7191AA"/>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45" name="Freeform 7"/>
            <p:cNvSpPr>
              <a:spLocks/>
            </p:cNvSpPr>
            <p:nvPr/>
          </p:nvSpPr>
          <p:spPr bwMode="auto">
            <a:xfrm>
              <a:off x="4982"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88 w 529"/>
                <a:gd name="T15" fmla="*/ 1080 h 1080"/>
                <a:gd name="T16" fmla="*/ 334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88" y="1080"/>
                  </a:cubicBezTo>
                  <a:cubicBezTo>
                    <a:pt x="334" y="1080"/>
                    <a:pt x="334" y="1080"/>
                    <a:pt x="334"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rgbClr val="7191AA"/>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46" name="Oval 8"/>
            <p:cNvSpPr>
              <a:spLocks noChangeArrowheads="1"/>
            </p:cNvSpPr>
            <p:nvPr/>
          </p:nvSpPr>
          <p:spPr bwMode="auto">
            <a:xfrm>
              <a:off x="5221" y="468"/>
              <a:ext cx="764" cy="753"/>
            </a:xfrm>
            <a:prstGeom prst="ellipse">
              <a:avLst/>
            </a:prstGeom>
            <a:grpFill/>
            <a:ln w="28575">
              <a:solidFill>
                <a:srgbClr val="7191AA"/>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47" name="Freeform 9"/>
            <p:cNvSpPr>
              <a:spLocks/>
            </p:cNvSpPr>
            <p:nvPr/>
          </p:nvSpPr>
          <p:spPr bwMode="auto">
            <a:xfrm>
              <a:off x="1601" y="1308"/>
              <a:ext cx="1251" cy="2556"/>
            </a:xfrm>
            <a:custGeom>
              <a:avLst/>
              <a:gdLst>
                <a:gd name="T0" fmla="*/ 432 w 529"/>
                <a:gd name="T1" fmla="*/ 0 h 1080"/>
                <a:gd name="T2" fmla="*/ 98 w 529"/>
                <a:gd name="T3" fmla="*/ 0 h 1080"/>
                <a:gd name="T4" fmla="*/ 0 w 529"/>
                <a:gd name="T5" fmla="*/ 98 h 1080"/>
                <a:gd name="T6" fmla="*/ 0 w 529"/>
                <a:gd name="T7" fmla="*/ 554 h 1080"/>
                <a:gd name="T8" fmla="*/ 98 w 529"/>
                <a:gd name="T9" fmla="*/ 652 h 1080"/>
                <a:gd name="T10" fmla="*/ 98 w 529"/>
                <a:gd name="T11" fmla="*/ 652 h 1080"/>
                <a:gd name="T12" fmla="*/ 98 w 529"/>
                <a:gd name="T13" fmla="*/ 981 h 1080"/>
                <a:gd name="T14" fmla="*/ 195 w 529"/>
                <a:gd name="T15" fmla="*/ 1080 h 1080"/>
                <a:gd name="T16" fmla="*/ 341 w 529"/>
                <a:gd name="T17" fmla="*/ 1080 h 1080"/>
                <a:gd name="T18" fmla="*/ 432 w 529"/>
                <a:gd name="T19" fmla="*/ 981 h 1080"/>
                <a:gd name="T20" fmla="*/ 432 w 529"/>
                <a:gd name="T21" fmla="*/ 652 h 1080"/>
                <a:gd name="T22" fmla="*/ 432 w 529"/>
                <a:gd name="T23" fmla="*/ 652 h 1080"/>
                <a:gd name="T24" fmla="*/ 529 w 529"/>
                <a:gd name="T25" fmla="*/ 554 h 1080"/>
                <a:gd name="T26" fmla="*/ 529 w 529"/>
                <a:gd name="T27" fmla="*/ 98 h 1080"/>
                <a:gd name="T28" fmla="*/ 432 w 529"/>
                <a:gd name="T29" fmla="*/ 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 h="1080">
                  <a:moveTo>
                    <a:pt x="432" y="0"/>
                  </a:moveTo>
                  <a:cubicBezTo>
                    <a:pt x="98" y="0"/>
                    <a:pt x="98" y="0"/>
                    <a:pt x="98" y="0"/>
                  </a:cubicBezTo>
                  <a:cubicBezTo>
                    <a:pt x="42" y="0"/>
                    <a:pt x="0" y="42"/>
                    <a:pt x="0" y="98"/>
                  </a:cubicBezTo>
                  <a:cubicBezTo>
                    <a:pt x="0" y="554"/>
                    <a:pt x="0" y="554"/>
                    <a:pt x="0" y="554"/>
                  </a:cubicBezTo>
                  <a:cubicBezTo>
                    <a:pt x="0" y="610"/>
                    <a:pt x="42" y="652"/>
                    <a:pt x="98" y="652"/>
                  </a:cubicBezTo>
                  <a:cubicBezTo>
                    <a:pt x="98" y="652"/>
                    <a:pt x="98" y="652"/>
                    <a:pt x="98" y="652"/>
                  </a:cubicBezTo>
                  <a:cubicBezTo>
                    <a:pt x="98" y="981"/>
                    <a:pt x="98" y="981"/>
                    <a:pt x="98" y="981"/>
                  </a:cubicBezTo>
                  <a:cubicBezTo>
                    <a:pt x="98" y="1038"/>
                    <a:pt x="139" y="1080"/>
                    <a:pt x="195" y="1080"/>
                  </a:cubicBezTo>
                  <a:cubicBezTo>
                    <a:pt x="341" y="1080"/>
                    <a:pt x="341" y="1080"/>
                    <a:pt x="341" y="1080"/>
                  </a:cubicBezTo>
                  <a:cubicBezTo>
                    <a:pt x="390" y="1080"/>
                    <a:pt x="432" y="1038"/>
                    <a:pt x="432" y="981"/>
                  </a:cubicBezTo>
                  <a:cubicBezTo>
                    <a:pt x="432" y="652"/>
                    <a:pt x="432" y="652"/>
                    <a:pt x="432" y="652"/>
                  </a:cubicBezTo>
                  <a:cubicBezTo>
                    <a:pt x="432" y="652"/>
                    <a:pt x="432" y="652"/>
                    <a:pt x="432" y="652"/>
                  </a:cubicBezTo>
                  <a:cubicBezTo>
                    <a:pt x="488" y="652"/>
                    <a:pt x="529" y="610"/>
                    <a:pt x="529" y="554"/>
                  </a:cubicBezTo>
                  <a:cubicBezTo>
                    <a:pt x="529" y="98"/>
                    <a:pt x="529" y="98"/>
                    <a:pt x="529" y="98"/>
                  </a:cubicBezTo>
                  <a:cubicBezTo>
                    <a:pt x="529" y="42"/>
                    <a:pt x="488" y="0"/>
                    <a:pt x="432" y="0"/>
                  </a:cubicBezTo>
                  <a:close/>
                </a:path>
              </a:pathLst>
            </a:custGeom>
            <a:grpFill/>
            <a:ln w="28575">
              <a:solidFill>
                <a:srgbClr val="7191AA"/>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48" name="Oval 10"/>
            <p:cNvSpPr>
              <a:spLocks noChangeArrowheads="1"/>
            </p:cNvSpPr>
            <p:nvPr/>
          </p:nvSpPr>
          <p:spPr bwMode="auto">
            <a:xfrm>
              <a:off x="1839" y="468"/>
              <a:ext cx="762" cy="753"/>
            </a:xfrm>
            <a:prstGeom prst="ellipse">
              <a:avLst/>
            </a:prstGeom>
            <a:grpFill/>
            <a:ln w="28575">
              <a:solidFill>
                <a:srgbClr val="7191AA"/>
              </a:solidFill>
              <a:round/>
              <a:headEnd/>
              <a:tailEnd/>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sp>
        <p:nvSpPr>
          <p:cNvPr id="94" name="TextBox 22"/>
          <p:cNvSpPr txBox="1">
            <a:spLocks noChangeArrowheads="1"/>
          </p:cNvSpPr>
          <p:nvPr/>
        </p:nvSpPr>
        <p:spPr bwMode="auto">
          <a:xfrm>
            <a:off x="9527666" y="3659942"/>
            <a:ext cx="3052687" cy="2622284"/>
          </a:xfrm>
          <a:prstGeom prst="rect">
            <a:avLst/>
          </a:prstGeom>
          <a:noFill/>
          <a:ln>
            <a:noFill/>
          </a:ln>
          <a:extLst/>
        </p:spPr>
        <p:txBody>
          <a:bodyPr wrap="square" lIns="179285" tIns="143428" rIns="179285" bIns="143428">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l" defTabSz="913505" rtl="0" eaLnBrk="1" fontAlgn="base" latinLnBrk="0" hangingPunct="1">
              <a:lnSpc>
                <a:spcPct val="90000"/>
              </a:lnSpc>
              <a:spcBef>
                <a:spcPts val="588"/>
              </a:spcBef>
              <a:spcAft>
                <a:spcPct val="0"/>
              </a:spcAft>
              <a:buClrTx/>
              <a:buSzTx/>
              <a:buFontTx/>
              <a:buNone/>
              <a:tabLst/>
              <a:defRPr/>
            </a:pPr>
            <a:r>
              <a:rPr kumimoji="0" lang="en-US" sz="3600" b="1" i="0" u="none" strike="noStrike" kern="1200" cap="none" spc="0" normalizeH="0" baseline="0" noProof="0" dirty="0">
                <a:ln>
                  <a:noFill/>
                </a:ln>
                <a:gradFill>
                  <a:gsLst>
                    <a:gs pos="32743">
                      <a:srgbClr val="FF8C00"/>
                    </a:gs>
                    <a:gs pos="49000">
                      <a:srgbClr val="FF8C00"/>
                    </a:gs>
                  </a:gsLst>
                  <a:lin ang="5400000" scaled="0"/>
                </a:gradFill>
                <a:effectLst/>
                <a:uLnTx/>
                <a:uFillTx/>
                <a:latin typeface="Segoe UI"/>
                <a:ea typeface="MS PGothic" panose="020B0600070205080204" pitchFamily="34" charset="-128"/>
                <a:cs typeface="Segoe UI Semilight" panose="020B0402040204020203" pitchFamily="34" charset="0"/>
              </a:rPr>
              <a:t>200,000</a:t>
            </a:r>
            <a:r>
              <a:rPr kumimoji="0" lang="en-US" sz="4800" b="1" i="0" u="none" strike="noStrike" kern="1200" cap="none" spc="0" normalizeH="0" baseline="0" noProof="0" dirty="0">
                <a:ln>
                  <a:noFill/>
                </a:ln>
                <a:gradFill>
                  <a:gsLst>
                    <a:gs pos="32743">
                      <a:srgbClr val="FF8C00"/>
                    </a:gs>
                    <a:gs pos="49000">
                      <a:srgbClr val="FF8C00"/>
                    </a:gs>
                  </a:gsLst>
                  <a:lin ang="5400000" scaled="0"/>
                </a:gradFill>
                <a:effectLst/>
                <a:uLnTx/>
                <a:uFillTx/>
                <a:latin typeface="Segoe UI"/>
                <a:ea typeface="MS PGothic" panose="020B0600070205080204" pitchFamily="34" charset="-128"/>
                <a:cs typeface="Segoe UI Semilight" panose="020B0402040204020203" pitchFamily="34" charset="0"/>
              </a:rPr>
              <a:t/>
            </a:r>
            <a:br>
              <a:rPr kumimoji="0" lang="en-US" sz="4800" b="1" i="0" u="none" strike="noStrike" kern="1200" cap="none" spc="0" normalizeH="0" baseline="0" noProof="0" dirty="0">
                <a:ln>
                  <a:noFill/>
                </a:ln>
                <a:gradFill>
                  <a:gsLst>
                    <a:gs pos="32743">
                      <a:srgbClr val="FF8C00"/>
                    </a:gs>
                    <a:gs pos="49000">
                      <a:srgbClr val="FF8C00"/>
                    </a:gs>
                  </a:gsLst>
                  <a:lin ang="5400000" scaled="0"/>
                </a:gradFill>
                <a:effectLst/>
                <a:uLnTx/>
                <a:uFillTx/>
                <a:latin typeface="Segoe UI"/>
                <a:ea typeface="MS PGothic" panose="020B0600070205080204" pitchFamily="34" charset="-128"/>
                <a:cs typeface="Segoe UI Semilight" panose="020B0402040204020203" pitchFamily="34" charset="0"/>
              </a:rPr>
            </a:br>
            <a:r>
              <a:rPr kumimoji="0" lang="en-US" sz="1800" b="1" i="0" u="none" strike="noStrike" kern="1200" cap="none" spc="0" normalizeH="0" baseline="0" noProof="0" dirty="0">
                <a:ln>
                  <a:noFill/>
                </a:ln>
                <a:gradFill>
                  <a:gsLst>
                    <a:gs pos="42478">
                      <a:srgbClr val="FFFFFF"/>
                    </a:gs>
                    <a:gs pos="69000">
                      <a:srgbClr val="FFFFFF"/>
                    </a:gs>
                  </a:gsLst>
                  <a:lin ang="5400000" scaled="0"/>
                </a:gradFill>
                <a:effectLst/>
                <a:uLnTx/>
                <a:uFillTx/>
                <a:latin typeface="Segoe UI"/>
                <a:ea typeface="MS PGothic" panose="020B0600070205080204" pitchFamily="34" charset="-128"/>
                <a:cs typeface="Segoe UI Light"/>
              </a:rPr>
              <a:t>organizations</a:t>
            </a:r>
            <a:r>
              <a:rPr kumimoji="0" lang="en-US" sz="4800" b="1" i="0" u="none" strike="noStrike" kern="1200" cap="none" spc="0" normalizeH="0" baseline="0" noProof="0" dirty="0">
                <a:ln>
                  <a:noFill/>
                </a:ln>
                <a:gradFill>
                  <a:gsLst>
                    <a:gs pos="32743">
                      <a:srgbClr val="FF8C00"/>
                    </a:gs>
                    <a:gs pos="49000">
                      <a:srgbClr val="FF8C00"/>
                    </a:gs>
                  </a:gsLst>
                  <a:lin ang="5400000" scaled="0"/>
                </a:gradFill>
                <a:effectLst/>
                <a:uLnTx/>
                <a:uFillTx/>
                <a:latin typeface="Segoe UI"/>
                <a:ea typeface="MS PGothic" panose="020B0600070205080204" pitchFamily="34" charset="-128"/>
                <a:cs typeface="Segoe UI Semilight" panose="020B0402040204020203" pitchFamily="34" charset="0"/>
              </a:rPr>
              <a:t/>
            </a:r>
            <a:br>
              <a:rPr kumimoji="0" lang="en-US" sz="4800" b="1" i="0" u="none" strike="noStrike" kern="1200" cap="none" spc="0" normalizeH="0" baseline="0" noProof="0" dirty="0">
                <a:ln>
                  <a:noFill/>
                </a:ln>
                <a:gradFill>
                  <a:gsLst>
                    <a:gs pos="32743">
                      <a:srgbClr val="FF8C00"/>
                    </a:gs>
                    <a:gs pos="49000">
                      <a:srgbClr val="FF8C00"/>
                    </a:gs>
                  </a:gsLst>
                  <a:lin ang="5400000" scaled="0"/>
                </a:gradFill>
                <a:effectLst/>
                <a:uLnTx/>
                <a:uFillTx/>
                <a:latin typeface="Segoe UI"/>
                <a:ea typeface="MS PGothic" panose="020B0600070205080204" pitchFamily="34" charset="-128"/>
                <a:cs typeface="Segoe UI Semilight" panose="020B0402040204020203" pitchFamily="34" charset="0"/>
              </a:rPr>
            </a:br>
            <a:r>
              <a:rPr kumimoji="0" lang="en-US" sz="3600" b="1" i="0" u="none" strike="noStrike" kern="1200" cap="none" spc="0" normalizeH="0" baseline="0" noProof="0" dirty="0">
                <a:ln>
                  <a:noFill/>
                </a:ln>
                <a:gradFill>
                  <a:gsLst>
                    <a:gs pos="32743">
                      <a:srgbClr val="FF8C00"/>
                    </a:gs>
                    <a:gs pos="49000">
                      <a:srgbClr val="FF8C00"/>
                    </a:gs>
                  </a:gsLst>
                  <a:lin ang="5400000" scaled="0"/>
                </a:gradFill>
                <a:effectLst/>
                <a:uLnTx/>
                <a:uFillTx/>
                <a:latin typeface="Segoe UI"/>
                <a:ea typeface="MS PGothic" panose="020B0600070205080204" pitchFamily="34" charset="-128"/>
                <a:cs typeface="Segoe UI Semilight" panose="020B0402040204020203" pitchFamily="34" charset="0"/>
              </a:rPr>
              <a:t>5,000,000+</a:t>
            </a:r>
            <a:r>
              <a:rPr kumimoji="0" lang="en-US" sz="4800" b="1" i="0" u="none" strike="noStrike" kern="1200" cap="none" spc="0" normalizeH="0" baseline="0" noProof="0" dirty="0">
                <a:ln>
                  <a:noFill/>
                </a:ln>
                <a:gradFill>
                  <a:gsLst>
                    <a:gs pos="32743">
                      <a:srgbClr val="FF8C00"/>
                    </a:gs>
                    <a:gs pos="49000">
                      <a:srgbClr val="FF8C00"/>
                    </a:gs>
                  </a:gsLst>
                  <a:lin ang="5400000" scaled="0"/>
                </a:gradFill>
                <a:effectLst/>
                <a:uLnTx/>
                <a:uFillTx/>
                <a:latin typeface="Segoe UI"/>
                <a:ea typeface="MS PGothic" panose="020B0600070205080204" pitchFamily="34" charset="-128"/>
                <a:cs typeface="Segoe UI Semilight" panose="020B0402040204020203" pitchFamily="34" charset="0"/>
              </a:rPr>
              <a:t/>
            </a:r>
            <a:br>
              <a:rPr kumimoji="0" lang="en-US" sz="4800" b="1" i="0" u="none" strike="noStrike" kern="1200" cap="none" spc="0" normalizeH="0" baseline="0" noProof="0" dirty="0">
                <a:ln>
                  <a:noFill/>
                </a:ln>
                <a:gradFill>
                  <a:gsLst>
                    <a:gs pos="32743">
                      <a:srgbClr val="FF8C00"/>
                    </a:gs>
                    <a:gs pos="49000">
                      <a:srgbClr val="FF8C00"/>
                    </a:gs>
                  </a:gsLst>
                  <a:lin ang="5400000" scaled="0"/>
                </a:gradFill>
                <a:effectLst/>
                <a:uLnTx/>
                <a:uFillTx/>
                <a:latin typeface="Segoe UI"/>
                <a:ea typeface="MS PGothic" panose="020B0600070205080204" pitchFamily="34" charset="-128"/>
                <a:cs typeface="Segoe UI Semilight" panose="020B0402040204020203" pitchFamily="34" charset="0"/>
              </a:rPr>
            </a:br>
            <a:r>
              <a:rPr kumimoji="0" lang="en-US" sz="1800" b="1" i="0" u="none" strike="noStrike" kern="1200" cap="none" spc="0" normalizeH="0" baseline="0" noProof="0" dirty="0">
                <a:ln>
                  <a:noFill/>
                </a:ln>
                <a:gradFill>
                  <a:gsLst>
                    <a:gs pos="42478">
                      <a:srgbClr val="FFFFFF"/>
                    </a:gs>
                    <a:gs pos="69000">
                      <a:srgbClr val="FFFFFF"/>
                    </a:gs>
                  </a:gsLst>
                  <a:lin ang="5400000" scaled="0"/>
                </a:gradFill>
                <a:effectLst/>
                <a:uLnTx/>
                <a:uFillTx/>
                <a:latin typeface="Segoe UI"/>
                <a:ea typeface="MS PGothic" panose="020B0600070205080204" pitchFamily="34" charset="-128"/>
                <a:cs typeface="Segoe UI Light"/>
              </a:rPr>
              <a:t>users</a:t>
            </a:r>
            <a:endParaRPr kumimoji="0" lang="en-US" sz="4400" b="1" i="0" u="none" strike="noStrike" kern="1200" cap="none" spc="0" normalizeH="0" baseline="0" noProof="0" dirty="0">
              <a:ln>
                <a:noFill/>
              </a:ln>
              <a:gradFill>
                <a:gsLst>
                  <a:gs pos="32743">
                    <a:srgbClr val="FF8C00"/>
                  </a:gs>
                  <a:gs pos="49000">
                    <a:srgbClr val="FF8C00"/>
                  </a:gs>
                </a:gsLst>
                <a:lin ang="5400000" scaled="0"/>
              </a:gradFill>
              <a:effectLst/>
              <a:uLnTx/>
              <a:uFillTx/>
              <a:latin typeface="Segoe UI"/>
              <a:ea typeface="MS PGothic" panose="020B0600070205080204" pitchFamily="34" charset="-128"/>
              <a:cs typeface="Segoe UI Semilight" panose="020B0402040204020203" pitchFamily="34" charset="0"/>
            </a:endParaRPr>
          </a:p>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0" normalizeH="0" baseline="0" noProof="0" dirty="0">
                <a:ln>
                  <a:noFill/>
                </a:ln>
                <a:gradFill>
                  <a:gsLst>
                    <a:gs pos="32743">
                      <a:srgbClr val="FF8C00"/>
                    </a:gs>
                    <a:gs pos="49000">
                      <a:srgbClr val="FF8C00"/>
                    </a:gs>
                  </a:gsLst>
                  <a:lin ang="5400000" scaled="0"/>
                </a:gradFill>
                <a:effectLst/>
                <a:uLnTx/>
                <a:uFillTx/>
                <a:latin typeface="Segoe UI"/>
                <a:ea typeface="MS PGothic" panose="020B0600070205080204" pitchFamily="34" charset="-128"/>
                <a:cs typeface="Segoe UI Semilight" panose="020B0402040204020203" pitchFamily="34" charset="0"/>
              </a:rPr>
              <a:t>200+</a:t>
            </a:r>
            <a:r>
              <a:rPr kumimoji="0" lang="en-US" sz="3600" b="0" i="0" u="none" strike="noStrike" kern="1200" cap="none" spc="0" normalizeH="0" baseline="0" noProof="0" dirty="0">
                <a:ln>
                  <a:noFill/>
                </a:ln>
                <a:gradFill>
                  <a:gsLst>
                    <a:gs pos="42478">
                      <a:srgbClr val="FFFFFF"/>
                    </a:gs>
                    <a:gs pos="69000">
                      <a:srgbClr val="FFFFFF"/>
                    </a:gs>
                  </a:gsLst>
                  <a:lin ang="5400000" scaled="0"/>
                </a:gradFill>
                <a:effectLst/>
                <a:uLnTx/>
                <a:uFillTx/>
                <a:latin typeface="Segoe UI"/>
                <a:ea typeface="MS PGothic" panose="020B0600070205080204" pitchFamily="34" charset="-128"/>
                <a:cs typeface="Segoe UI Light"/>
              </a:rPr>
              <a:t/>
            </a:r>
            <a:br>
              <a:rPr kumimoji="0" lang="en-US" sz="3600" b="0" i="0" u="none" strike="noStrike" kern="1200" cap="none" spc="0" normalizeH="0" baseline="0" noProof="0" dirty="0">
                <a:ln>
                  <a:noFill/>
                </a:ln>
                <a:gradFill>
                  <a:gsLst>
                    <a:gs pos="42478">
                      <a:srgbClr val="FFFFFF"/>
                    </a:gs>
                    <a:gs pos="69000">
                      <a:srgbClr val="FFFFFF"/>
                    </a:gs>
                  </a:gsLst>
                  <a:lin ang="5400000" scaled="0"/>
                </a:gradFill>
                <a:effectLst/>
                <a:uLnTx/>
                <a:uFillTx/>
                <a:latin typeface="Segoe UI"/>
                <a:ea typeface="MS PGothic" panose="020B0600070205080204" pitchFamily="34" charset="-128"/>
                <a:cs typeface="Segoe UI Light"/>
              </a:rPr>
            </a:br>
            <a:r>
              <a:rPr kumimoji="0" lang="en-US" sz="1800" b="1" i="0" u="none" strike="noStrike" kern="1200" cap="none" spc="0" normalizeH="0" baseline="0" noProof="0" dirty="0">
                <a:ln>
                  <a:noFill/>
                </a:ln>
                <a:gradFill>
                  <a:gsLst>
                    <a:gs pos="42478">
                      <a:srgbClr val="FFFFFF"/>
                    </a:gs>
                    <a:gs pos="69000">
                      <a:srgbClr val="FFFFFF"/>
                    </a:gs>
                  </a:gsLst>
                  <a:lin ang="5400000" scaled="0"/>
                </a:gradFill>
                <a:effectLst/>
                <a:uLnTx/>
                <a:uFillTx/>
                <a:latin typeface="Segoe UI"/>
                <a:ea typeface="MS PGothic" panose="020B0600070205080204" pitchFamily="34" charset="-128"/>
                <a:cs typeface="Segoe UI Light"/>
              </a:rPr>
              <a:t>countries</a:t>
            </a:r>
            <a:endParaRPr kumimoji="0" lang="en-US" sz="1800" b="0" i="0" u="none" strike="noStrike" kern="1200" cap="none" spc="0" normalizeH="0" baseline="0" noProof="0" dirty="0">
              <a:ln>
                <a:noFill/>
              </a:ln>
              <a:gradFill>
                <a:gsLst>
                  <a:gs pos="42478">
                    <a:srgbClr val="FFFFFF"/>
                  </a:gs>
                  <a:gs pos="69000">
                    <a:srgbClr val="FFFFFF"/>
                  </a:gs>
                </a:gsLst>
                <a:lin ang="5400000" scaled="0"/>
              </a:gradFill>
              <a:effectLst/>
              <a:uLnTx/>
              <a:uFillTx/>
              <a:latin typeface="Segoe UI"/>
              <a:ea typeface="MS PGothic" panose="020B0600070205080204" pitchFamily="34" charset="-128"/>
              <a:cs typeface="Segoe UI Semibold" panose="020B0702040204020203" pitchFamily="34" charset="0"/>
            </a:endParaRPr>
          </a:p>
        </p:txBody>
      </p:sp>
      <p:grpSp>
        <p:nvGrpSpPr>
          <p:cNvPr id="26" name="Group 25"/>
          <p:cNvGrpSpPr/>
          <p:nvPr/>
        </p:nvGrpSpPr>
        <p:grpSpPr>
          <a:xfrm>
            <a:off x="2640055" y="1895150"/>
            <a:ext cx="1093627" cy="4671337"/>
            <a:chOff x="4939761" y="2085055"/>
            <a:chExt cx="693271" cy="4765007"/>
          </a:xfrm>
          <a:solidFill>
            <a:schemeClr val="bg1"/>
          </a:solidFill>
        </p:grpSpPr>
        <p:sp>
          <p:nvSpPr>
            <p:cNvPr id="167" name="Right Triangle 166"/>
            <p:cNvSpPr/>
            <p:nvPr/>
          </p:nvSpPr>
          <p:spPr bwMode="auto">
            <a:xfrm rot="10800000">
              <a:off x="4939761" y="2085055"/>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endParaRPr>
            </a:p>
          </p:txBody>
        </p:sp>
        <p:sp>
          <p:nvSpPr>
            <p:cNvPr id="168" name="Right Triangle 167"/>
            <p:cNvSpPr/>
            <p:nvPr/>
          </p:nvSpPr>
          <p:spPr bwMode="auto">
            <a:xfrm rot="10800000" flipV="1">
              <a:off x="4939762" y="5359590"/>
              <a:ext cx="693270" cy="1490472"/>
            </a:xfrm>
            <a:prstGeom prst="rtTriangle">
              <a:avLst/>
            </a:prstGeom>
            <a:grpFill/>
            <a:ln w="31750">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endParaRPr>
            </a:p>
          </p:txBody>
        </p:sp>
      </p:grpSp>
      <p:sp>
        <p:nvSpPr>
          <p:cNvPr id="78" name="Rectangle 77"/>
          <p:cNvSpPr/>
          <p:nvPr/>
        </p:nvSpPr>
        <p:spPr bwMode="auto">
          <a:xfrm>
            <a:off x="1" y="3485894"/>
            <a:ext cx="4547488" cy="1489854"/>
          </a:xfrm>
          <a:prstGeom prst="rect">
            <a:avLst/>
          </a:prstGeom>
          <a:solidFill>
            <a:srgbClr val="7191A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grpSp>
        <p:nvGrpSpPr>
          <p:cNvPr id="16" name="Group 15"/>
          <p:cNvGrpSpPr/>
          <p:nvPr/>
        </p:nvGrpSpPr>
        <p:grpSpPr>
          <a:xfrm>
            <a:off x="1" y="1895153"/>
            <a:ext cx="4547488" cy="1489854"/>
            <a:chOff x="0" y="1932658"/>
            <a:chExt cx="4638675" cy="1519729"/>
          </a:xfrm>
          <a:solidFill>
            <a:srgbClr val="7191AA"/>
          </a:solidFill>
        </p:grpSpPr>
        <p:sp>
          <p:nvSpPr>
            <p:cNvPr id="6" name="Rectangle 5"/>
            <p:cNvSpPr/>
            <p:nvPr/>
          </p:nvSpPr>
          <p:spPr bwMode="auto">
            <a:xfrm>
              <a:off x="0" y="1932658"/>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10" name="Rectangle 9"/>
            <p:cNvSpPr/>
            <p:nvPr/>
          </p:nvSpPr>
          <p:spPr bwMode="auto">
            <a:xfrm>
              <a:off x="3912624" y="1932658"/>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grpSp>
      <p:grpSp>
        <p:nvGrpSpPr>
          <p:cNvPr id="17" name="Group 16"/>
          <p:cNvGrpSpPr/>
          <p:nvPr/>
        </p:nvGrpSpPr>
        <p:grpSpPr>
          <a:xfrm>
            <a:off x="1" y="5076634"/>
            <a:ext cx="4547488" cy="1489854"/>
            <a:chOff x="0" y="5177934"/>
            <a:chExt cx="4638675" cy="1519729"/>
          </a:xfrm>
          <a:solidFill>
            <a:srgbClr val="7191AA"/>
          </a:solidFill>
        </p:grpSpPr>
        <p:sp>
          <p:nvSpPr>
            <p:cNvPr id="79" name="Rectangle 78"/>
            <p:cNvSpPr/>
            <p:nvPr/>
          </p:nvSpPr>
          <p:spPr bwMode="auto">
            <a:xfrm>
              <a:off x="0" y="5177934"/>
              <a:ext cx="3912624" cy="15197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92" name="Rectangle 9"/>
            <p:cNvSpPr/>
            <p:nvPr/>
          </p:nvSpPr>
          <p:spPr bwMode="auto">
            <a:xfrm flipV="1">
              <a:off x="3912624" y="5177934"/>
              <a:ext cx="726051" cy="1519729"/>
            </a:xfrm>
            <a:custGeom>
              <a:avLst/>
              <a:gdLst>
                <a:gd name="connsiteX0" fmla="*/ 0 w 726051"/>
                <a:gd name="connsiteY0" fmla="*/ 0 h 1519729"/>
                <a:gd name="connsiteX1" fmla="*/ 726051 w 726051"/>
                <a:gd name="connsiteY1" fmla="*/ 0 h 1519729"/>
                <a:gd name="connsiteX2" fmla="*/ 726051 w 726051"/>
                <a:gd name="connsiteY2" fmla="*/ 1519729 h 1519729"/>
                <a:gd name="connsiteX3" fmla="*/ 0 w 726051"/>
                <a:gd name="connsiteY3" fmla="*/ 1519729 h 1519729"/>
                <a:gd name="connsiteX4" fmla="*/ 0 w 726051"/>
                <a:gd name="connsiteY4" fmla="*/ 0 h 1519729"/>
                <a:gd name="connsiteX0" fmla="*/ 0 w 726051"/>
                <a:gd name="connsiteY0" fmla="*/ 0 h 1519729"/>
                <a:gd name="connsiteX1" fmla="*/ 726051 w 726051"/>
                <a:gd name="connsiteY1" fmla="*/ 1519729 h 1519729"/>
                <a:gd name="connsiteX2" fmla="*/ 0 w 726051"/>
                <a:gd name="connsiteY2" fmla="*/ 1519729 h 1519729"/>
                <a:gd name="connsiteX3" fmla="*/ 0 w 726051"/>
                <a:gd name="connsiteY3" fmla="*/ 0 h 1519729"/>
              </a:gdLst>
              <a:ahLst/>
              <a:cxnLst>
                <a:cxn ang="0">
                  <a:pos x="connsiteX0" y="connsiteY0"/>
                </a:cxn>
                <a:cxn ang="0">
                  <a:pos x="connsiteX1" y="connsiteY1"/>
                </a:cxn>
                <a:cxn ang="0">
                  <a:pos x="connsiteX2" y="connsiteY2"/>
                </a:cxn>
                <a:cxn ang="0">
                  <a:pos x="connsiteX3" y="connsiteY3"/>
                </a:cxn>
              </a:cxnLst>
              <a:rect l="l" t="t" r="r" b="b"/>
              <a:pathLst>
                <a:path w="726051" h="1519729">
                  <a:moveTo>
                    <a:pt x="0" y="0"/>
                  </a:moveTo>
                  <a:lnTo>
                    <a:pt x="726051" y="1519729"/>
                  </a:lnTo>
                  <a:lnTo>
                    <a:pt x="0" y="1519729"/>
                  </a:lnTo>
                  <a:lnTo>
                    <a:pt x="0" y="0"/>
                  </a:lnTo>
                  <a:close/>
                </a:path>
              </a:pathLst>
            </a:cu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grpSp>
      <p:grpSp>
        <p:nvGrpSpPr>
          <p:cNvPr id="25" name="Group 24"/>
          <p:cNvGrpSpPr/>
          <p:nvPr/>
        </p:nvGrpSpPr>
        <p:grpSpPr>
          <a:xfrm>
            <a:off x="269239" y="1895153"/>
            <a:ext cx="3790091" cy="4473787"/>
            <a:chOff x="274637" y="1932658"/>
            <a:chExt cx="3866090" cy="4563496"/>
          </a:xfrm>
        </p:grpSpPr>
        <p:grpSp>
          <p:nvGrpSpPr>
            <p:cNvPr id="11" name="Group 10"/>
            <p:cNvGrpSpPr/>
            <p:nvPr/>
          </p:nvGrpSpPr>
          <p:grpSpPr>
            <a:xfrm>
              <a:off x="274637" y="1932658"/>
              <a:ext cx="2721870" cy="1257141"/>
              <a:chOff x="274637" y="1932658"/>
              <a:chExt cx="2721870" cy="1257141"/>
            </a:xfrm>
          </p:grpSpPr>
          <p:sp>
            <p:nvSpPr>
              <p:cNvPr id="5" name="Rectangle 4"/>
              <p:cNvSpPr/>
              <p:nvPr/>
            </p:nvSpPr>
            <p:spPr bwMode="auto">
              <a:xfrm>
                <a:off x="274637" y="1932658"/>
                <a:ext cx="272187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765"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rPr>
                  <a:t>MICROSOFT CLOUD</a:t>
                </a:r>
              </a:p>
            </p:txBody>
          </p:sp>
          <p:sp>
            <p:nvSpPr>
              <p:cNvPr id="70" name="Freeform 69"/>
              <p:cNvSpPr>
                <a:spLocks noChangeAspect="1" noEditPoints="1"/>
              </p:cNvSpPr>
              <p:nvPr/>
            </p:nvSpPr>
            <p:spPr bwMode="auto">
              <a:xfrm>
                <a:off x="443851" y="2945052"/>
                <a:ext cx="1729192" cy="244747"/>
              </a:xfrm>
              <a:custGeom>
                <a:avLst/>
                <a:gdLst>
                  <a:gd name="T0" fmla="*/ 261 w 2216"/>
                  <a:gd name="T1" fmla="*/ 97 h 311"/>
                  <a:gd name="T2" fmla="*/ 3 w 2216"/>
                  <a:gd name="T3" fmla="*/ 256 h 311"/>
                  <a:gd name="T4" fmla="*/ 124 w 2216"/>
                  <a:gd name="T5" fmla="*/ 205 h 311"/>
                  <a:gd name="T6" fmla="*/ 8 w 2216"/>
                  <a:gd name="T7" fmla="*/ 250 h 311"/>
                  <a:gd name="T8" fmla="*/ 9 w 2216"/>
                  <a:gd name="T9" fmla="*/ 252 h 311"/>
                  <a:gd name="T10" fmla="*/ 504 w 2216"/>
                  <a:gd name="T11" fmla="*/ 123 h 311"/>
                  <a:gd name="T12" fmla="*/ 502 w 2216"/>
                  <a:gd name="T13" fmla="*/ 91 h 311"/>
                  <a:gd name="T14" fmla="*/ 356 w 2216"/>
                  <a:gd name="T15" fmla="*/ 252 h 311"/>
                  <a:gd name="T16" fmla="*/ 20 w 2216"/>
                  <a:gd name="T17" fmla="*/ 242 h 311"/>
                  <a:gd name="T18" fmla="*/ 7 w 2216"/>
                  <a:gd name="T19" fmla="*/ 252 h 311"/>
                  <a:gd name="T20" fmla="*/ 208 w 2216"/>
                  <a:gd name="T21" fmla="*/ 224 h 311"/>
                  <a:gd name="T22" fmla="*/ 137 w 2216"/>
                  <a:gd name="T23" fmla="*/ 208 h 311"/>
                  <a:gd name="T24" fmla="*/ 1209 w 2216"/>
                  <a:gd name="T25" fmla="*/ 154 h 311"/>
                  <a:gd name="T26" fmla="*/ 1187 w 2216"/>
                  <a:gd name="T27" fmla="*/ 112 h 311"/>
                  <a:gd name="T28" fmla="*/ 1175 w 2216"/>
                  <a:gd name="T29" fmla="*/ 84 h 311"/>
                  <a:gd name="T30" fmla="*/ 1124 w 2216"/>
                  <a:gd name="T31" fmla="*/ 157 h 311"/>
                  <a:gd name="T32" fmla="*/ 1146 w 2216"/>
                  <a:gd name="T33" fmla="*/ 154 h 311"/>
                  <a:gd name="T34" fmla="*/ 1822 w 2216"/>
                  <a:gd name="T35" fmla="*/ 156 h 311"/>
                  <a:gd name="T36" fmla="*/ 1822 w 2216"/>
                  <a:gd name="T37" fmla="*/ 191 h 311"/>
                  <a:gd name="T38" fmla="*/ 1896 w 2216"/>
                  <a:gd name="T39" fmla="*/ 254 h 311"/>
                  <a:gd name="T40" fmla="*/ 1969 w 2216"/>
                  <a:gd name="T41" fmla="*/ 253 h 311"/>
                  <a:gd name="T42" fmla="*/ 1822 w 2216"/>
                  <a:gd name="T43" fmla="*/ 156 h 311"/>
                  <a:gd name="T44" fmla="*/ 1532 w 2216"/>
                  <a:gd name="T45" fmla="*/ 142 h 311"/>
                  <a:gd name="T46" fmla="*/ 1486 w 2216"/>
                  <a:gd name="T47" fmla="*/ 258 h 311"/>
                  <a:gd name="T48" fmla="*/ 1565 w 2216"/>
                  <a:gd name="T49" fmla="*/ 252 h 311"/>
                  <a:gd name="T50" fmla="*/ 1644 w 2216"/>
                  <a:gd name="T51" fmla="*/ 252 h 311"/>
                  <a:gd name="T52" fmla="*/ 1587 w 2216"/>
                  <a:gd name="T53" fmla="*/ 154 h 311"/>
                  <a:gd name="T54" fmla="*/ 2181 w 2216"/>
                  <a:gd name="T55" fmla="*/ 189 h 311"/>
                  <a:gd name="T56" fmla="*/ 2151 w 2216"/>
                  <a:gd name="T57" fmla="*/ 146 h 311"/>
                  <a:gd name="T58" fmla="*/ 901 w 2216"/>
                  <a:gd name="T59" fmla="*/ 252 h 311"/>
                  <a:gd name="T60" fmla="*/ 964 w 2216"/>
                  <a:gd name="T61" fmla="*/ 158 h 311"/>
                  <a:gd name="T62" fmla="*/ 939 w 2216"/>
                  <a:gd name="T63" fmla="*/ 242 h 311"/>
                  <a:gd name="T64" fmla="*/ 2106 w 2216"/>
                  <a:gd name="T65" fmla="*/ 258 h 311"/>
                  <a:gd name="T66" fmla="*/ 2127 w 2216"/>
                  <a:gd name="T67" fmla="*/ 160 h 311"/>
                  <a:gd name="T68" fmla="*/ 649 w 2216"/>
                  <a:gd name="T69" fmla="*/ 136 h 311"/>
                  <a:gd name="T70" fmla="*/ 738 w 2216"/>
                  <a:gd name="T71" fmla="*/ 144 h 311"/>
                  <a:gd name="T72" fmla="*/ 725 w 2216"/>
                  <a:gd name="T73" fmla="*/ 256 h 311"/>
                  <a:gd name="T74" fmla="*/ 573 w 2216"/>
                  <a:gd name="T75" fmla="*/ 138 h 311"/>
                  <a:gd name="T76" fmla="*/ 576 w 2216"/>
                  <a:gd name="T77" fmla="*/ 158 h 311"/>
                  <a:gd name="T78" fmla="*/ 1995 w 2216"/>
                  <a:gd name="T79" fmla="*/ 100 h 311"/>
                  <a:gd name="T80" fmla="*/ 12 w 2216"/>
                  <a:gd name="T81" fmla="*/ 250 h 311"/>
                  <a:gd name="T82" fmla="*/ 6 w 2216"/>
                  <a:gd name="T83" fmla="*/ 253 h 311"/>
                  <a:gd name="T84" fmla="*/ 18 w 2216"/>
                  <a:gd name="T85" fmla="*/ 244 h 311"/>
                  <a:gd name="T86" fmla="*/ 8 w 2216"/>
                  <a:gd name="T87" fmla="*/ 250 h 311"/>
                  <a:gd name="T88" fmla="*/ 13 w 2216"/>
                  <a:gd name="T89" fmla="*/ 246 h 311"/>
                  <a:gd name="T90" fmla="*/ 12 w 2216"/>
                  <a:gd name="T91" fmla="*/ 247 h 311"/>
                  <a:gd name="T92" fmla="*/ 9 w 2216"/>
                  <a:gd name="T93" fmla="*/ 251 h 311"/>
                  <a:gd name="T94" fmla="*/ 6 w 2216"/>
                  <a:gd name="T95" fmla="*/ 253 h 311"/>
                  <a:gd name="T96" fmla="*/ 14 w 2216"/>
                  <a:gd name="T97" fmla="*/ 246 h 311"/>
                  <a:gd name="T98" fmla="*/ 8 w 2216"/>
                  <a:gd name="T99" fmla="*/ 250 h 311"/>
                  <a:gd name="T100" fmla="*/ 6 w 2216"/>
                  <a:gd name="T101" fmla="*/ 252 h 311"/>
                  <a:gd name="T102" fmla="*/ 6 w 2216"/>
                  <a:gd name="T103" fmla="*/ 253 h 311"/>
                  <a:gd name="T104" fmla="*/ 1307 w 2216"/>
                  <a:gd name="T105" fmla="*/ 91 h 311"/>
                  <a:gd name="T106" fmla="*/ 1323 w 2216"/>
                  <a:gd name="T107" fmla="*/ 112 h 311"/>
                  <a:gd name="T108" fmla="*/ 1756 w 2216"/>
                  <a:gd name="T109" fmla="*/ 249 h 311"/>
                  <a:gd name="T110" fmla="*/ 1754 w 2216"/>
                  <a:gd name="T111" fmla="*/ 168 h 311"/>
                  <a:gd name="T112" fmla="*/ 1775 w 2216"/>
                  <a:gd name="T113" fmla="*/ 253 h 311"/>
                  <a:gd name="T114" fmla="*/ 1756 w 2216"/>
                  <a:gd name="T115" fmla="*/ 204 h 311"/>
                  <a:gd name="T116" fmla="*/ 1099 w 2216"/>
                  <a:gd name="T117" fmla="*/ 203 h 311"/>
                  <a:gd name="T118" fmla="*/ 1075 w 2216"/>
                  <a:gd name="T119" fmla="*/ 223 h 311"/>
                  <a:gd name="T120" fmla="*/ 882 w 2216"/>
                  <a:gd name="T121" fmla="*/ 172 h 311"/>
                  <a:gd name="T122" fmla="*/ 867 w 2216"/>
                  <a:gd name="T123" fmla="*/ 198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16" h="311">
                    <a:moveTo>
                      <a:pt x="22" y="246"/>
                    </a:moveTo>
                    <a:cubicBezTo>
                      <a:pt x="30" y="243"/>
                      <a:pt x="38" y="240"/>
                      <a:pt x="47" y="237"/>
                    </a:cubicBezTo>
                    <a:cubicBezTo>
                      <a:pt x="67" y="231"/>
                      <a:pt x="88" y="226"/>
                      <a:pt x="110" y="224"/>
                    </a:cubicBezTo>
                    <a:cubicBezTo>
                      <a:pt x="128" y="222"/>
                      <a:pt x="147" y="222"/>
                      <a:pt x="165" y="223"/>
                    </a:cubicBezTo>
                    <a:cubicBezTo>
                      <a:pt x="180" y="225"/>
                      <a:pt x="195" y="227"/>
                      <a:pt x="209" y="230"/>
                    </a:cubicBezTo>
                    <a:cubicBezTo>
                      <a:pt x="212" y="231"/>
                      <a:pt x="214" y="230"/>
                      <a:pt x="216" y="230"/>
                    </a:cubicBezTo>
                    <a:cubicBezTo>
                      <a:pt x="216" y="230"/>
                      <a:pt x="216" y="229"/>
                      <a:pt x="216" y="228"/>
                    </a:cubicBezTo>
                    <a:cubicBezTo>
                      <a:pt x="216" y="228"/>
                      <a:pt x="216" y="227"/>
                      <a:pt x="216" y="226"/>
                    </a:cubicBezTo>
                    <a:cubicBezTo>
                      <a:pt x="216" y="198"/>
                      <a:pt x="216" y="170"/>
                      <a:pt x="216" y="142"/>
                    </a:cubicBezTo>
                    <a:cubicBezTo>
                      <a:pt x="216" y="139"/>
                      <a:pt x="217" y="138"/>
                      <a:pt x="219" y="137"/>
                    </a:cubicBezTo>
                    <a:cubicBezTo>
                      <a:pt x="233" y="123"/>
                      <a:pt x="248" y="111"/>
                      <a:pt x="261" y="97"/>
                    </a:cubicBezTo>
                    <a:cubicBezTo>
                      <a:pt x="264" y="94"/>
                      <a:pt x="266" y="92"/>
                      <a:pt x="268" y="89"/>
                    </a:cubicBezTo>
                    <a:cubicBezTo>
                      <a:pt x="269" y="88"/>
                      <a:pt x="270" y="87"/>
                      <a:pt x="271" y="88"/>
                    </a:cubicBezTo>
                    <a:cubicBezTo>
                      <a:pt x="273" y="89"/>
                      <a:pt x="274" y="90"/>
                      <a:pt x="274" y="93"/>
                    </a:cubicBezTo>
                    <a:cubicBezTo>
                      <a:pt x="274" y="146"/>
                      <a:pt x="274" y="199"/>
                      <a:pt x="274" y="252"/>
                    </a:cubicBezTo>
                    <a:cubicBezTo>
                      <a:pt x="274" y="253"/>
                      <a:pt x="275" y="255"/>
                      <a:pt x="273" y="256"/>
                    </a:cubicBezTo>
                    <a:cubicBezTo>
                      <a:pt x="271" y="257"/>
                      <a:pt x="269" y="258"/>
                      <a:pt x="267" y="257"/>
                    </a:cubicBezTo>
                    <a:cubicBezTo>
                      <a:pt x="261" y="255"/>
                      <a:pt x="255" y="253"/>
                      <a:pt x="249" y="252"/>
                    </a:cubicBezTo>
                    <a:cubicBezTo>
                      <a:pt x="229" y="246"/>
                      <a:pt x="209" y="242"/>
                      <a:pt x="188" y="239"/>
                    </a:cubicBezTo>
                    <a:cubicBezTo>
                      <a:pt x="162" y="236"/>
                      <a:pt x="136" y="235"/>
                      <a:pt x="109" y="236"/>
                    </a:cubicBezTo>
                    <a:cubicBezTo>
                      <a:pt x="76" y="238"/>
                      <a:pt x="44" y="243"/>
                      <a:pt x="12" y="253"/>
                    </a:cubicBezTo>
                    <a:cubicBezTo>
                      <a:pt x="9" y="254"/>
                      <a:pt x="6" y="255"/>
                      <a:pt x="3" y="256"/>
                    </a:cubicBezTo>
                    <a:cubicBezTo>
                      <a:pt x="0" y="257"/>
                      <a:pt x="0" y="257"/>
                      <a:pt x="0" y="254"/>
                    </a:cubicBezTo>
                    <a:cubicBezTo>
                      <a:pt x="0" y="249"/>
                      <a:pt x="0" y="244"/>
                      <a:pt x="0" y="238"/>
                    </a:cubicBezTo>
                    <a:cubicBezTo>
                      <a:pt x="0" y="237"/>
                      <a:pt x="0" y="235"/>
                      <a:pt x="2" y="234"/>
                    </a:cubicBezTo>
                    <a:cubicBezTo>
                      <a:pt x="22" y="213"/>
                      <a:pt x="41" y="190"/>
                      <a:pt x="57" y="165"/>
                    </a:cubicBezTo>
                    <a:cubicBezTo>
                      <a:pt x="82" y="128"/>
                      <a:pt x="103" y="89"/>
                      <a:pt x="117" y="46"/>
                    </a:cubicBezTo>
                    <a:cubicBezTo>
                      <a:pt x="122" y="32"/>
                      <a:pt x="126" y="17"/>
                      <a:pt x="129" y="2"/>
                    </a:cubicBezTo>
                    <a:cubicBezTo>
                      <a:pt x="129" y="0"/>
                      <a:pt x="129" y="0"/>
                      <a:pt x="131" y="1"/>
                    </a:cubicBezTo>
                    <a:cubicBezTo>
                      <a:pt x="136" y="2"/>
                      <a:pt x="136" y="2"/>
                      <a:pt x="136" y="7"/>
                    </a:cubicBezTo>
                    <a:cubicBezTo>
                      <a:pt x="136" y="71"/>
                      <a:pt x="136" y="135"/>
                      <a:pt x="136" y="199"/>
                    </a:cubicBezTo>
                    <a:cubicBezTo>
                      <a:pt x="136" y="203"/>
                      <a:pt x="136" y="203"/>
                      <a:pt x="132" y="204"/>
                    </a:cubicBezTo>
                    <a:cubicBezTo>
                      <a:pt x="129" y="205"/>
                      <a:pt x="127" y="205"/>
                      <a:pt x="124" y="205"/>
                    </a:cubicBezTo>
                    <a:cubicBezTo>
                      <a:pt x="89" y="209"/>
                      <a:pt x="55" y="220"/>
                      <a:pt x="25" y="239"/>
                    </a:cubicBezTo>
                    <a:cubicBezTo>
                      <a:pt x="24" y="239"/>
                      <a:pt x="23" y="240"/>
                      <a:pt x="22" y="240"/>
                    </a:cubicBezTo>
                    <a:cubicBezTo>
                      <a:pt x="22" y="241"/>
                      <a:pt x="21" y="242"/>
                      <a:pt x="20" y="242"/>
                    </a:cubicBezTo>
                    <a:cubicBezTo>
                      <a:pt x="19" y="243"/>
                      <a:pt x="18" y="243"/>
                      <a:pt x="17" y="244"/>
                    </a:cubicBezTo>
                    <a:cubicBezTo>
                      <a:pt x="16" y="245"/>
                      <a:pt x="16" y="245"/>
                      <a:pt x="15" y="246"/>
                    </a:cubicBezTo>
                    <a:cubicBezTo>
                      <a:pt x="14" y="246"/>
                      <a:pt x="14" y="246"/>
                      <a:pt x="14" y="246"/>
                    </a:cubicBezTo>
                    <a:cubicBezTo>
                      <a:pt x="13" y="247"/>
                      <a:pt x="13" y="247"/>
                      <a:pt x="12" y="247"/>
                    </a:cubicBezTo>
                    <a:cubicBezTo>
                      <a:pt x="12" y="247"/>
                      <a:pt x="12" y="248"/>
                      <a:pt x="12" y="248"/>
                    </a:cubicBezTo>
                    <a:cubicBezTo>
                      <a:pt x="11" y="248"/>
                      <a:pt x="11" y="248"/>
                      <a:pt x="11" y="249"/>
                    </a:cubicBezTo>
                    <a:cubicBezTo>
                      <a:pt x="10" y="249"/>
                      <a:pt x="10" y="249"/>
                      <a:pt x="10" y="249"/>
                    </a:cubicBezTo>
                    <a:cubicBezTo>
                      <a:pt x="9" y="249"/>
                      <a:pt x="9" y="250"/>
                      <a:pt x="8" y="250"/>
                    </a:cubicBezTo>
                    <a:cubicBezTo>
                      <a:pt x="8" y="250"/>
                      <a:pt x="8" y="250"/>
                      <a:pt x="8" y="250"/>
                    </a:cubicBezTo>
                    <a:cubicBezTo>
                      <a:pt x="8" y="251"/>
                      <a:pt x="8" y="251"/>
                      <a:pt x="8" y="251"/>
                    </a:cubicBezTo>
                    <a:cubicBezTo>
                      <a:pt x="7" y="251"/>
                      <a:pt x="6" y="252"/>
                      <a:pt x="6" y="252"/>
                    </a:cubicBezTo>
                    <a:cubicBezTo>
                      <a:pt x="5" y="252"/>
                      <a:pt x="5" y="253"/>
                      <a:pt x="5" y="253"/>
                    </a:cubicBezTo>
                    <a:cubicBezTo>
                      <a:pt x="5" y="253"/>
                      <a:pt x="4" y="253"/>
                      <a:pt x="4" y="254"/>
                    </a:cubicBezTo>
                    <a:cubicBezTo>
                      <a:pt x="4" y="254"/>
                      <a:pt x="3" y="254"/>
                      <a:pt x="4" y="254"/>
                    </a:cubicBezTo>
                    <a:cubicBezTo>
                      <a:pt x="4" y="254"/>
                      <a:pt x="4" y="254"/>
                      <a:pt x="4" y="254"/>
                    </a:cubicBezTo>
                    <a:cubicBezTo>
                      <a:pt x="5" y="253"/>
                      <a:pt x="5" y="253"/>
                      <a:pt x="6" y="253"/>
                    </a:cubicBezTo>
                    <a:cubicBezTo>
                      <a:pt x="6" y="253"/>
                      <a:pt x="6" y="253"/>
                      <a:pt x="6" y="253"/>
                    </a:cubicBezTo>
                    <a:cubicBezTo>
                      <a:pt x="7" y="253"/>
                      <a:pt x="7" y="252"/>
                      <a:pt x="7" y="252"/>
                    </a:cubicBezTo>
                    <a:cubicBezTo>
                      <a:pt x="8" y="252"/>
                      <a:pt x="8" y="252"/>
                      <a:pt x="9" y="252"/>
                    </a:cubicBezTo>
                    <a:cubicBezTo>
                      <a:pt x="9" y="251"/>
                      <a:pt x="9" y="251"/>
                      <a:pt x="9" y="251"/>
                    </a:cubicBezTo>
                    <a:cubicBezTo>
                      <a:pt x="10" y="251"/>
                      <a:pt x="10" y="251"/>
                      <a:pt x="11" y="250"/>
                    </a:cubicBezTo>
                    <a:cubicBezTo>
                      <a:pt x="12" y="250"/>
                      <a:pt x="12" y="250"/>
                      <a:pt x="12" y="249"/>
                    </a:cubicBezTo>
                    <a:cubicBezTo>
                      <a:pt x="16" y="248"/>
                      <a:pt x="19" y="246"/>
                      <a:pt x="22" y="246"/>
                    </a:cubicBezTo>
                    <a:close/>
                    <a:moveTo>
                      <a:pt x="377" y="125"/>
                    </a:moveTo>
                    <a:cubicBezTo>
                      <a:pt x="395" y="167"/>
                      <a:pt x="414" y="209"/>
                      <a:pt x="433" y="250"/>
                    </a:cubicBezTo>
                    <a:cubicBezTo>
                      <a:pt x="434" y="252"/>
                      <a:pt x="434" y="254"/>
                      <a:pt x="435" y="255"/>
                    </a:cubicBezTo>
                    <a:cubicBezTo>
                      <a:pt x="437" y="256"/>
                      <a:pt x="439" y="256"/>
                      <a:pt x="441" y="256"/>
                    </a:cubicBezTo>
                    <a:cubicBezTo>
                      <a:pt x="445" y="256"/>
                      <a:pt x="445" y="256"/>
                      <a:pt x="446" y="252"/>
                    </a:cubicBezTo>
                    <a:cubicBezTo>
                      <a:pt x="465" y="210"/>
                      <a:pt x="484" y="168"/>
                      <a:pt x="502" y="126"/>
                    </a:cubicBezTo>
                    <a:cubicBezTo>
                      <a:pt x="503" y="125"/>
                      <a:pt x="503" y="124"/>
                      <a:pt x="504" y="123"/>
                    </a:cubicBezTo>
                    <a:cubicBezTo>
                      <a:pt x="504" y="123"/>
                      <a:pt x="504" y="123"/>
                      <a:pt x="504" y="123"/>
                    </a:cubicBezTo>
                    <a:cubicBezTo>
                      <a:pt x="504" y="124"/>
                      <a:pt x="504" y="125"/>
                      <a:pt x="504" y="126"/>
                    </a:cubicBezTo>
                    <a:cubicBezTo>
                      <a:pt x="504" y="168"/>
                      <a:pt x="504" y="210"/>
                      <a:pt x="504" y="251"/>
                    </a:cubicBezTo>
                    <a:cubicBezTo>
                      <a:pt x="504" y="252"/>
                      <a:pt x="505" y="253"/>
                      <a:pt x="504" y="254"/>
                    </a:cubicBezTo>
                    <a:cubicBezTo>
                      <a:pt x="504" y="255"/>
                      <a:pt x="505" y="256"/>
                      <a:pt x="507" y="256"/>
                    </a:cubicBezTo>
                    <a:cubicBezTo>
                      <a:pt x="511" y="256"/>
                      <a:pt x="515" y="256"/>
                      <a:pt x="520" y="256"/>
                    </a:cubicBezTo>
                    <a:cubicBezTo>
                      <a:pt x="524" y="256"/>
                      <a:pt x="524" y="256"/>
                      <a:pt x="524" y="252"/>
                    </a:cubicBezTo>
                    <a:cubicBezTo>
                      <a:pt x="524" y="200"/>
                      <a:pt x="524" y="147"/>
                      <a:pt x="524" y="95"/>
                    </a:cubicBezTo>
                    <a:cubicBezTo>
                      <a:pt x="524" y="94"/>
                      <a:pt x="524" y="94"/>
                      <a:pt x="524" y="93"/>
                    </a:cubicBezTo>
                    <a:cubicBezTo>
                      <a:pt x="524" y="92"/>
                      <a:pt x="523" y="91"/>
                      <a:pt x="522" y="91"/>
                    </a:cubicBezTo>
                    <a:cubicBezTo>
                      <a:pt x="515" y="91"/>
                      <a:pt x="508" y="91"/>
                      <a:pt x="502" y="91"/>
                    </a:cubicBezTo>
                    <a:cubicBezTo>
                      <a:pt x="500" y="91"/>
                      <a:pt x="499" y="92"/>
                      <a:pt x="499" y="93"/>
                    </a:cubicBezTo>
                    <a:cubicBezTo>
                      <a:pt x="496" y="99"/>
                      <a:pt x="493" y="106"/>
                      <a:pt x="490" y="112"/>
                    </a:cubicBezTo>
                    <a:cubicBezTo>
                      <a:pt x="474" y="148"/>
                      <a:pt x="458" y="184"/>
                      <a:pt x="442" y="220"/>
                    </a:cubicBezTo>
                    <a:cubicBezTo>
                      <a:pt x="441" y="221"/>
                      <a:pt x="441" y="222"/>
                      <a:pt x="440" y="223"/>
                    </a:cubicBezTo>
                    <a:cubicBezTo>
                      <a:pt x="439" y="222"/>
                      <a:pt x="439" y="221"/>
                      <a:pt x="438" y="220"/>
                    </a:cubicBezTo>
                    <a:cubicBezTo>
                      <a:pt x="433" y="208"/>
                      <a:pt x="427" y="195"/>
                      <a:pt x="422" y="183"/>
                    </a:cubicBezTo>
                    <a:cubicBezTo>
                      <a:pt x="409" y="153"/>
                      <a:pt x="396" y="124"/>
                      <a:pt x="383" y="94"/>
                    </a:cubicBezTo>
                    <a:cubicBezTo>
                      <a:pt x="382" y="92"/>
                      <a:pt x="381" y="91"/>
                      <a:pt x="378" y="91"/>
                    </a:cubicBezTo>
                    <a:cubicBezTo>
                      <a:pt x="372" y="91"/>
                      <a:pt x="366" y="91"/>
                      <a:pt x="360" y="91"/>
                    </a:cubicBezTo>
                    <a:cubicBezTo>
                      <a:pt x="356" y="91"/>
                      <a:pt x="356" y="91"/>
                      <a:pt x="356" y="95"/>
                    </a:cubicBezTo>
                    <a:cubicBezTo>
                      <a:pt x="356" y="147"/>
                      <a:pt x="356" y="200"/>
                      <a:pt x="356" y="252"/>
                    </a:cubicBezTo>
                    <a:cubicBezTo>
                      <a:pt x="356" y="252"/>
                      <a:pt x="356" y="253"/>
                      <a:pt x="356" y="254"/>
                    </a:cubicBezTo>
                    <a:cubicBezTo>
                      <a:pt x="356" y="255"/>
                      <a:pt x="357" y="256"/>
                      <a:pt x="358" y="256"/>
                    </a:cubicBezTo>
                    <a:cubicBezTo>
                      <a:pt x="362" y="256"/>
                      <a:pt x="366" y="256"/>
                      <a:pt x="369" y="256"/>
                    </a:cubicBezTo>
                    <a:cubicBezTo>
                      <a:pt x="371" y="256"/>
                      <a:pt x="373" y="256"/>
                      <a:pt x="374" y="255"/>
                    </a:cubicBezTo>
                    <a:cubicBezTo>
                      <a:pt x="375" y="254"/>
                      <a:pt x="375" y="252"/>
                      <a:pt x="375" y="251"/>
                    </a:cubicBezTo>
                    <a:cubicBezTo>
                      <a:pt x="375" y="209"/>
                      <a:pt x="375" y="167"/>
                      <a:pt x="375" y="125"/>
                    </a:cubicBezTo>
                    <a:cubicBezTo>
                      <a:pt x="375" y="124"/>
                      <a:pt x="375" y="123"/>
                      <a:pt x="375" y="122"/>
                    </a:cubicBezTo>
                    <a:cubicBezTo>
                      <a:pt x="376" y="123"/>
                      <a:pt x="376" y="124"/>
                      <a:pt x="377" y="125"/>
                    </a:cubicBezTo>
                    <a:close/>
                    <a:moveTo>
                      <a:pt x="21" y="242"/>
                    </a:moveTo>
                    <a:cubicBezTo>
                      <a:pt x="21" y="242"/>
                      <a:pt x="21" y="242"/>
                      <a:pt x="20" y="242"/>
                    </a:cubicBezTo>
                    <a:cubicBezTo>
                      <a:pt x="20" y="242"/>
                      <a:pt x="20" y="242"/>
                      <a:pt x="20" y="242"/>
                    </a:cubicBezTo>
                    <a:cubicBezTo>
                      <a:pt x="19" y="243"/>
                      <a:pt x="18" y="243"/>
                      <a:pt x="17" y="244"/>
                    </a:cubicBezTo>
                    <a:cubicBezTo>
                      <a:pt x="16" y="245"/>
                      <a:pt x="15" y="245"/>
                      <a:pt x="14" y="246"/>
                    </a:cubicBezTo>
                    <a:cubicBezTo>
                      <a:pt x="14" y="246"/>
                      <a:pt x="14" y="246"/>
                      <a:pt x="14" y="246"/>
                    </a:cubicBezTo>
                    <a:cubicBezTo>
                      <a:pt x="13" y="247"/>
                      <a:pt x="13" y="247"/>
                      <a:pt x="12" y="247"/>
                    </a:cubicBezTo>
                    <a:cubicBezTo>
                      <a:pt x="12" y="247"/>
                      <a:pt x="12" y="248"/>
                      <a:pt x="11" y="248"/>
                    </a:cubicBezTo>
                    <a:cubicBezTo>
                      <a:pt x="11" y="248"/>
                      <a:pt x="11" y="248"/>
                      <a:pt x="10" y="249"/>
                    </a:cubicBezTo>
                    <a:cubicBezTo>
                      <a:pt x="10" y="249"/>
                      <a:pt x="10" y="249"/>
                      <a:pt x="10" y="249"/>
                    </a:cubicBezTo>
                    <a:cubicBezTo>
                      <a:pt x="9" y="249"/>
                      <a:pt x="8" y="250"/>
                      <a:pt x="8" y="250"/>
                    </a:cubicBezTo>
                    <a:cubicBezTo>
                      <a:pt x="8" y="250"/>
                      <a:pt x="8" y="250"/>
                      <a:pt x="8" y="250"/>
                    </a:cubicBezTo>
                    <a:cubicBezTo>
                      <a:pt x="8" y="250"/>
                      <a:pt x="7" y="250"/>
                      <a:pt x="7" y="251"/>
                    </a:cubicBezTo>
                    <a:cubicBezTo>
                      <a:pt x="7" y="251"/>
                      <a:pt x="6" y="251"/>
                      <a:pt x="7" y="252"/>
                    </a:cubicBezTo>
                    <a:cubicBezTo>
                      <a:pt x="7" y="252"/>
                      <a:pt x="7" y="252"/>
                      <a:pt x="7" y="252"/>
                    </a:cubicBezTo>
                    <a:cubicBezTo>
                      <a:pt x="8" y="252"/>
                      <a:pt x="8" y="252"/>
                      <a:pt x="9" y="252"/>
                    </a:cubicBezTo>
                    <a:cubicBezTo>
                      <a:pt x="9" y="252"/>
                      <a:pt x="9" y="252"/>
                      <a:pt x="9" y="251"/>
                    </a:cubicBezTo>
                    <a:cubicBezTo>
                      <a:pt x="10" y="251"/>
                      <a:pt x="10" y="251"/>
                      <a:pt x="11" y="251"/>
                    </a:cubicBezTo>
                    <a:cubicBezTo>
                      <a:pt x="11" y="250"/>
                      <a:pt x="12" y="250"/>
                      <a:pt x="13" y="250"/>
                    </a:cubicBezTo>
                    <a:cubicBezTo>
                      <a:pt x="15" y="248"/>
                      <a:pt x="18" y="247"/>
                      <a:pt x="21" y="245"/>
                    </a:cubicBezTo>
                    <a:cubicBezTo>
                      <a:pt x="21" y="245"/>
                      <a:pt x="22" y="245"/>
                      <a:pt x="22" y="244"/>
                    </a:cubicBezTo>
                    <a:cubicBezTo>
                      <a:pt x="55" y="229"/>
                      <a:pt x="90" y="221"/>
                      <a:pt x="127" y="219"/>
                    </a:cubicBezTo>
                    <a:cubicBezTo>
                      <a:pt x="139" y="218"/>
                      <a:pt x="152" y="219"/>
                      <a:pt x="165" y="220"/>
                    </a:cubicBezTo>
                    <a:cubicBezTo>
                      <a:pt x="176" y="220"/>
                      <a:pt x="188" y="222"/>
                      <a:pt x="199" y="224"/>
                    </a:cubicBezTo>
                    <a:cubicBezTo>
                      <a:pt x="202" y="225"/>
                      <a:pt x="205" y="225"/>
                      <a:pt x="208" y="224"/>
                    </a:cubicBezTo>
                    <a:cubicBezTo>
                      <a:pt x="211" y="224"/>
                      <a:pt x="211" y="224"/>
                      <a:pt x="211" y="220"/>
                    </a:cubicBezTo>
                    <a:cubicBezTo>
                      <a:pt x="211" y="163"/>
                      <a:pt x="211" y="107"/>
                      <a:pt x="211" y="50"/>
                    </a:cubicBezTo>
                    <a:cubicBezTo>
                      <a:pt x="211" y="46"/>
                      <a:pt x="212" y="47"/>
                      <a:pt x="208" y="45"/>
                    </a:cubicBezTo>
                    <a:cubicBezTo>
                      <a:pt x="206" y="45"/>
                      <a:pt x="206" y="45"/>
                      <a:pt x="205" y="47"/>
                    </a:cubicBezTo>
                    <a:cubicBezTo>
                      <a:pt x="202" y="55"/>
                      <a:pt x="198" y="63"/>
                      <a:pt x="194" y="71"/>
                    </a:cubicBezTo>
                    <a:cubicBezTo>
                      <a:pt x="180" y="98"/>
                      <a:pt x="163" y="122"/>
                      <a:pt x="142" y="144"/>
                    </a:cubicBezTo>
                    <a:cubicBezTo>
                      <a:pt x="141" y="145"/>
                      <a:pt x="141" y="147"/>
                      <a:pt x="141" y="148"/>
                    </a:cubicBezTo>
                    <a:cubicBezTo>
                      <a:pt x="141" y="166"/>
                      <a:pt x="141" y="183"/>
                      <a:pt x="141" y="200"/>
                    </a:cubicBezTo>
                    <a:cubicBezTo>
                      <a:pt x="141" y="202"/>
                      <a:pt x="141" y="204"/>
                      <a:pt x="141" y="205"/>
                    </a:cubicBezTo>
                    <a:cubicBezTo>
                      <a:pt x="141" y="207"/>
                      <a:pt x="140" y="207"/>
                      <a:pt x="139" y="208"/>
                    </a:cubicBezTo>
                    <a:cubicBezTo>
                      <a:pt x="138" y="208"/>
                      <a:pt x="137" y="208"/>
                      <a:pt x="137" y="208"/>
                    </a:cubicBezTo>
                    <a:cubicBezTo>
                      <a:pt x="128" y="209"/>
                      <a:pt x="120" y="210"/>
                      <a:pt x="111" y="211"/>
                    </a:cubicBezTo>
                    <a:cubicBezTo>
                      <a:pt x="89" y="214"/>
                      <a:pt x="68" y="220"/>
                      <a:pt x="48" y="229"/>
                    </a:cubicBezTo>
                    <a:cubicBezTo>
                      <a:pt x="39" y="232"/>
                      <a:pt x="31" y="237"/>
                      <a:pt x="23" y="241"/>
                    </a:cubicBezTo>
                    <a:cubicBezTo>
                      <a:pt x="22" y="241"/>
                      <a:pt x="22" y="241"/>
                      <a:pt x="21" y="242"/>
                    </a:cubicBezTo>
                    <a:close/>
                    <a:moveTo>
                      <a:pt x="1219" y="242"/>
                    </a:moveTo>
                    <a:cubicBezTo>
                      <a:pt x="1212" y="241"/>
                      <a:pt x="1209" y="237"/>
                      <a:pt x="1207" y="231"/>
                    </a:cubicBezTo>
                    <a:cubicBezTo>
                      <a:pt x="1206" y="227"/>
                      <a:pt x="1206" y="224"/>
                      <a:pt x="1206" y="220"/>
                    </a:cubicBezTo>
                    <a:cubicBezTo>
                      <a:pt x="1206" y="199"/>
                      <a:pt x="1206" y="178"/>
                      <a:pt x="1206" y="158"/>
                    </a:cubicBezTo>
                    <a:cubicBezTo>
                      <a:pt x="1206" y="157"/>
                      <a:pt x="1206" y="156"/>
                      <a:pt x="1206" y="156"/>
                    </a:cubicBezTo>
                    <a:cubicBezTo>
                      <a:pt x="1206" y="155"/>
                      <a:pt x="1206" y="154"/>
                      <a:pt x="1207" y="154"/>
                    </a:cubicBezTo>
                    <a:cubicBezTo>
                      <a:pt x="1208" y="154"/>
                      <a:pt x="1209" y="154"/>
                      <a:pt x="1209" y="154"/>
                    </a:cubicBezTo>
                    <a:cubicBezTo>
                      <a:pt x="1217" y="154"/>
                      <a:pt x="1225" y="154"/>
                      <a:pt x="1233" y="154"/>
                    </a:cubicBezTo>
                    <a:cubicBezTo>
                      <a:pt x="1236" y="154"/>
                      <a:pt x="1236" y="154"/>
                      <a:pt x="1236" y="152"/>
                    </a:cubicBezTo>
                    <a:cubicBezTo>
                      <a:pt x="1236" y="148"/>
                      <a:pt x="1236" y="145"/>
                      <a:pt x="1236" y="141"/>
                    </a:cubicBezTo>
                    <a:cubicBezTo>
                      <a:pt x="1236" y="138"/>
                      <a:pt x="1236" y="138"/>
                      <a:pt x="1233" y="138"/>
                    </a:cubicBezTo>
                    <a:cubicBezTo>
                      <a:pt x="1225" y="138"/>
                      <a:pt x="1217" y="138"/>
                      <a:pt x="1209" y="138"/>
                    </a:cubicBezTo>
                    <a:cubicBezTo>
                      <a:pt x="1206" y="138"/>
                      <a:pt x="1206" y="138"/>
                      <a:pt x="1206" y="136"/>
                    </a:cubicBezTo>
                    <a:cubicBezTo>
                      <a:pt x="1206" y="126"/>
                      <a:pt x="1206" y="117"/>
                      <a:pt x="1206" y="107"/>
                    </a:cubicBezTo>
                    <a:cubicBezTo>
                      <a:pt x="1206" y="106"/>
                      <a:pt x="1206" y="105"/>
                      <a:pt x="1206" y="104"/>
                    </a:cubicBezTo>
                    <a:cubicBezTo>
                      <a:pt x="1205" y="104"/>
                      <a:pt x="1204" y="104"/>
                      <a:pt x="1204" y="104"/>
                    </a:cubicBezTo>
                    <a:cubicBezTo>
                      <a:pt x="1199" y="106"/>
                      <a:pt x="1194" y="107"/>
                      <a:pt x="1189" y="109"/>
                    </a:cubicBezTo>
                    <a:cubicBezTo>
                      <a:pt x="1188" y="109"/>
                      <a:pt x="1187" y="110"/>
                      <a:pt x="1187" y="112"/>
                    </a:cubicBezTo>
                    <a:cubicBezTo>
                      <a:pt x="1187" y="120"/>
                      <a:pt x="1187" y="128"/>
                      <a:pt x="1187" y="136"/>
                    </a:cubicBezTo>
                    <a:cubicBezTo>
                      <a:pt x="1187" y="138"/>
                      <a:pt x="1187" y="138"/>
                      <a:pt x="1185" y="138"/>
                    </a:cubicBezTo>
                    <a:cubicBezTo>
                      <a:pt x="1178" y="138"/>
                      <a:pt x="1171" y="138"/>
                      <a:pt x="1165" y="138"/>
                    </a:cubicBezTo>
                    <a:cubicBezTo>
                      <a:pt x="1158" y="138"/>
                      <a:pt x="1152" y="138"/>
                      <a:pt x="1145" y="138"/>
                    </a:cubicBezTo>
                    <a:cubicBezTo>
                      <a:pt x="1143" y="138"/>
                      <a:pt x="1143" y="138"/>
                      <a:pt x="1143" y="136"/>
                    </a:cubicBezTo>
                    <a:cubicBezTo>
                      <a:pt x="1143" y="130"/>
                      <a:pt x="1143" y="125"/>
                      <a:pt x="1143" y="120"/>
                    </a:cubicBezTo>
                    <a:cubicBezTo>
                      <a:pt x="1143" y="115"/>
                      <a:pt x="1143" y="111"/>
                      <a:pt x="1145" y="107"/>
                    </a:cubicBezTo>
                    <a:cubicBezTo>
                      <a:pt x="1147" y="101"/>
                      <a:pt x="1151" y="97"/>
                      <a:pt x="1158" y="96"/>
                    </a:cubicBezTo>
                    <a:cubicBezTo>
                      <a:pt x="1163" y="95"/>
                      <a:pt x="1167" y="95"/>
                      <a:pt x="1172" y="97"/>
                    </a:cubicBezTo>
                    <a:cubicBezTo>
                      <a:pt x="1173" y="97"/>
                      <a:pt x="1174" y="98"/>
                      <a:pt x="1175" y="98"/>
                    </a:cubicBezTo>
                    <a:cubicBezTo>
                      <a:pt x="1175" y="93"/>
                      <a:pt x="1175" y="88"/>
                      <a:pt x="1175" y="84"/>
                    </a:cubicBezTo>
                    <a:cubicBezTo>
                      <a:pt x="1175" y="81"/>
                      <a:pt x="1175" y="81"/>
                      <a:pt x="1173" y="81"/>
                    </a:cubicBezTo>
                    <a:cubicBezTo>
                      <a:pt x="1165" y="79"/>
                      <a:pt x="1157" y="79"/>
                      <a:pt x="1149" y="81"/>
                    </a:cubicBezTo>
                    <a:cubicBezTo>
                      <a:pt x="1135" y="86"/>
                      <a:pt x="1125" y="99"/>
                      <a:pt x="1124" y="114"/>
                    </a:cubicBezTo>
                    <a:cubicBezTo>
                      <a:pt x="1124" y="121"/>
                      <a:pt x="1124" y="128"/>
                      <a:pt x="1124" y="135"/>
                    </a:cubicBezTo>
                    <a:cubicBezTo>
                      <a:pt x="1124" y="139"/>
                      <a:pt x="1124" y="138"/>
                      <a:pt x="1121" y="138"/>
                    </a:cubicBezTo>
                    <a:cubicBezTo>
                      <a:pt x="1116" y="138"/>
                      <a:pt x="1111" y="138"/>
                      <a:pt x="1106" y="138"/>
                    </a:cubicBezTo>
                    <a:cubicBezTo>
                      <a:pt x="1104" y="138"/>
                      <a:pt x="1104" y="138"/>
                      <a:pt x="1104" y="140"/>
                    </a:cubicBezTo>
                    <a:cubicBezTo>
                      <a:pt x="1104" y="144"/>
                      <a:pt x="1104" y="148"/>
                      <a:pt x="1104" y="152"/>
                    </a:cubicBezTo>
                    <a:cubicBezTo>
                      <a:pt x="1104" y="154"/>
                      <a:pt x="1104" y="154"/>
                      <a:pt x="1106" y="154"/>
                    </a:cubicBezTo>
                    <a:cubicBezTo>
                      <a:pt x="1111" y="154"/>
                      <a:pt x="1116" y="154"/>
                      <a:pt x="1121" y="154"/>
                    </a:cubicBezTo>
                    <a:cubicBezTo>
                      <a:pt x="1124" y="154"/>
                      <a:pt x="1124" y="154"/>
                      <a:pt x="1124" y="157"/>
                    </a:cubicBezTo>
                    <a:cubicBezTo>
                      <a:pt x="1124" y="158"/>
                      <a:pt x="1124" y="159"/>
                      <a:pt x="1124" y="159"/>
                    </a:cubicBezTo>
                    <a:cubicBezTo>
                      <a:pt x="1124" y="190"/>
                      <a:pt x="1124" y="221"/>
                      <a:pt x="1124" y="251"/>
                    </a:cubicBezTo>
                    <a:cubicBezTo>
                      <a:pt x="1124" y="252"/>
                      <a:pt x="1124" y="253"/>
                      <a:pt x="1124" y="254"/>
                    </a:cubicBezTo>
                    <a:cubicBezTo>
                      <a:pt x="1124" y="255"/>
                      <a:pt x="1124" y="256"/>
                      <a:pt x="1126" y="256"/>
                    </a:cubicBezTo>
                    <a:cubicBezTo>
                      <a:pt x="1131" y="256"/>
                      <a:pt x="1135" y="256"/>
                      <a:pt x="1140" y="256"/>
                    </a:cubicBezTo>
                    <a:cubicBezTo>
                      <a:pt x="1143" y="256"/>
                      <a:pt x="1143" y="256"/>
                      <a:pt x="1143" y="253"/>
                    </a:cubicBezTo>
                    <a:cubicBezTo>
                      <a:pt x="1143" y="252"/>
                      <a:pt x="1143" y="252"/>
                      <a:pt x="1143" y="251"/>
                    </a:cubicBezTo>
                    <a:cubicBezTo>
                      <a:pt x="1143" y="220"/>
                      <a:pt x="1143" y="189"/>
                      <a:pt x="1143" y="158"/>
                    </a:cubicBezTo>
                    <a:cubicBezTo>
                      <a:pt x="1143" y="157"/>
                      <a:pt x="1143" y="156"/>
                      <a:pt x="1143" y="156"/>
                    </a:cubicBezTo>
                    <a:cubicBezTo>
                      <a:pt x="1143" y="155"/>
                      <a:pt x="1143" y="154"/>
                      <a:pt x="1144" y="154"/>
                    </a:cubicBezTo>
                    <a:cubicBezTo>
                      <a:pt x="1145" y="154"/>
                      <a:pt x="1146" y="154"/>
                      <a:pt x="1146" y="154"/>
                    </a:cubicBezTo>
                    <a:cubicBezTo>
                      <a:pt x="1159" y="154"/>
                      <a:pt x="1171" y="154"/>
                      <a:pt x="1184" y="154"/>
                    </a:cubicBezTo>
                    <a:cubicBezTo>
                      <a:pt x="1188" y="154"/>
                      <a:pt x="1187" y="154"/>
                      <a:pt x="1187" y="158"/>
                    </a:cubicBezTo>
                    <a:cubicBezTo>
                      <a:pt x="1187" y="180"/>
                      <a:pt x="1187" y="201"/>
                      <a:pt x="1187" y="223"/>
                    </a:cubicBezTo>
                    <a:cubicBezTo>
                      <a:pt x="1187" y="228"/>
                      <a:pt x="1187" y="233"/>
                      <a:pt x="1189" y="238"/>
                    </a:cubicBezTo>
                    <a:cubicBezTo>
                      <a:pt x="1191" y="246"/>
                      <a:pt x="1195" y="252"/>
                      <a:pt x="1203" y="256"/>
                    </a:cubicBezTo>
                    <a:cubicBezTo>
                      <a:pt x="1207" y="257"/>
                      <a:pt x="1212" y="258"/>
                      <a:pt x="1216" y="258"/>
                    </a:cubicBezTo>
                    <a:cubicBezTo>
                      <a:pt x="1222" y="258"/>
                      <a:pt x="1228" y="258"/>
                      <a:pt x="1234" y="256"/>
                    </a:cubicBezTo>
                    <a:cubicBezTo>
                      <a:pt x="1235" y="255"/>
                      <a:pt x="1236" y="255"/>
                      <a:pt x="1236" y="253"/>
                    </a:cubicBezTo>
                    <a:cubicBezTo>
                      <a:pt x="1236" y="248"/>
                      <a:pt x="1236" y="244"/>
                      <a:pt x="1236" y="238"/>
                    </a:cubicBezTo>
                    <a:cubicBezTo>
                      <a:pt x="1230" y="242"/>
                      <a:pt x="1224" y="243"/>
                      <a:pt x="1219" y="242"/>
                    </a:cubicBezTo>
                    <a:close/>
                    <a:moveTo>
                      <a:pt x="1822" y="156"/>
                    </a:moveTo>
                    <a:cubicBezTo>
                      <a:pt x="1822" y="151"/>
                      <a:pt x="1822" y="146"/>
                      <a:pt x="1822" y="142"/>
                    </a:cubicBezTo>
                    <a:cubicBezTo>
                      <a:pt x="1822" y="138"/>
                      <a:pt x="1822" y="138"/>
                      <a:pt x="1818" y="138"/>
                    </a:cubicBezTo>
                    <a:cubicBezTo>
                      <a:pt x="1814" y="138"/>
                      <a:pt x="1810" y="138"/>
                      <a:pt x="1806" y="138"/>
                    </a:cubicBezTo>
                    <a:cubicBezTo>
                      <a:pt x="1802" y="138"/>
                      <a:pt x="1803" y="138"/>
                      <a:pt x="1803" y="142"/>
                    </a:cubicBezTo>
                    <a:cubicBezTo>
                      <a:pt x="1803" y="179"/>
                      <a:pt x="1803" y="215"/>
                      <a:pt x="1803" y="252"/>
                    </a:cubicBezTo>
                    <a:cubicBezTo>
                      <a:pt x="1803" y="253"/>
                      <a:pt x="1803" y="254"/>
                      <a:pt x="1803" y="254"/>
                    </a:cubicBezTo>
                    <a:cubicBezTo>
                      <a:pt x="1803" y="255"/>
                      <a:pt x="1803" y="256"/>
                      <a:pt x="1804" y="256"/>
                    </a:cubicBezTo>
                    <a:cubicBezTo>
                      <a:pt x="1810" y="256"/>
                      <a:pt x="1815" y="256"/>
                      <a:pt x="1820" y="256"/>
                    </a:cubicBezTo>
                    <a:cubicBezTo>
                      <a:pt x="1821" y="256"/>
                      <a:pt x="1822" y="255"/>
                      <a:pt x="1822" y="254"/>
                    </a:cubicBezTo>
                    <a:cubicBezTo>
                      <a:pt x="1822" y="254"/>
                      <a:pt x="1822" y="253"/>
                      <a:pt x="1822" y="252"/>
                    </a:cubicBezTo>
                    <a:cubicBezTo>
                      <a:pt x="1822" y="232"/>
                      <a:pt x="1822" y="211"/>
                      <a:pt x="1822" y="191"/>
                    </a:cubicBezTo>
                    <a:cubicBezTo>
                      <a:pt x="1822" y="187"/>
                      <a:pt x="1822" y="184"/>
                      <a:pt x="1822" y="181"/>
                    </a:cubicBezTo>
                    <a:cubicBezTo>
                      <a:pt x="1823" y="174"/>
                      <a:pt x="1826" y="167"/>
                      <a:pt x="1830" y="161"/>
                    </a:cubicBezTo>
                    <a:cubicBezTo>
                      <a:pt x="1836" y="154"/>
                      <a:pt x="1843" y="151"/>
                      <a:pt x="1852" y="152"/>
                    </a:cubicBezTo>
                    <a:cubicBezTo>
                      <a:pt x="1863" y="152"/>
                      <a:pt x="1871" y="158"/>
                      <a:pt x="1874" y="169"/>
                    </a:cubicBezTo>
                    <a:cubicBezTo>
                      <a:pt x="1875" y="170"/>
                      <a:pt x="1875" y="171"/>
                      <a:pt x="1875" y="171"/>
                    </a:cubicBezTo>
                    <a:cubicBezTo>
                      <a:pt x="1876" y="177"/>
                      <a:pt x="1877" y="182"/>
                      <a:pt x="1877" y="187"/>
                    </a:cubicBezTo>
                    <a:cubicBezTo>
                      <a:pt x="1877" y="204"/>
                      <a:pt x="1877" y="220"/>
                      <a:pt x="1877" y="236"/>
                    </a:cubicBezTo>
                    <a:cubicBezTo>
                      <a:pt x="1877" y="242"/>
                      <a:pt x="1877" y="248"/>
                      <a:pt x="1877" y="254"/>
                    </a:cubicBezTo>
                    <a:cubicBezTo>
                      <a:pt x="1877" y="255"/>
                      <a:pt x="1877" y="256"/>
                      <a:pt x="1879" y="256"/>
                    </a:cubicBezTo>
                    <a:cubicBezTo>
                      <a:pt x="1884" y="256"/>
                      <a:pt x="1889" y="256"/>
                      <a:pt x="1894" y="256"/>
                    </a:cubicBezTo>
                    <a:cubicBezTo>
                      <a:pt x="1895" y="256"/>
                      <a:pt x="1896" y="255"/>
                      <a:pt x="1896" y="254"/>
                    </a:cubicBezTo>
                    <a:cubicBezTo>
                      <a:pt x="1896" y="253"/>
                      <a:pt x="1896" y="252"/>
                      <a:pt x="1896" y="252"/>
                    </a:cubicBezTo>
                    <a:cubicBezTo>
                      <a:pt x="1896" y="230"/>
                      <a:pt x="1896" y="209"/>
                      <a:pt x="1896" y="188"/>
                    </a:cubicBezTo>
                    <a:cubicBezTo>
                      <a:pt x="1896" y="178"/>
                      <a:pt x="1899" y="168"/>
                      <a:pt x="1906" y="160"/>
                    </a:cubicBezTo>
                    <a:cubicBezTo>
                      <a:pt x="1911" y="154"/>
                      <a:pt x="1918" y="151"/>
                      <a:pt x="1927" y="152"/>
                    </a:cubicBezTo>
                    <a:cubicBezTo>
                      <a:pt x="1939" y="152"/>
                      <a:pt x="1946" y="158"/>
                      <a:pt x="1949" y="170"/>
                    </a:cubicBezTo>
                    <a:cubicBezTo>
                      <a:pt x="1950" y="175"/>
                      <a:pt x="1951" y="180"/>
                      <a:pt x="1951" y="185"/>
                    </a:cubicBezTo>
                    <a:cubicBezTo>
                      <a:pt x="1951" y="207"/>
                      <a:pt x="1951" y="228"/>
                      <a:pt x="1951" y="250"/>
                    </a:cubicBezTo>
                    <a:cubicBezTo>
                      <a:pt x="1951" y="252"/>
                      <a:pt x="1950" y="254"/>
                      <a:pt x="1951" y="255"/>
                    </a:cubicBezTo>
                    <a:cubicBezTo>
                      <a:pt x="1952" y="256"/>
                      <a:pt x="1954" y="256"/>
                      <a:pt x="1956" y="256"/>
                    </a:cubicBezTo>
                    <a:cubicBezTo>
                      <a:pt x="1959" y="256"/>
                      <a:pt x="1963" y="256"/>
                      <a:pt x="1966" y="256"/>
                    </a:cubicBezTo>
                    <a:cubicBezTo>
                      <a:pt x="1970" y="256"/>
                      <a:pt x="1969" y="256"/>
                      <a:pt x="1969" y="253"/>
                    </a:cubicBezTo>
                    <a:cubicBezTo>
                      <a:pt x="1969" y="230"/>
                      <a:pt x="1969" y="207"/>
                      <a:pt x="1969" y="183"/>
                    </a:cubicBezTo>
                    <a:cubicBezTo>
                      <a:pt x="1969" y="176"/>
                      <a:pt x="1969" y="168"/>
                      <a:pt x="1966" y="160"/>
                    </a:cubicBezTo>
                    <a:cubicBezTo>
                      <a:pt x="1963" y="149"/>
                      <a:pt x="1956" y="140"/>
                      <a:pt x="1944" y="137"/>
                    </a:cubicBezTo>
                    <a:cubicBezTo>
                      <a:pt x="1936" y="135"/>
                      <a:pt x="1928" y="135"/>
                      <a:pt x="1920" y="137"/>
                    </a:cubicBezTo>
                    <a:cubicBezTo>
                      <a:pt x="1909" y="139"/>
                      <a:pt x="1901" y="146"/>
                      <a:pt x="1894" y="155"/>
                    </a:cubicBezTo>
                    <a:cubicBezTo>
                      <a:pt x="1894" y="156"/>
                      <a:pt x="1893" y="158"/>
                      <a:pt x="1892" y="159"/>
                    </a:cubicBezTo>
                    <a:cubicBezTo>
                      <a:pt x="1891" y="158"/>
                      <a:pt x="1891" y="157"/>
                      <a:pt x="1890" y="155"/>
                    </a:cubicBezTo>
                    <a:cubicBezTo>
                      <a:pt x="1884" y="142"/>
                      <a:pt x="1870" y="133"/>
                      <a:pt x="1851" y="136"/>
                    </a:cubicBezTo>
                    <a:cubicBezTo>
                      <a:pt x="1840" y="138"/>
                      <a:pt x="1831" y="144"/>
                      <a:pt x="1824" y="154"/>
                    </a:cubicBezTo>
                    <a:cubicBezTo>
                      <a:pt x="1823" y="155"/>
                      <a:pt x="1823" y="156"/>
                      <a:pt x="1822" y="156"/>
                    </a:cubicBezTo>
                    <a:cubicBezTo>
                      <a:pt x="1822" y="156"/>
                      <a:pt x="1822" y="156"/>
                      <a:pt x="1822" y="156"/>
                    </a:cubicBezTo>
                    <a:close/>
                    <a:moveTo>
                      <a:pt x="1445" y="308"/>
                    </a:moveTo>
                    <a:cubicBezTo>
                      <a:pt x="1445" y="309"/>
                      <a:pt x="1446" y="310"/>
                      <a:pt x="1447" y="310"/>
                    </a:cubicBezTo>
                    <a:cubicBezTo>
                      <a:pt x="1449" y="310"/>
                      <a:pt x="1452" y="311"/>
                      <a:pt x="1454" y="311"/>
                    </a:cubicBezTo>
                    <a:cubicBezTo>
                      <a:pt x="1463" y="311"/>
                      <a:pt x="1471" y="309"/>
                      <a:pt x="1479" y="304"/>
                    </a:cubicBezTo>
                    <a:cubicBezTo>
                      <a:pt x="1482" y="301"/>
                      <a:pt x="1486" y="297"/>
                      <a:pt x="1489" y="293"/>
                    </a:cubicBezTo>
                    <a:cubicBezTo>
                      <a:pt x="1493" y="287"/>
                      <a:pt x="1496" y="281"/>
                      <a:pt x="1499" y="274"/>
                    </a:cubicBezTo>
                    <a:cubicBezTo>
                      <a:pt x="1516" y="230"/>
                      <a:pt x="1534" y="185"/>
                      <a:pt x="1551" y="141"/>
                    </a:cubicBezTo>
                    <a:cubicBezTo>
                      <a:pt x="1552" y="140"/>
                      <a:pt x="1552" y="139"/>
                      <a:pt x="1552" y="138"/>
                    </a:cubicBezTo>
                    <a:cubicBezTo>
                      <a:pt x="1547" y="138"/>
                      <a:pt x="1541" y="138"/>
                      <a:pt x="1536" y="138"/>
                    </a:cubicBezTo>
                    <a:cubicBezTo>
                      <a:pt x="1532" y="138"/>
                      <a:pt x="1533" y="138"/>
                      <a:pt x="1532" y="141"/>
                    </a:cubicBezTo>
                    <a:cubicBezTo>
                      <a:pt x="1532" y="141"/>
                      <a:pt x="1532" y="141"/>
                      <a:pt x="1532" y="142"/>
                    </a:cubicBezTo>
                    <a:cubicBezTo>
                      <a:pt x="1520" y="172"/>
                      <a:pt x="1509" y="202"/>
                      <a:pt x="1498" y="233"/>
                    </a:cubicBezTo>
                    <a:cubicBezTo>
                      <a:pt x="1498" y="234"/>
                      <a:pt x="1498" y="235"/>
                      <a:pt x="1497" y="235"/>
                    </a:cubicBezTo>
                    <a:cubicBezTo>
                      <a:pt x="1496" y="235"/>
                      <a:pt x="1496" y="233"/>
                      <a:pt x="1495" y="233"/>
                    </a:cubicBezTo>
                    <a:cubicBezTo>
                      <a:pt x="1489" y="213"/>
                      <a:pt x="1482" y="194"/>
                      <a:pt x="1475" y="174"/>
                    </a:cubicBezTo>
                    <a:cubicBezTo>
                      <a:pt x="1471" y="163"/>
                      <a:pt x="1467" y="152"/>
                      <a:pt x="1463" y="141"/>
                    </a:cubicBezTo>
                    <a:cubicBezTo>
                      <a:pt x="1462" y="138"/>
                      <a:pt x="1463" y="138"/>
                      <a:pt x="1460" y="138"/>
                    </a:cubicBezTo>
                    <a:cubicBezTo>
                      <a:pt x="1457" y="138"/>
                      <a:pt x="1453" y="138"/>
                      <a:pt x="1450" y="138"/>
                    </a:cubicBezTo>
                    <a:cubicBezTo>
                      <a:pt x="1448" y="138"/>
                      <a:pt x="1445" y="138"/>
                      <a:pt x="1442" y="138"/>
                    </a:cubicBezTo>
                    <a:cubicBezTo>
                      <a:pt x="1442" y="140"/>
                      <a:pt x="1443" y="141"/>
                      <a:pt x="1443" y="142"/>
                    </a:cubicBezTo>
                    <a:cubicBezTo>
                      <a:pt x="1457" y="179"/>
                      <a:pt x="1472" y="216"/>
                      <a:pt x="1486" y="253"/>
                    </a:cubicBezTo>
                    <a:cubicBezTo>
                      <a:pt x="1487" y="255"/>
                      <a:pt x="1487" y="256"/>
                      <a:pt x="1486" y="258"/>
                    </a:cubicBezTo>
                    <a:cubicBezTo>
                      <a:pt x="1483" y="264"/>
                      <a:pt x="1481" y="271"/>
                      <a:pt x="1478" y="277"/>
                    </a:cubicBezTo>
                    <a:cubicBezTo>
                      <a:pt x="1477" y="280"/>
                      <a:pt x="1475" y="283"/>
                      <a:pt x="1474" y="286"/>
                    </a:cubicBezTo>
                    <a:cubicBezTo>
                      <a:pt x="1468" y="293"/>
                      <a:pt x="1461" y="296"/>
                      <a:pt x="1452" y="294"/>
                    </a:cubicBezTo>
                    <a:cubicBezTo>
                      <a:pt x="1450" y="294"/>
                      <a:pt x="1448" y="293"/>
                      <a:pt x="1445" y="293"/>
                    </a:cubicBezTo>
                    <a:cubicBezTo>
                      <a:pt x="1445" y="298"/>
                      <a:pt x="1445" y="303"/>
                      <a:pt x="1445" y="308"/>
                    </a:cubicBezTo>
                    <a:close/>
                    <a:moveTo>
                      <a:pt x="1584" y="155"/>
                    </a:moveTo>
                    <a:cubicBezTo>
                      <a:pt x="1584" y="150"/>
                      <a:pt x="1584" y="146"/>
                      <a:pt x="1584" y="141"/>
                    </a:cubicBezTo>
                    <a:cubicBezTo>
                      <a:pt x="1584" y="138"/>
                      <a:pt x="1584" y="138"/>
                      <a:pt x="1581" y="138"/>
                    </a:cubicBezTo>
                    <a:cubicBezTo>
                      <a:pt x="1577" y="138"/>
                      <a:pt x="1573" y="138"/>
                      <a:pt x="1569" y="138"/>
                    </a:cubicBezTo>
                    <a:cubicBezTo>
                      <a:pt x="1565" y="138"/>
                      <a:pt x="1565" y="138"/>
                      <a:pt x="1565" y="142"/>
                    </a:cubicBezTo>
                    <a:cubicBezTo>
                      <a:pt x="1565" y="179"/>
                      <a:pt x="1565" y="215"/>
                      <a:pt x="1565" y="252"/>
                    </a:cubicBezTo>
                    <a:cubicBezTo>
                      <a:pt x="1565" y="253"/>
                      <a:pt x="1565" y="253"/>
                      <a:pt x="1565" y="254"/>
                    </a:cubicBezTo>
                    <a:cubicBezTo>
                      <a:pt x="1565" y="255"/>
                      <a:pt x="1566" y="256"/>
                      <a:pt x="1567" y="256"/>
                    </a:cubicBezTo>
                    <a:cubicBezTo>
                      <a:pt x="1572" y="256"/>
                      <a:pt x="1578" y="256"/>
                      <a:pt x="1583" y="256"/>
                    </a:cubicBezTo>
                    <a:cubicBezTo>
                      <a:pt x="1584" y="256"/>
                      <a:pt x="1584" y="255"/>
                      <a:pt x="1584" y="254"/>
                    </a:cubicBezTo>
                    <a:cubicBezTo>
                      <a:pt x="1584" y="253"/>
                      <a:pt x="1584" y="253"/>
                      <a:pt x="1584" y="252"/>
                    </a:cubicBezTo>
                    <a:cubicBezTo>
                      <a:pt x="1584" y="231"/>
                      <a:pt x="1584" y="211"/>
                      <a:pt x="1584" y="190"/>
                    </a:cubicBezTo>
                    <a:cubicBezTo>
                      <a:pt x="1584" y="186"/>
                      <a:pt x="1584" y="181"/>
                      <a:pt x="1586" y="177"/>
                    </a:cubicBezTo>
                    <a:cubicBezTo>
                      <a:pt x="1590" y="163"/>
                      <a:pt x="1598" y="154"/>
                      <a:pt x="1613" y="152"/>
                    </a:cubicBezTo>
                    <a:cubicBezTo>
                      <a:pt x="1627" y="150"/>
                      <a:pt x="1637" y="156"/>
                      <a:pt x="1642" y="170"/>
                    </a:cubicBezTo>
                    <a:cubicBezTo>
                      <a:pt x="1644" y="176"/>
                      <a:pt x="1644" y="182"/>
                      <a:pt x="1644" y="188"/>
                    </a:cubicBezTo>
                    <a:cubicBezTo>
                      <a:pt x="1644" y="210"/>
                      <a:pt x="1644" y="231"/>
                      <a:pt x="1644" y="252"/>
                    </a:cubicBezTo>
                    <a:cubicBezTo>
                      <a:pt x="1644" y="253"/>
                      <a:pt x="1644" y="253"/>
                      <a:pt x="1644" y="254"/>
                    </a:cubicBezTo>
                    <a:cubicBezTo>
                      <a:pt x="1644" y="255"/>
                      <a:pt x="1644" y="256"/>
                      <a:pt x="1646" y="256"/>
                    </a:cubicBezTo>
                    <a:cubicBezTo>
                      <a:pt x="1651" y="256"/>
                      <a:pt x="1656" y="256"/>
                      <a:pt x="1661" y="256"/>
                    </a:cubicBezTo>
                    <a:cubicBezTo>
                      <a:pt x="1663" y="256"/>
                      <a:pt x="1663" y="255"/>
                      <a:pt x="1663" y="254"/>
                    </a:cubicBezTo>
                    <a:cubicBezTo>
                      <a:pt x="1663" y="253"/>
                      <a:pt x="1663" y="252"/>
                      <a:pt x="1663" y="252"/>
                    </a:cubicBezTo>
                    <a:cubicBezTo>
                      <a:pt x="1663" y="230"/>
                      <a:pt x="1663" y="209"/>
                      <a:pt x="1663" y="187"/>
                    </a:cubicBezTo>
                    <a:cubicBezTo>
                      <a:pt x="1663" y="183"/>
                      <a:pt x="1663" y="179"/>
                      <a:pt x="1663" y="175"/>
                    </a:cubicBezTo>
                    <a:cubicBezTo>
                      <a:pt x="1662" y="168"/>
                      <a:pt x="1660" y="162"/>
                      <a:pt x="1658" y="156"/>
                    </a:cubicBezTo>
                    <a:cubicBezTo>
                      <a:pt x="1653" y="146"/>
                      <a:pt x="1645" y="139"/>
                      <a:pt x="1634" y="136"/>
                    </a:cubicBezTo>
                    <a:cubicBezTo>
                      <a:pt x="1630" y="136"/>
                      <a:pt x="1625" y="135"/>
                      <a:pt x="1621" y="136"/>
                    </a:cubicBezTo>
                    <a:cubicBezTo>
                      <a:pt x="1607" y="136"/>
                      <a:pt x="1595" y="142"/>
                      <a:pt x="1587" y="154"/>
                    </a:cubicBezTo>
                    <a:cubicBezTo>
                      <a:pt x="1586" y="155"/>
                      <a:pt x="1586" y="156"/>
                      <a:pt x="1585" y="158"/>
                    </a:cubicBezTo>
                    <a:cubicBezTo>
                      <a:pt x="1584" y="156"/>
                      <a:pt x="1584" y="155"/>
                      <a:pt x="1584" y="155"/>
                    </a:cubicBezTo>
                    <a:close/>
                    <a:moveTo>
                      <a:pt x="2140" y="232"/>
                    </a:moveTo>
                    <a:cubicBezTo>
                      <a:pt x="2140" y="237"/>
                      <a:pt x="2140" y="241"/>
                      <a:pt x="2140" y="245"/>
                    </a:cubicBezTo>
                    <a:cubicBezTo>
                      <a:pt x="2140" y="247"/>
                      <a:pt x="2139" y="250"/>
                      <a:pt x="2141" y="251"/>
                    </a:cubicBezTo>
                    <a:cubicBezTo>
                      <a:pt x="2142" y="253"/>
                      <a:pt x="2144" y="254"/>
                      <a:pt x="2146" y="254"/>
                    </a:cubicBezTo>
                    <a:cubicBezTo>
                      <a:pt x="2157" y="259"/>
                      <a:pt x="2169" y="260"/>
                      <a:pt x="2180" y="258"/>
                    </a:cubicBezTo>
                    <a:cubicBezTo>
                      <a:pt x="2189" y="256"/>
                      <a:pt x="2196" y="253"/>
                      <a:pt x="2202" y="247"/>
                    </a:cubicBezTo>
                    <a:cubicBezTo>
                      <a:pt x="2216" y="236"/>
                      <a:pt x="2216" y="211"/>
                      <a:pt x="2200" y="200"/>
                    </a:cubicBezTo>
                    <a:cubicBezTo>
                      <a:pt x="2198" y="198"/>
                      <a:pt x="2196" y="197"/>
                      <a:pt x="2193" y="195"/>
                    </a:cubicBezTo>
                    <a:cubicBezTo>
                      <a:pt x="2189" y="193"/>
                      <a:pt x="2185" y="191"/>
                      <a:pt x="2181" y="189"/>
                    </a:cubicBezTo>
                    <a:cubicBezTo>
                      <a:pt x="2176" y="187"/>
                      <a:pt x="2171" y="185"/>
                      <a:pt x="2167" y="182"/>
                    </a:cubicBezTo>
                    <a:cubicBezTo>
                      <a:pt x="2164" y="181"/>
                      <a:pt x="2162" y="179"/>
                      <a:pt x="2161" y="176"/>
                    </a:cubicBezTo>
                    <a:cubicBezTo>
                      <a:pt x="2158" y="167"/>
                      <a:pt x="2160" y="157"/>
                      <a:pt x="2170" y="153"/>
                    </a:cubicBezTo>
                    <a:cubicBezTo>
                      <a:pt x="2172" y="153"/>
                      <a:pt x="2173" y="152"/>
                      <a:pt x="2175" y="152"/>
                    </a:cubicBezTo>
                    <a:cubicBezTo>
                      <a:pt x="2185" y="151"/>
                      <a:pt x="2195" y="153"/>
                      <a:pt x="2204" y="158"/>
                    </a:cubicBezTo>
                    <a:cubicBezTo>
                      <a:pt x="2205" y="158"/>
                      <a:pt x="2205" y="159"/>
                      <a:pt x="2207" y="159"/>
                    </a:cubicBezTo>
                    <a:cubicBezTo>
                      <a:pt x="2207" y="154"/>
                      <a:pt x="2207" y="148"/>
                      <a:pt x="2207" y="142"/>
                    </a:cubicBezTo>
                    <a:cubicBezTo>
                      <a:pt x="2207" y="141"/>
                      <a:pt x="2207" y="141"/>
                      <a:pt x="2206" y="140"/>
                    </a:cubicBezTo>
                    <a:cubicBezTo>
                      <a:pt x="2205" y="140"/>
                      <a:pt x="2204" y="140"/>
                      <a:pt x="2203" y="139"/>
                    </a:cubicBezTo>
                    <a:cubicBezTo>
                      <a:pt x="2194" y="136"/>
                      <a:pt x="2184" y="135"/>
                      <a:pt x="2175" y="136"/>
                    </a:cubicBezTo>
                    <a:cubicBezTo>
                      <a:pt x="2166" y="137"/>
                      <a:pt x="2158" y="140"/>
                      <a:pt x="2151" y="146"/>
                    </a:cubicBezTo>
                    <a:cubicBezTo>
                      <a:pt x="2136" y="158"/>
                      <a:pt x="2136" y="185"/>
                      <a:pt x="2154" y="196"/>
                    </a:cubicBezTo>
                    <a:cubicBezTo>
                      <a:pt x="2158" y="199"/>
                      <a:pt x="2163" y="202"/>
                      <a:pt x="2168" y="204"/>
                    </a:cubicBezTo>
                    <a:cubicBezTo>
                      <a:pt x="2174" y="207"/>
                      <a:pt x="2181" y="210"/>
                      <a:pt x="2186" y="214"/>
                    </a:cubicBezTo>
                    <a:cubicBezTo>
                      <a:pt x="2192" y="217"/>
                      <a:pt x="2194" y="223"/>
                      <a:pt x="2193" y="229"/>
                    </a:cubicBezTo>
                    <a:cubicBezTo>
                      <a:pt x="2192" y="235"/>
                      <a:pt x="2188" y="239"/>
                      <a:pt x="2182" y="241"/>
                    </a:cubicBezTo>
                    <a:cubicBezTo>
                      <a:pt x="2181" y="241"/>
                      <a:pt x="2180" y="241"/>
                      <a:pt x="2179" y="242"/>
                    </a:cubicBezTo>
                    <a:cubicBezTo>
                      <a:pt x="2166" y="244"/>
                      <a:pt x="2154" y="241"/>
                      <a:pt x="2143" y="234"/>
                    </a:cubicBezTo>
                    <a:cubicBezTo>
                      <a:pt x="2142" y="233"/>
                      <a:pt x="2142" y="232"/>
                      <a:pt x="2140" y="232"/>
                    </a:cubicBezTo>
                    <a:cubicBezTo>
                      <a:pt x="2140" y="232"/>
                      <a:pt x="2140" y="232"/>
                      <a:pt x="2140" y="232"/>
                    </a:cubicBezTo>
                    <a:close/>
                    <a:moveTo>
                      <a:pt x="900" y="251"/>
                    </a:moveTo>
                    <a:cubicBezTo>
                      <a:pt x="900" y="252"/>
                      <a:pt x="901" y="252"/>
                      <a:pt x="901" y="252"/>
                    </a:cubicBezTo>
                    <a:cubicBezTo>
                      <a:pt x="903" y="253"/>
                      <a:pt x="905" y="254"/>
                      <a:pt x="908" y="255"/>
                    </a:cubicBezTo>
                    <a:cubicBezTo>
                      <a:pt x="918" y="259"/>
                      <a:pt x="929" y="259"/>
                      <a:pt x="939" y="258"/>
                    </a:cubicBezTo>
                    <a:cubicBezTo>
                      <a:pt x="947" y="257"/>
                      <a:pt x="954" y="254"/>
                      <a:pt x="960" y="249"/>
                    </a:cubicBezTo>
                    <a:cubicBezTo>
                      <a:pt x="976" y="237"/>
                      <a:pt x="977" y="211"/>
                      <a:pt x="959" y="199"/>
                    </a:cubicBezTo>
                    <a:cubicBezTo>
                      <a:pt x="958" y="198"/>
                      <a:pt x="956" y="197"/>
                      <a:pt x="955" y="196"/>
                    </a:cubicBezTo>
                    <a:cubicBezTo>
                      <a:pt x="950" y="193"/>
                      <a:pt x="946" y="191"/>
                      <a:pt x="941" y="189"/>
                    </a:cubicBezTo>
                    <a:cubicBezTo>
                      <a:pt x="936" y="187"/>
                      <a:pt x="931" y="185"/>
                      <a:pt x="927" y="182"/>
                    </a:cubicBezTo>
                    <a:cubicBezTo>
                      <a:pt x="924" y="180"/>
                      <a:pt x="922" y="179"/>
                      <a:pt x="921" y="176"/>
                    </a:cubicBezTo>
                    <a:cubicBezTo>
                      <a:pt x="918" y="168"/>
                      <a:pt x="919" y="158"/>
                      <a:pt x="929" y="154"/>
                    </a:cubicBezTo>
                    <a:cubicBezTo>
                      <a:pt x="931" y="153"/>
                      <a:pt x="933" y="152"/>
                      <a:pt x="934" y="152"/>
                    </a:cubicBezTo>
                    <a:cubicBezTo>
                      <a:pt x="945" y="150"/>
                      <a:pt x="955" y="153"/>
                      <a:pt x="964" y="158"/>
                    </a:cubicBezTo>
                    <a:cubicBezTo>
                      <a:pt x="965" y="159"/>
                      <a:pt x="965" y="159"/>
                      <a:pt x="967" y="159"/>
                    </a:cubicBezTo>
                    <a:cubicBezTo>
                      <a:pt x="967" y="154"/>
                      <a:pt x="967" y="149"/>
                      <a:pt x="967" y="144"/>
                    </a:cubicBezTo>
                    <a:cubicBezTo>
                      <a:pt x="967" y="141"/>
                      <a:pt x="967" y="141"/>
                      <a:pt x="964" y="140"/>
                    </a:cubicBezTo>
                    <a:cubicBezTo>
                      <a:pt x="954" y="136"/>
                      <a:pt x="944" y="135"/>
                      <a:pt x="934" y="136"/>
                    </a:cubicBezTo>
                    <a:cubicBezTo>
                      <a:pt x="926" y="137"/>
                      <a:pt x="919" y="140"/>
                      <a:pt x="912" y="145"/>
                    </a:cubicBezTo>
                    <a:cubicBezTo>
                      <a:pt x="896" y="158"/>
                      <a:pt x="896" y="186"/>
                      <a:pt x="914" y="196"/>
                    </a:cubicBezTo>
                    <a:cubicBezTo>
                      <a:pt x="919" y="199"/>
                      <a:pt x="923" y="202"/>
                      <a:pt x="928" y="204"/>
                    </a:cubicBezTo>
                    <a:cubicBezTo>
                      <a:pt x="934" y="207"/>
                      <a:pt x="941" y="210"/>
                      <a:pt x="946" y="214"/>
                    </a:cubicBezTo>
                    <a:cubicBezTo>
                      <a:pt x="952" y="218"/>
                      <a:pt x="953" y="223"/>
                      <a:pt x="952" y="230"/>
                    </a:cubicBezTo>
                    <a:cubicBezTo>
                      <a:pt x="951" y="236"/>
                      <a:pt x="947" y="239"/>
                      <a:pt x="942" y="241"/>
                    </a:cubicBezTo>
                    <a:cubicBezTo>
                      <a:pt x="941" y="241"/>
                      <a:pt x="940" y="241"/>
                      <a:pt x="939" y="242"/>
                    </a:cubicBezTo>
                    <a:cubicBezTo>
                      <a:pt x="926" y="244"/>
                      <a:pt x="914" y="241"/>
                      <a:pt x="903" y="234"/>
                    </a:cubicBezTo>
                    <a:cubicBezTo>
                      <a:pt x="902" y="233"/>
                      <a:pt x="901" y="232"/>
                      <a:pt x="900" y="231"/>
                    </a:cubicBezTo>
                    <a:cubicBezTo>
                      <a:pt x="900" y="238"/>
                      <a:pt x="900" y="244"/>
                      <a:pt x="900" y="251"/>
                    </a:cubicBezTo>
                    <a:close/>
                    <a:moveTo>
                      <a:pt x="2127" y="143"/>
                    </a:moveTo>
                    <a:cubicBezTo>
                      <a:pt x="2127" y="142"/>
                      <a:pt x="2127" y="141"/>
                      <a:pt x="2126" y="141"/>
                    </a:cubicBezTo>
                    <a:cubicBezTo>
                      <a:pt x="2124" y="140"/>
                      <a:pt x="2122" y="139"/>
                      <a:pt x="2121" y="139"/>
                    </a:cubicBezTo>
                    <a:cubicBezTo>
                      <a:pt x="2110" y="135"/>
                      <a:pt x="2100" y="135"/>
                      <a:pt x="2089" y="136"/>
                    </a:cubicBezTo>
                    <a:cubicBezTo>
                      <a:pt x="2069" y="139"/>
                      <a:pt x="2055" y="149"/>
                      <a:pt x="2046" y="167"/>
                    </a:cubicBezTo>
                    <a:cubicBezTo>
                      <a:pt x="2037" y="185"/>
                      <a:pt x="2036" y="204"/>
                      <a:pt x="2043" y="223"/>
                    </a:cubicBezTo>
                    <a:cubicBezTo>
                      <a:pt x="2048" y="239"/>
                      <a:pt x="2059" y="250"/>
                      <a:pt x="2075" y="255"/>
                    </a:cubicBezTo>
                    <a:cubicBezTo>
                      <a:pt x="2085" y="259"/>
                      <a:pt x="2095" y="259"/>
                      <a:pt x="2106" y="258"/>
                    </a:cubicBezTo>
                    <a:cubicBezTo>
                      <a:pt x="2112" y="257"/>
                      <a:pt x="2119" y="255"/>
                      <a:pt x="2124" y="252"/>
                    </a:cubicBezTo>
                    <a:cubicBezTo>
                      <a:pt x="2126" y="251"/>
                      <a:pt x="2127" y="250"/>
                      <a:pt x="2127" y="248"/>
                    </a:cubicBezTo>
                    <a:cubicBezTo>
                      <a:pt x="2127" y="244"/>
                      <a:pt x="2127" y="239"/>
                      <a:pt x="2127" y="235"/>
                    </a:cubicBezTo>
                    <a:cubicBezTo>
                      <a:pt x="2127" y="234"/>
                      <a:pt x="2127" y="234"/>
                      <a:pt x="2126" y="233"/>
                    </a:cubicBezTo>
                    <a:cubicBezTo>
                      <a:pt x="2125" y="233"/>
                      <a:pt x="2125" y="234"/>
                      <a:pt x="2124" y="234"/>
                    </a:cubicBezTo>
                    <a:cubicBezTo>
                      <a:pt x="2115" y="240"/>
                      <a:pt x="2105" y="243"/>
                      <a:pt x="2094" y="242"/>
                    </a:cubicBezTo>
                    <a:cubicBezTo>
                      <a:pt x="2078" y="241"/>
                      <a:pt x="2067" y="233"/>
                      <a:pt x="2061" y="218"/>
                    </a:cubicBezTo>
                    <a:cubicBezTo>
                      <a:pt x="2056" y="205"/>
                      <a:pt x="2057" y="191"/>
                      <a:pt x="2062" y="177"/>
                    </a:cubicBezTo>
                    <a:cubicBezTo>
                      <a:pt x="2067" y="164"/>
                      <a:pt x="2076" y="155"/>
                      <a:pt x="2090" y="152"/>
                    </a:cubicBezTo>
                    <a:cubicBezTo>
                      <a:pt x="2102" y="150"/>
                      <a:pt x="2113" y="152"/>
                      <a:pt x="2124" y="159"/>
                    </a:cubicBezTo>
                    <a:cubicBezTo>
                      <a:pt x="2125" y="159"/>
                      <a:pt x="2125" y="160"/>
                      <a:pt x="2127" y="160"/>
                    </a:cubicBezTo>
                    <a:cubicBezTo>
                      <a:pt x="2127" y="154"/>
                      <a:pt x="2127" y="149"/>
                      <a:pt x="2127" y="143"/>
                    </a:cubicBezTo>
                    <a:close/>
                    <a:moveTo>
                      <a:pt x="684" y="234"/>
                    </a:moveTo>
                    <a:cubicBezTo>
                      <a:pt x="675" y="240"/>
                      <a:pt x="665" y="243"/>
                      <a:pt x="654" y="242"/>
                    </a:cubicBezTo>
                    <a:cubicBezTo>
                      <a:pt x="639" y="241"/>
                      <a:pt x="628" y="234"/>
                      <a:pt x="622" y="220"/>
                    </a:cubicBezTo>
                    <a:cubicBezTo>
                      <a:pt x="615" y="205"/>
                      <a:pt x="616" y="189"/>
                      <a:pt x="623" y="174"/>
                    </a:cubicBezTo>
                    <a:cubicBezTo>
                      <a:pt x="628" y="162"/>
                      <a:pt x="638" y="154"/>
                      <a:pt x="651" y="152"/>
                    </a:cubicBezTo>
                    <a:cubicBezTo>
                      <a:pt x="663" y="150"/>
                      <a:pt x="673" y="153"/>
                      <a:pt x="683" y="159"/>
                    </a:cubicBezTo>
                    <a:cubicBezTo>
                      <a:pt x="684" y="159"/>
                      <a:pt x="685" y="160"/>
                      <a:pt x="687" y="160"/>
                    </a:cubicBezTo>
                    <a:cubicBezTo>
                      <a:pt x="687" y="156"/>
                      <a:pt x="687" y="151"/>
                      <a:pt x="687" y="146"/>
                    </a:cubicBezTo>
                    <a:cubicBezTo>
                      <a:pt x="687" y="141"/>
                      <a:pt x="687" y="141"/>
                      <a:pt x="682" y="139"/>
                    </a:cubicBezTo>
                    <a:cubicBezTo>
                      <a:pt x="671" y="135"/>
                      <a:pt x="660" y="135"/>
                      <a:pt x="649" y="136"/>
                    </a:cubicBezTo>
                    <a:cubicBezTo>
                      <a:pt x="629" y="139"/>
                      <a:pt x="615" y="149"/>
                      <a:pt x="606" y="166"/>
                    </a:cubicBezTo>
                    <a:cubicBezTo>
                      <a:pt x="596" y="185"/>
                      <a:pt x="595" y="205"/>
                      <a:pt x="603" y="225"/>
                    </a:cubicBezTo>
                    <a:cubicBezTo>
                      <a:pt x="609" y="241"/>
                      <a:pt x="621" y="251"/>
                      <a:pt x="637" y="256"/>
                    </a:cubicBezTo>
                    <a:cubicBezTo>
                      <a:pt x="647" y="259"/>
                      <a:pt x="658" y="259"/>
                      <a:pt x="669" y="257"/>
                    </a:cubicBezTo>
                    <a:cubicBezTo>
                      <a:pt x="674" y="256"/>
                      <a:pt x="680" y="254"/>
                      <a:pt x="685" y="251"/>
                    </a:cubicBezTo>
                    <a:cubicBezTo>
                      <a:pt x="686" y="251"/>
                      <a:pt x="686" y="250"/>
                      <a:pt x="686" y="249"/>
                    </a:cubicBezTo>
                    <a:cubicBezTo>
                      <a:pt x="686" y="244"/>
                      <a:pt x="686" y="238"/>
                      <a:pt x="686" y="233"/>
                    </a:cubicBezTo>
                    <a:cubicBezTo>
                      <a:pt x="685" y="233"/>
                      <a:pt x="685" y="234"/>
                      <a:pt x="684" y="234"/>
                    </a:cubicBezTo>
                    <a:close/>
                    <a:moveTo>
                      <a:pt x="769" y="139"/>
                    </a:moveTo>
                    <a:cubicBezTo>
                      <a:pt x="769" y="138"/>
                      <a:pt x="768" y="137"/>
                      <a:pt x="767" y="137"/>
                    </a:cubicBezTo>
                    <a:cubicBezTo>
                      <a:pt x="756" y="135"/>
                      <a:pt x="746" y="136"/>
                      <a:pt x="738" y="144"/>
                    </a:cubicBezTo>
                    <a:cubicBezTo>
                      <a:pt x="733" y="149"/>
                      <a:pt x="730" y="154"/>
                      <a:pt x="728" y="159"/>
                    </a:cubicBezTo>
                    <a:cubicBezTo>
                      <a:pt x="728" y="160"/>
                      <a:pt x="728" y="161"/>
                      <a:pt x="727" y="162"/>
                    </a:cubicBezTo>
                    <a:cubicBezTo>
                      <a:pt x="727" y="155"/>
                      <a:pt x="727" y="148"/>
                      <a:pt x="727" y="142"/>
                    </a:cubicBezTo>
                    <a:cubicBezTo>
                      <a:pt x="727" y="138"/>
                      <a:pt x="727" y="138"/>
                      <a:pt x="723" y="138"/>
                    </a:cubicBezTo>
                    <a:cubicBezTo>
                      <a:pt x="719" y="138"/>
                      <a:pt x="715" y="138"/>
                      <a:pt x="711" y="138"/>
                    </a:cubicBezTo>
                    <a:cubicBezTo>
                      <a:pt x="707" y="138"/>
                      <a:pt x="708" y="138"/>
                      <a:pt x="708" y="142"/>
                    </a:cubicBezTo>
                    <a:cubicBezTo>
                      <a:pt x="708" y="179"/>
                      <a:pt x="708" y="215"/>
                      <a:pt x="708" y="252"/>
                    </a:cubicBezTo>
                    <a:cubicBezTo>
                      <a:pt x="708" y="252"/>
                      <a:pt x="708" y="253"/>
                      <a:pt x="708" y="253"/>
                    </a:cubicBezTo>
                    <a:cubicBezTo>
                      <a:pt x="708" y="256"/>
                      <a:pt x="708" y="256"/>
                      <a:pt x="710" y="256"/>
                    </a:cubicBezTo>
                    <a:cubicBezTo>
                      <a:pt x="713" y="256"/>
                      <a:pt x="717" y="256"/>
                      <a:pt x="720" y="256"/>
                    </a:cubicBezTo>
                    <a:cubicBezTo>
                      <a:pt x="722" y="256"/>
                      <a:pt x="723" y="256"/>
                      <a:pt x="725" y="256"/>
                    </a:cubicBezTo>
                    <a:cubicBezTo>
                      <a:pt x="726" y="256"/>
                      <a:pt x="727" y="255"/>
                      <a:pt x="727" y="254"/>
                    </a:cubicBezTo>
                    <a:cubicBezTo>
                      <a:pt x="726" y="253"/>
                      <a:pt x="727" y="252"/>
                      <a:pt x="727" y="252"/>
                    </a:cubicBezTo>
                    <a:cubicBezTo>
                      <a:pt x="727" y="233"/>
                      <a:pt x="727" y="214"/>
                      <a:pt x="727" y="195"/>
                    </a:cubicBezTo>
                    <a:cubicBezTo>
                      <a:pt x="727" y="191"/>
                      <a:pt x="727" y="186"/>
                      <a:pt x="728" y="182"/>
                    </a:cubicBezTo>
                    <a:cubicBezTo>
                      <a:pt x="729" y="174"/>
                      <a:pt x="732" y="167"/>
                      <a:pt x="737" y="162"/>
                    </a:cubicBezTo>
                    <a:cubicBezTo>
                      <a:pt x="741" y="157"/>
                      <a:pt x="747" y="154"/>
                      <a:pt x="753" y="154"/>
                    </a:cubicBezTo>
                    <a:cubicBezTo>
                      <a:pt x="758" y="153"/>
                      <a:pt x="764" y="154"/>
                      <a:pt x="769" y="157"/>
                    </a:cubicBezTo>
                    <a:cubicBezTo>
                      <a:pt x="769" y="151"/>
                      <a:pt x="769" y="145"/>
                      <a:pt x="769" y="139"/>
                    </a:cubicBezTo>
                    <a:close/>
                    <a:moveTo>
                      <a:pt x="576" y="158"/>
                    </a:moveTo>
                    <a:cubicBezTo>
                      <a:pt x="576" y="152"/>
                      <a:pt x="576" y="146"/>
                      <a:pt x="576" y="141"/>
                    </a:cubicBezTo>
                    <a:cubicBezTo>
                      <a:pt x="576" y="138"/>
                      <a:pt x="576" y="138"/>
                      <a:pt x="573" y="138"/>
                    </a:cubicBezTo>
                    <a:cubicBezTo>
                      <a:pt x="569" y="138"/>
                      <a:pt x="565" y="138"/>
                      <a:pt x="560" y="138"/>
                    </a:cubicBezTo>
                    <a:cubicBezTo>
                      <a:pt x="557" y="138"/>
                      <a:pt x="557" y="138"/>
                      <a:pt x="557" y="141"/>
                    </a:cubicBezTo>
                    <a:cubicBezTo>
                      <a:pt x="557" y="141"/>
                      <a:pt x="557" y="141"/>
                      <a:pt x="557" y="142"/>
                    </a:cubicBezTo>
                    <a:cubicBezTo>
                      <a:pt x="557" y="179"/>
                      <a:pt x="557" y="215"/>
                      <a:pt x="557" y="252"/>
                    </a:cubicBezTo>
                    <a:cubicBezTo>
                      <a:pt x="557" y="253"/>
                      <a:pt x="557" y="254"/>
                      <a:pt x="557" y="254"/>
                    </a:cubicBezTo>
                    <a:cubicBezTo>
                      <a:pt x="557" y="255"/>
                      <a:pt x="558" y="256"/>
                      <a:pt x="559" y="256"/>
                    </a:cubicBezTo>
                    <a:cubicBezTo>
                      <a:pt x="564" y="256"/>
                      <a:pt x="569" y="256"/>
                      <a:pt x="575" y="256"/>
                    </a:cubicBezTo>
                    <a:cubicBezTo>
                      <a:pt x="576" y="256"/>
                      <a:pt x="576" y="255"/>
                      <a:pt x="576" y="254"/>
                    </a:cubicBezTo>
                    <a:cubicBezTo>
                      <a:pt x="576" y="254"/>
                      <a:pt x="576" y="253"/>
                      <a:pt x="576" y="252"/>
                    </a:cubicBezTo>
                    <a:cubicBezTo>
                      <a:pt x="576" y="234"/>
                      <a:pt x="576" y="216"/>
                      <a:pt x="576" y="197"/>
                    </a:cubicBezTo>
                    <a:cubicBezTo>
                      <a:pt x="576" y="184"/>
                      <a:pt x="576" y="171"/>
                      <a:pt x="576" y="158"/>
                    </a:cubicBezTo>
                    <a:close/>
                    <a:moveTo>
                      <a:pt x="2013" y="256"/>
                    </a:moveTo>
                    <a:cubicBezTo>
                      <a:pt x="2017" y="256"/>
                      <a:pt x="2017" y="256"/>
                      <a:pt x="2017" y="252"/>
                    </a:cubicBezTo>
                    <a:cubicBezTo>
                      <a:pt x="2017" y="215"/>
                      <a:pt x="2017" y="179"/>
                      <a:pt x="2017" y="142"/>
                    </a:cubicBezTo>
                    <a:cubicBezTo>
                      <a:pt x="2017" y="141"/>
                      <a:pt x="2017" y="141"/>
                      <a:pt x="2017" y="140"/>
                    </a:cubicBezTo>
                    <a:cubicBezTo>
                      <a:pt x="2017" y="139"/>
                      <a:pt x="2016" y="138"/>
                      <a:pt x="2015" y="138"/>
                    </a:cubicBezTo>
                    <a:cubicBezTo>
                      <a:pt x="2010" y="138"/>
                      <a:pt x="2006" y="138"/>
                      <a:pt x="2002" y="138"/>
                    </a:cubicBezTo>
                    <a:cubicBezTo>
                      <a:pt x="1997" y="138"/>
                      <a:pt x="1998" y="137"/>
                      <a:pt x="1998" y="142"/>
                    </a:cubicBezTo>
                    <a:cubicBezTo>
                      <a:pt x="1998" y="179"/>
                      <a:pt x="1998" y="215"/>
                      <a:pt x="1998" y="252"/>
                    </a:cubicBezTo>
                    <a:cubicBezTo>
                      <a:pt x="1998" y="253"/>
                      <a:pt x="1998" y="254"/>
                      <a:pt x="1998" y="256"/>
                    </a:cubicBezTo>
                    <a:cubicBezTo>
                      <a:pt x="2003" y="256"/>
                      <a:pt x="2008" y="256"/>
                      <a:pt x="2013" y="256"/>
                    </a:cubicBezTo>
                    <a:close/>
                    <a:moveTo>
                      <a:pt x="1995" y="100"/>
                    </a:moveTo>
                    <a:cubicBezTo>
                      <a:pt x="1995" y="107"/>
                      <a:pt x="2000" y="112"/>
                      <a:pt x="2008" y="112"/>
                    </a:cubicBezTo>
                    <a:cubicBezTo>
                      <a:pt x="2015" y="112"/>
                      <a:pt x="2020" y="107"/>
                      <a:pt x="2020" y="100"/>
                    </a:cubicBezTo>
                    <a:cubicBezTo>
                      <a:pt x="2020" y="93"/>
                      <a:pt x="2015" y="87"/>
                      <a:pt x="2008" y="87"/>
                    </a:cubicBezTo>
                    <a:cubicBezTo>
                      <a:pt x="2001" y="87"/>
                      <a:pt x="1995" y="93"/>
                      <a:pt x="1995" y="100"/>
                    </a:cubicBezTo>
                    <a:close/>
                    <a:moveTo>
                      <a:pt x="555" y="100"/>
                    </a:moveTo>
                    <a:cubicBezTo>
                      <a:pt x="555" y="107"/>
                      <a:pt x="560" y="112"/>
                      <a:pt x="567" y="112"/>
                    </a:cubicBezTo>
                    <a:cubicBezTo>
                      <a:pt x="574" y="112"/>
                      <a:pt x="580" y="107"/>
                      <a:pt x="580" y="100"/>
                    </a:cubicBezTo>
                    <a:cubicBezTo>
                      <a:pt x="580" y="93"/>
                      <a:pt x="574" y="87"/>
                      <a:pt x="567" y="87"/>
                    </a:cubicBezTo>
                    <a:cubicBezTo>
                      <a:pt x="560" y="87"/>
                      <a:pt x="555" y="93"/>
                      <a:pt x="555" y="100"/>
                    </a:cubicBezTo>
                    <a:close/>
                    <a:moveTo>
                      <a:pt x="12" y="250"/>
                    </a:moveTo>
                    <a:cubicBezTo>
                      <a:pt x="12" y="250"/>
                      <a:pt x="12" y="250"/>
                      <a:pt x="12" y="250"/>
                    </a:cubicBezTo>
                    <a:cubicBezTo>
                      <a:pt x="16" y="249"/>
                      <a:pt x="19" y="248"/>
                      <a:pt x="22" y="246"/>
                    </a:cubicBezTo>
                    <a:cubicBezTo>
                      <a:pt x="22" y="246"/>
                      <a:pt x="21" y="246"/>
                      <a:pt x="21" y="245"/>
                    </a:cubicBezTo>
                    <a:cubicBezTo>
                      <a:pt x="18" y="246"/>
                      <a:pt x="15" y="248"/>
                      <a:pt x="12" y="250"/>
                    </a:cubicBezTo>
                    <a:cubicBezTo>
                      <a:pt x="12" y="250"/>
                      <a:pt x="12" y="250"/>
                      <a:pt x="12" y="250"/>
                    </a:cubicBezTo>
                    <a:close/>
                    <a:moveTo>
                      <a:pt x="22" y="240"/>
                    </a:moveTo>
                    <a:cubicBezTo>
                      <a:pt x="21" y="241"/>
                      <a:pt x="21" y="241"/>
                      <a:pt x="20" y="242"/>
                    </a:cubicBezTo>
                    <a:cubicBezTo>
                      <a:pt x="20" y="242"/>
                      <a:pt x="20" y="242"/>
                      <a:pt x="21" y="242"/>
                    </a:cubicBezTo>
                    <a:cubicBezTo>
                      <a:pt x="22" y="242"/>
                      <a:pt x="22" y="242"/>
                      <a:pt x="23" y="241"/>
                    </a:cubicBezTo>
                    <a:cubicBezTo>
                      <a:pt x="22" y="241"/>
                      <a:pt x="22" y="241"/>
                      <a:pt x="22" y="240"/>
                    </a:cubicBezTo>
                    <a:close/>
                    <a:moveTo>
                      <a:pt x="6" y="253"/>
                    </a:moveTo>
                    <a:cubicBezTo>
                      <a:pt x="6" y="253"/>
                      <a:pt x="6" y="253"/>
                      <a:pt x="6" y="253"/>
                    </a:cubicBezTo>
                    <a:cubicBezTo>
                      <a:pt x="6" y="253"/>
                      <a:pt x="6" y="253"/>
                      <a:pt x="6" y="253"/>
                    </a:cubicBezTo>
                    <a:cubicBezTo>
                      <a:pt x="6" y="252"/>
                      <a:pt x="6" y="252"/>
                      <a:pt x="6" y="252"/>
                    </a:cubicBezTo>
                    <a:cubicBezTo>
                      <a:pt x="6" y="252"/>
                      <a:pt x="5" y="252"/>
                      <a:pt x="5" y="252"/>
                    </a:cubicBezTo>
                    <a:cubicBezTo>
                      <a:pt x="4" y="253"/>
                      <a:pt x="3" y="254"/>
                      <a:pt x="2" y="255"/>
                    </a:cubicBezTo>
                    <a:cubicBezTo>
                      <a:pt x="3" y="255"/>
                      <a:pt x="4" y="255"/>
                      <a:pt x="5" y="254"/>
                    </a:cubicBezTo>
                    <a:cubicBezTo>
                      <a:pt x="5" y="253"/>
                      <a:pt x="6" y="253"/>
                      <a:pt x="6" y="253"/>
                    </a:cubicBezTo>
                    <a:close/>
                    <a:moveTo>
                      <a:pt x="17" y="243"/>
                    </a:moveTo>
                    <a:cubicBezTo>
                      <a:pt x="16" y="244"/>
                      <a:pt x="15" y="245"/>
                      <a:pt x="14" y="246"/>
                    </a:cubicBezTo>
                    <a:cubicBezTo>
                      <a:pt x="14" y="246"/>
                      <a:pt x="14" y="246"/>
                      <a:pt x="14" y="246"/>
                    </a:cubicBezTo>
                    <a:cubicBezTo>
                      <a:pt x="14" y="246"/>
                      <a:pt x="14" y="246"/>
                      <a:pt x="14" y="246"/>
                    </a:cubicBezTo>
                    <a:cubicBezTo>
                      <a:pt x="15" y="246"/>
                      <a:pt x="17" y="245"/>
                      <a:pt x="18" y="244"/>
                    </a:cubicBezTo>
                    <a:cubicBezTo>
                      <a:pt x="18" y="244"/>
                      <a:pt x="17" y="244"/>
                      <a:pt x="17" y="243"/>
                    </a:cubicBezTo>
                    <a:close/>
                    <a:moveTo>
                      <a:pt x="20" y="243"/>
                    </a:moveTo>
                    <a:cubicBezTo>
                      <a:pt x="20" y="243"/>
                      <a:pt x="21" y="242"/>
                      <a:pt x="21" y="242"/>
                    </a:cubicBezTo>
                    <a:cubicBezTo>
                      <a:pt x="21" y="242"/>
                      <a:pt x="21" y="242"/>
                      <a:pt x="21" y="242"/>
                    </a:cubicBezTo>
                    <a:cubicBezTo>
                      <a:pt x="21" y="242"/>
                      <a:pt x="20" y="242"/>
                      <a:pt x="20" y="242"/>
                    </a:cubicBezTo>
                    <a:cubicBezTo>
                      <a:pt x="19" y="242"/>
                      <a:pt x="18" y="243"/>
                      <a:pt x="17" y="243"/>
                    </a:cubicBezTo>
                    <a:cubicBezTo>
                      <a:pt x="17" y="244"/>
                      <a:pt x="18" y="244"/>
                      <a:pt x="18" y="244"/>
                    </a:cubicBezTo>
                    <a:cubicBezTo>
                      <a:pt x="19" y="244"/>
                      <a:pt x="19" y="243"/>
                      <a:pt x="20" y="243"/>
                    </a:cubicBezTo>
                    <a:close/>
                    <a:moveTo>
                      <a:pt x="10" y="249"/>
                    </a:moveTo>
                    <a:cubicBezTo>
                      <a:pt x="10" y="249"/>
                      <a:pt x="10" y="249"/>
                      <a:pt x="10" y="248"/>
                    </a:cubicBezTo>
                    <a:cubicBezTo>
                      <a:pt x="9" y="249"/>
                      <a:pt x="8" y="249"/>
                      <a:pt x="8" y="250"/>
                    </a:cubicBezTo>
                    <a:cubicBezTo>
                      <a:pt x="9" y="250"/>
                      <a:pt x="9" y="250"/>
                      <a:pt x="10" y="249"/>
                    </a:cubicBezTo>
                    <a:cubicBezTo>
                      <a:pt x="10" y="249"/>
                      <a:pt x="10" y="249"/>
                      <a:pt x="10" y="249"/>
                    </a:cubicBezTo>
                    <a:close/>
                    <a:moveTo>
                      <a:pt x="7" y="250"/>
                    </a:moveTo>
                    <a:cubicBezTo>
                      <a:pt x="7" y="251"/>
                      <a:pt x="6" y="251"/>
                      <a:pt x="6" y="252"/>
                    </a:cubicBezTo>
                    <a:cubicBezTo>
                      <a:pt x="6" y="252"/>
                      <a:pt x="6" y="252"/>
                      <a:pt x="6" y="252"/>
                    </a:cubicBezTo>
                    <a:cubicBezTo>
                      <a:pt x="6" y="252"/>
                      <a:pt x="6" y="252"/>
                      <a:pt x="6" y="252"/>
                    </a:cubicBezTo>
                    <a:cubicBezTo>
                      <a:pt x="7" y="252"/>
                      <a:pt x="7" y="252"/>
                      <a:pt x="7" y="252"/>
                    </a:cubicBezTo>
                    <a:cubicBezTo>
                      <a:pt x="7" y="252"/>
                      <a:pt x="7" y="251"/>
                      <a:pt x="7" y="251"/>
                    </a:cubicBezTo>
                    <a:cubicBezTo>
                      <a:pt x="8" y="251"/>
                      <a:pt x="8" y="250"/>
                      <a:pt x="7" y="250"/>
                    </a:cubicBezTo>
                    <a:close/>
                    <a:moveTo>
                      <a:pt x="14" y="246"/>
                    </a:moveTo>
                    <a:cubicBezTo>
                      <a:pt x="14" y="246"/>
                      <a:pt x="14" y="246"/>
                      <a:pt x="13" y="246"/>
                    </a:cubicBezTo>
                    <a:cubicBezTo>
                      <a:pt x="13" y="246"/>
                      <a:pt x="12" y="246"/>
                      <a:pt x="12" y="247"/>
                    </a:cubicBezTo>
                    <a:cubicBezTo>
                      <a:pt x="12" y="247"/>
                      <a:pt x="12" y="247"/>
                      <a:pt x="12" y="247"/>
                    </a:cubicBezTo>
                    <a:cubicBezTo>
                      <a:pt x="12" y="247"/>
                      <a:pt x="12" y="247"/>
                      <a:pt x="12" y="248"/>
                    </a:cubicBezTo>
                    <a:cubicBezTo>
                      <a:pt x="13" y="247"/>
                      <a:pt x="13" y="247"/>
                      <a:pt x="13" y="247"/>
                    </a:cubicBezTo>
                    <a:cubicBezTo>
                      <a:pt x="14" y="247"/>
                      <a:pt x="14" y="247"/>
                      <a:pt x="14" y="246"/>
                    </a:cubicBezTo>
                    <a:close/>
                    <a:moveTo>
                      <a:pt x="12" y="247"/>
                    </a:moveTo>
                    <a:cubicBezTo>
                      <a:pt x="11" y="247"/>
                      <a:pt x="11" y="248"/>
                      <a:pt x="10" y="248"/>
                    </a:cubicBezTo>
                    <a:cubicBezTo>
                      <a:pt x="10" y="248"/>
                      <a:pt x="10" y="248"/>
                      <a:pt x="10" y="248"/>
                    </a:cubicBezTo>
                    <a:cubicBezTo>
                      <a:pt x="10" y="249"/>
                      <a:pt x="10" y="249"/>
                      <a:pt x="10" y="249"/>
                    </a:cubicBezTo>
                    <a:cubicBezTo>
                      <a:pt x="11" y="249"/>
                      <a:pt x="11" y="248"/>
                      <a:pt x="12" y="248"/>
                    </a:cubicBezTo>
                    <a:cubicBezTo>
                      <a:pt x="12" y="248"/>
                      <a:pt x="12" y="247"/>
                      <a:pt x="12" y="247"/>
                    </a:cubicBezTo>
                    <a:close/>
                    <a:moveTo>
                      <a:pt x="10" y="251"/>
                    </a:moveTo>
                    <a:cubicBezTo>
                      <a:pt x="10" y="251"/>
                      <a:pt x="11" y="251"/>
                      <a:pt x="11" y="251"/>
                    </a:cubicBezTo>
                    <a:cubicBezTo>
                      <a:pt x="12" y="251"/>
                      <a:pt x="12" y="251"/>
                      <a:pt x="12" y="250"/>
                    </a:cubicBezTo>
                    <a:cubicBezTo>
                      <a:pt x="12" y="250"/>
                      <a:pt x="12" y="250"/>
                      <a:pt x="12" y="250"/>
                    </a:cubicBezTo>
                    <a:cubicBezTo>
                      <a:pt x="11" y="250"/>
                      <a:pt x="11" y="250"/>
                      <a:pt x="10" y="251"/>
                    </a:cubicBezTo>
                    <a:close/>
                    <a:moveTo>
                      <a:pt x="9" y="251"/>
                    </a:moveTo>
                    <a:cubicBezTo>
                      <a:pt x="9" y="251"/>
                      <a:pt x="9" y="251"/>
                      <a:pt x="9" y="251"/>
                    </a:cubicBezTo>
                    <a:cubicBezTo>
                      <a:pt x="9" y="252"/>
                      <a:pt x="9" y="252"/>
                      <a:pt x="9" y="252"/>
                    </a:cubicBezTo>
                    <a:cubicBezTo>
                      <a:pt x="10" y="252"/>
                      <a:pt x="11" y="251"/>
                      <a:pt x="11" y="251"/>
                    </a:cubicBezTo>
                    <a:cubicBezTo>
                      <a:pt x="11" y="251"/>
                      <a:pt x="10" y="251"/>
                      <a:pt x="10" y="251"/>
                    </a:cubicBezTo>
                    <a:cubicBezTo>
                      <a:pt x="10" y="251"/>
                      <a:pt x="9" y="251"/>
                      <a:pt x="9" y="251"/>
                    </a:cubicBezTo>
                    <a:close/>
                    <a:moveTo>
                      <a:pt x="7" y="252"/>
                    </a:moveTo>
                    <a:cubicBezTo>
                      <a:pt x="7" y="252"/>
                      <a:pt x="7" y="253"/>
                      <a:pt x="7" y="253"/>
                    </a:cubicBezTo>
                    <a:cubicBezTo>
                      <a:pt x="8" y="253"/>
                      <a:pt x="8" y="252"/>
                      <a:pt x="9" y="252"/>
                    </a:cubicBezTo>
                    <a:cubicBezTo>
                      <a:pt x="9" y="252"/>
                      <a:pt x="9" y="252"/>
                      <a:pt x="9" y="252"/>
                    </a:cubicBezTo>
                    <a:cubicBezTo>
                      <a:pt x="9" y="252"/>
                      <a:pt x="9" y="252"/>
                      <a:pt x="9" y="251"/>
                    </a:cubicBezTo>
                    <a:cubicBezTo>
                      <a:pt x="8" y="252"/>
                      <a:pt x="8" y="252"/>
                      <a:pt x="7" y="252"/>
                    </a:cubicBezTo>
                    <a:cubicBezTo>
                      <a:pt x="7" y="252"/>
                      <a:pt x="7" y="252"/>
                      <a:pt x="7" y="252"/>
                    </a:cubicBezTo>
                    <a:close/>
                    <a:moveTo>
                      <a:pt x="7" y="252"/>
                    </a:moveTo>
                    <a:cubicBezTo>
                      <a:pt x="7" y="252"/>
                      <a:pt x="7" y="252"/>
                      <a:pt x="7" y="252"/>
                    </a:cubicBezTo>
                    <a:cubicBezTo>
                      <a:pt x="7" y="252"/>
                      <a:pt x="6" y="252"/>
                      <a:pt x="6" y="253"/>
                    </a:cubicBezTo>
                    <a:cubicBezTo>
                      <a:pt x="6" y="253"/>
                      <a:pt x="6" y="253"/>
                      <a:pt x="6" y="253"/>
                    </a:cubicBezTo>
                    <a:cubicBezTo>
                      <a:pt x="7" y="253"/>
                      <a:pt x="7" y="253"/>
                      <a:pt x="7" y="253"/>
                    </a:cubicBezTo>
                    <a:cubicBezTo>
                      <a:pt x="7" y="252"/>
                      <a:pt x="7" y="252"/>
                      <a:pt x="7" y="252"/>
                    </a:cubicBezTo>
                    <a:cubicBezTo>
                      <a:pt x="7" y="252"/>
                      <a:pt x="7" y="252"/>
                      <a:pt x="7" y="252"/>
                    </a:cubicBezTo>
                    <a:close/>
                    <a:moveTo>
                      <a:pt x="6" y="253"/>
                    </a:moveTo>
                    <a:cubicBezTo>
                      <a:pt x="6" y="253"/>
                      <a:pt x="5" y="253"/>
                      <a:pt x="5" y="254"/>
                    </a:cubicBezTo>
                    <a:cubicBezTo>
                      <a:pt x="5" y="254"/>
                      <a:pt x="6" y="254"/>
                      <a:pt x="6" y="253"/>
                    </a:cubicBezTo>
                    <a:close/>
                    <a:moveTo>
                      <a:pt x="14" y="246"/>
                    </a:moveTo>
                    <a:cubicBezTo>
                      <a:pt x="14" y="246"/>
                      <a:pt x="14" y="246"/>
                      <a:pt x="14" y="246"/>
                    </a:cubicBezTo>
                    <a:cubicBezTo>
                      <a:pt x="14" y="246"/>
                      <a:pt x="14" y="246"/>
                      <a:pt x="13" y="246"/>
                    </a:cubicBezTo>
                    <a:cubicBezTo>
                      <a:pt x="13" y="246"/>
                      <a:pt x="13" y="246"/>
                      <a:pt x="13" y="247"/>
                    </a:cubicBezTo>
                    <a:cubicBezTo>
                      <a:pt x="14" y="247"/>
                      <a:pt x="14" y="246"/>
                      <a:pt x="14" y="246"/>
                    </a:cubicBezTo>
                    <a:close/>
                    <a:moveTo>
                      <a:pt x="12" y="248"/>
                    </a:moveTo>
                    <a:cubicBezTo>
                      <a:pt x="12" y="247"/>
                      <a:pt x="12" y="247"/>
                      <a:pt x="12" y="247"/>
                    </a:cubicBezTo>
                    <a:cubicBezTo>
                      <a:pt x="12" y="247"/>
                      <a:pt x="12" y="247"/>
                      <a:pt x="12" y="247"/>
                    </a:cubicBezTo>
                    <a:cubicBezTo>
                      <a:pt x="12" y="247"/>
                      <a:pt x="12" y="248"/>
                      <a:pt x="12" y="248"/>
                    </a:cubicBezTo>
                    <a:cubicBezTo>
                      <a:pt x="12" y="248"/>
                      <a:pt x="12" y="248"/>
                      <a:pt x="12" y="248"/>
                    </a:cubicBezTo>
                    <a:close/>
                    <a:moveTo>
                      <a:pt x="10" y="248"/>
                    </a:moveTo>
                    <a:cubicBezTo>
                      <a:pt x="10" y="249"/>
                      <a:pt x="10" y="249"/>
                      <a:pt x="10" y="249"/>
                    </a:cubicBezTo>
                    <a:cubicBezTo>
                      <a:pt x="10" y="249"/>
                      <a:pt x="10" y="249"/>
                      <a:pt x="10" y="249"/>
                    </a:cubicBezTo>
                    <a:cubicBezTo>
                      <a:pt x="10" y="249"/>
                      <a:pt x="10" y="248"/>
                      <a:pt x="10" y="248"/>
                    </a:cubicBezTo>
                    <a:cubicBezTo>
                      <a:pt x="10" y="248"/>
                      <a:pt x="10" y="248"/>
                      <a:pt x="10" y="248"/>
                    </a:cubicBezTo>
                    <a:close/>
                    <a:moveTo>
                      <a:pt x="8" y="250"/>
                    </a:moveTo>
                    <a:cubicBezTo>
                      <a:pt x="8" y="250"/>
                      <a:pt x="8" y="250"/>
                      <a:pt x="7" y="250"/>
                    </a:cubicBezTo>
                    <a:cubicBezTo>
                      <a:pt x="7" y="250"/>
                      <a:pt x="7" y="251"/>
                      <a:pt x="7" y="251"/>
                    </a:cubicBezTo>
                    <a:cubicBezTo>
                      <a:pt x="8" y="251"/>
                      <a:pt x="8" y="251"/>
                      <a:pt x="8" y="250"/>
                    </a:cubicBezTo>
                    <a:close/>
                    <a:moveTo>
                      <a:pt x="9" y="252"/>
                    </a:moveTo>
                    <a:cubicBezTo>
                      <a:pt x="9" y="252"/>
                      <a:pt x="9" y="251"/>
                      <a:pt x="9" y="251"/>
                    </a:cubicBezTo>
                    <a:cubicBezTo>
                      <a:pt x="9" y="251"/>
                      <a:pt x="9" y="251"/>
                      <a:pt x="9" y="251"/>
                    </a:cubicBezTo>
                    <a:cubicBezTo>
                      <a:pt x="9" y="252"/>
                      <a:pt x="9" y="252"/>
                      <a:pt x="9" y="252"/>
                    </a:cubicBezTo>
                    <a:cubicBezTo>
                      <a:pt x="9" y="252"/>
                      <a:pt x="9" y="252"/>
                      <a:pt x="9" y="252"/>
                    </a:cubicBezTo>
                    <a:close/>
                    <a:moveTo>
                      <a:pt x="6" y="252"/>
                    </a:moveTo>
                    <a:cubicBezTo>
                      <a:pt x="6" y="252"/>
                      <a:pt x="6" y="252"/>
                      <a:pt x="6" y="252"/>
                    </a:cubicBezTo>
                    <a:cubicBezTo>
                      <a:pt x="6" y="252"/>
                      <a:pt x="6" y="252"/>
                      <a:pt x="6" y="252"/>
                    </a:cubicBezTo>
                    <a:cubicBezTo>
                      <a:pt x="5" y="252"/>
                      <a:pt x="5" y="252"/>
                      <a:pt x="5" y="252"/>
                    </a:cubicBezTo>
                    <a:cubicBezTo>
                      <a:pt x="5" y="252"/>
                      <a:pt x="5" y="252"/>
                      <a:pt x="5" y="253"/>
                    </a:cubicBezTo>
                    <a:cubicBezTo>
                      <a:pt x="6" y="253"/>
                      <a:pt x="6" y="252"/>
                      <a:pt x="6" y="252"/>
                    </a:cubicBezTo>
                    <a:close/>
                    <a:moveTo>
                      <a:pt x="21" y="242"/>
                    </a:moveTo>
                    <a:cubicBezTo>
                      <a:pt x="21" y="242"/>
                      <a:pt x="20" y="243"/>
                      <a:pt x="20" y="243"/>
                    </a:cubicBezTo>
                    <a:cubicBezTo>
                      <a:pt x="20" y="243"/>
                      <a:pt x="21" y="243"/>
                      <a:pt x="21" y="242"/>
                    </a:cubicBezTo>
                    <a:close/>
                    <a:moveTo>
                      <a:pt x="6" y="253"/>
                    </a:moveTo>
                    <a:cubicBezTo>
                      <a:pt x="6" y="252"/>
                      <a:pt x="7" y="252"/>
                      <a:pt x="7" y="252"/>
                    </a:cubicBezTo>
                    <a:cubicBezTo>
                      <a:pt x="6" y="252"/>
                      <a:pt x="6" y="252"/>
                      <a:pt x="6" y="252"/>
                    </a:cubicBezTo>
                    <a:cubicBezTo>
                      <a:pt x="6" y="252"/>
                      <a:pt x="5" y="252"/>
                      <a:pt x="5" y="253"/>
                    </a:cubicBezTo>
                    <a:cubicBezTo>
                      <a:pt x="6" y="253"/>
                      <a:pt x="6" y="253"/>
                      <a:pt x="6" y="253"/>
                    </a:cubicBezTo>
                    <a:close/>
                    <a:moveTo>
                      <a:pt x="1433" y="197"/>
                    </a:moveTo>
                    <a:cubicBezTo>
                      <a:pt x="1425" y="224"/>
                      <a:pt x="1408" y="241"/>
                      <a:pt x="1383" y="250"/>
                    </a:cubicBezTo>
                    <a:cubicBezTo>
                      <a:pt x="1372" y="254"/>
                      <a:pt x="1361" y="256"/>
                      <a:pt x="1350" y="256"/>
                    </a:cubicBezTo>
                    <a:cubicBezTo>
                      <a:pt x="1335" y="256"/>
                      <a:pt x="1321" y="256"/>
                      <a:pt x="1307" y="256"/>
                    </a:cubicBezTo>
                    <a:cubicBezTo>
                      <a:pt x="1306" y="256"/>
                      <a:pt x="1306" y="256"/>
                      <a:pt x="1305" y="256"/>
                    </a:cubicBezTo>
                    <a:cubicBezTo>
                      <a:pt x="1304" y="256"/>
                      <a:pt x="1304" y="255"/>
                      <a:pt x="1304" y="254"/>
                    </a:cubicBezTo>
                    <a:cubicBezTo>
                      <a:pt x="1304" y="253"/>
                      <a:pt x="1304" y="253"/>
                      <a:pt x="1304" y="252"/>
                    </a:cubicBezTo>
                    <a:cubicBezTo>
                      <a:pt x="1304" y="226"/>
                      <a:pt x="1304" y="199"/>
                      <a:pt x="1304" y="173"/>
                    </a:cubicBezTo>
                    <a:cubicBezTo>
                      <a:pt x="1304" y="147"/>
                      <a:pt x="1304" y="122"/>
                      <a:pt x="1304" y="96"/>
                    </a:cubicBezTo>
                    <a:cubicBezTo>
                      <a:pt x="1304" y="95"/>
                      <a:pt x="1304" y="94"/>
                      <a:pt x="1304" y="94"/>
                    </a:cubicBezTo>
                    <a:cubicBezTo>
                      <a:pt x="1304" y="91"/>
                      <a:pt x="1304" y="91"/>
                      <a:pt x="1307" y="91"/>
                    </a:cubicBezTo>
                    <a:cubicBezTo>
                      <a:pt x="1322" y="91"/>
                      <a:pt x="1338" y="91"/>
                      <a:pt x="1353" y="91"/>
                    </a:cubicBezTo>
                    <a:cubicBezTo>
                      <a:pt x="1366" y="92"/>
                      <a:pt x="1378" y="93"/>
                      <a:pt x="1390" y="97"/>
                    </a:cubicBezTo>
                    <a:cubicBezTo>
                      <a:pt x="1412" y="105"/>
                      <a:pt x="1426" y="120"/>
                      <a:pt x="1432" y="142"/>
                    </a:cubicBezTo>
                    <a:cubicBezTo>
                      <a:pt x="1437" y="160"/>
                      <a:pt x="1438" y="179"/>
                      <a:pt x="1433" y="197"/>
                    </a:cubicBezTo>
                    <a:close/>
                    <a:moveTo>
                      <a:pt x="1412" y="147"/>
                    </a:moveTo>
                    <a:cubicBezTo>
                      <a:pt x="1408" y="131"/>
                      <a:pt x="1397" y="120"/>
                      <a:pt x="1381" y="114"/>
                    </a:cubicBezTo>
                    <a:cubicBezTo>
                      <a:pt x="1372" y="110"/>
                      <a:pt x="1363" y="109"/>
                      <a:pt x="1353" y="109"/>
                    </a:cubicBezTo>
                    <a:cubicBezTo>
                      <a:pt x="1344" y="109"/>
                      <a:pt x="1335" y="109"/>
                      <a:pt x="1326" y="109"/>
                    </a:cubicBezTo>
                    <a:cubicBezTo>
                      <a:pt x="1325" y="109"/>
                      <a:pt x="1325" y="109"/>
                      <a:pt x="1325" y="109"/>
                    </a:cubicBezTo>
                    <a:cubicBezTo>
                      <a:pt x="1324" y="109"/>
                      <a:pt x="1323" y="109"/>
                      <a:pt x="1323" y="110"/>
                    </a:cubicBezTo>
                    <a:cubicBezTo>
                      <a:pt x="1323" y="111"/>
                      <a:pt x="1323" y="112"/>
                      <a:pt x="1323" y="112"/>
                    </a:cubicBezTo>
                    <a:cubicBezTo>
                      <a:pt x="1323" y="133"/>
                      <a:pt x="1323" y="153"/>
                      <a:pt x="1323" y="173"/>
                    </a:cubicBezTo>
                    <a:cubicBezTo>
                      <a:pt x="1323" y="194"/>
                      <a:pt x="1323" y="215"/>
                      <a:pt x="1323" y="235"/>
                    </a:cubicBezTo>
                    <a:cubicBezTo>
                      <a:pt x="1323" y="238"/>
                      <a:pt x="1323" y="238"/>
                      <a:pt x="1326" y="238"/>
                    </a:cubicBezTo>
                    <a:cubicBezTo>
                      <a:pt x="1333" y="238"/>
                      <a:pt x="1339" y="238"/>
                      <a:pt x="1346" y="238"/>
                    </a:cubicBezTo>
                    <a:cubicBezTo>
                      <a:pt x="1354" y="238"/>
                      <a:pt x="1363" y="238"/>
                      <a:pt x="1371" y="236"/>
                    </a:cubicBezTo>
                    <a:cubicBezTo>
                      <a:pt x="1391" y="230"/>
                      <a:pt x="1406" y="218"/>
                      <a:pt x="1412" y="198"/>
                    </a:cubicBezTo>
                    <a:cubicBezTo>
                      <a:pt x="1417" y="181"/>
                      <a:pt x="1417" y="164"/>
                      <a:pt x="1412" y="147"/>
                    </a:cubicBezTo>
                    <a:close/>
                    <a:moveTo>
                      <a:pt x="1772" y="256"/>
                    </a:moveTo>
                    <a:cubicBezTo>
                      <a:pt x="1769" y="256"/>
                      <a:pt x="1765" y="256"/>
                      <a:pt x="1762" y="256"/>
                    </a:cubicBezTo>
                    <a:cubicBezTo>
                      <a:pt x="1760" y="256"/>
                      <a:pt x="1757" y="256"/>
                      <a:pt x="1756" y="255"/>
                    </a:cubicBezTo>
                    <a:cubicBezTo>
                      <a:pt x="1755" y="254"/>
                      <a:pt x="1756" y="251"/>
                      <a:pt x="1756" y="249"/>
                    </a:cubicBezTo>
                    <a:cubicBezTo>
                      <a:pt x="1756" y="245"/>
                      <a:pt x="1756" y="242"/>
                      <a:pt x="1756" y="238"/>
                    </a:cubicBezTo>
                    <a:cubicBezTo>
                      <a:pt x="1754" y="238"/>
                      <a:pt x="1754" y="239"/>
                      <a:pt x="1754" y="240"/>
                    </a:cubicBezTo>
                    <a:cubicBezTo>
                      <a:pt x="1749" y="248"/>
                      <a:pt x="1742" y="254"/>
                      <a:pt x="1733" y="256"/>
                    </a:cubicBezTo>
                    <a:cubicBezTo>
                      <a:pt x="1723" y="260"/>
                      <a:pt x="1713" y="259"/>
                      <a:pt x="1703" y="256"/>
                    </a:cubicBezTo>
                    <a:cubicBezTo>
                      <a:pt x="1690" y="251"/>
                      <a:pt x="1682" y="240"/>
                      <a:pt x="1682" y="226"/>
                    </a:cubicBezTo>
                    <a:cubicBezTo>
                      <a:pt x="1682" y="222"/>
                      <a:pt x="1682" y="217"/>
                      <a:pt x="1683" y="213"/>
                    </a:cubicBezTo>
                    <a:cubicBezTo>
                      <a:pt x="1685" y="203"/>
                      <a:pt x="1692" y="196"/>
                      <a:pt x="1701" y="192"/>
                    </a:cubicBezTo>
                    <a:cubicBezTo>
                      <a:pt x="1707" y="189"/>
                      <a:pt x="1714" y="187"/>
                      <a:pt x="1721" y="186"/>
                    </a:cubicBezTo>
                    <a:cubicBezTo>
                      <a:pt x="1731" y="185"/>
                      <a:pt x="1742" y="183"/>
                      <a:pt x="1752" y="182"/>
                    </a:cubicBezTo>
                    <a:cubicBezTo>
                      <a:pt x="1756" y="181"/>
                      <a:pt x="1756" y="181"/>
                      <a:pt x="1755" y="178"/>
                    </a:cubicBezTo>
                    <a:cubicBezTo>
                      <a:pt x="1755" y="175"/>
                      <a:pt x="1755" y="172"/>
                      <a:pt x="1754" y="168"/>
                    </a:cubicBezTo>
                    <a:cubicBezTo>
                      <a:pt x="1751" y="157"/>
                      <a:pt x="1744" y="152"/>
                      <a:pt x="1732" y="152"/>
                    </a:cubicBezTo>
                    <a:cubicBezTo>
                      <a:pt x="1719" y="151"/>
                      <a:pt x="1707" y="155"/>
                      <a:pt x="1696" y="164"/>
                    </a:cubicBezTo>
                    <a:cubicBezTo>
                      <a:pt x="1695" y="164"/>
                      <a:pt x="1695" y="165"/>
                      <a:pt x="1693" y="165"/>
                    </a:cubicBezTo>
                    <a:cubicBezTo>
                      <a:pt x="1693" y="159"/>
                      <a:pt x="1693" y="154"/>
                      <a:pt x="1693" y="148"/>
                    </a:cubicBezTo>
                    <a:cubicBezTo>
                      <a:pt x="1693" y="147"/>
                      <a:pt x="1694" y="146"/>
                      <a:pt x="1695" y="145"/>
                    </a:cubicBezTo>
                    <a:cubicBezTo>
                      <a:pt x="1696" y="145"/>
                      <a:pt x="1697" y="144"/>
                      <a:pt x="1699" y="143"/>
                    </a:cubicBezTo>
                    <a:cubicBezTo>
                      <a:pt x="1711" y="138"/>
                      <a:pt x="1724" y="135"/>
                      <a:pt x="1738" y="136"/>
                    </a:cubicBezTo>
                    <a:cubicBezTo>
                      <a:pt x="1742" y="136"/>
                      <a:pt x="1746" y="137"/>
                      <a:pt x="1750" y="138"/>
                    </a:cubicBezTo>
                    <a:cubicBezTo>
                      <a:pt x="1763" y="142"/>
                      <a:pt x="1770" y="151"/>
                      <a:pt x="1773" y="163"/>
                    </a:cubicBezTo>
                    <a:cubicBezTo>
                      <a:pt x="1774" y="169"/>
                      <a:pt x="1774" y="175"/>
                      <a:pt x="1774" y="181"/>
                    </a:cubicBezTo>
                    <a:cubicBezTo>
                      <a:pt x="1775" y="205"/>
                      <a:pt x="1775" y="229"/>
                      <a:pt x="1775" y="253"/>
                    </a:cubicBezTo>
                    <a:cubicBezTo>
                      <a:pt x="1775" y="256"/>
                      <a:pt x="1775" y="256"/>
                      <a:pt x="1772" y="256"/>
                    </a:cubicBezTo>
                    <a:close/>
                    <a:moveTo>
                      <a:pt x="1756" y="204"/>
                    </a:moveTo>
                    <a:cubicBezTo>
                      <a:pt x="1756" y="202"/>
                      <a:pt x="1756" y="200"/>
                      <a:pt x="1756" y="199"/>
                    </a:cubicBezTo>
                    <a:cubicBezTo>
                      <a:pt x="1756" y="196"/>
                      <a:pt x="1756" y="196"/>
                      <a:pt x="1753" y="197"/>
                    </a:cubicBezTo>
                    <a:cubicBezTo>
                      <a:pt x="1753" y="197"/>
                      <a:pt x="1753" y="197"/>
                      <a:pt x="1753" y="197"/>
                    </a:cubicBezTo>
                    <a:cubicBezTo>
                      <a:pt x="1746" y="198"/>
                      <a:pt x="1739" y="199"/>
                      <a:pt x="1732" y="200"/>
                    </a:cubicBezTo>
                    <a:cubicBezTo>
                      <a:pt x="1726" y="201"/>
                      <a:pt x="1720" y="201"/>
                      <a:pt x="1714" y="203"/>
                    </a:cubicBezTo>
                    <a:cubicBezTo>
                      <a:pt x="1706" y="206"/>
                      <a:pt x="1702" y="211"/>
                      <a:pt x="1701" y="219"/>
                    </a:cubicBezTo>
                    <a:cubicBezTo>
                      <a:pt x="1700" y="231"/>
                      <a:pt x="1706" y="239"/>
                      <a:pt x="1717" y="242"/>
                    </a:cubicBezTo>
                    <a:cubicBezTo>
                      <a:pt x="1736" y="246"/>
                      <a:pt x="1749" y="234"/>
                      <a:pt x="1753" y="221"/>
                    </a:cubicBezTo>
                    <a:cubicBezTo>
                      <a:pt x="1755" y="216"/>
                      <a:pt x="1756" y="210"/>
                      <a:pt x="1756" y="204"/>
                    </a:cubicBezTo>
                    <a:close/>
                    <a:moveTo>
                      <a:pt x="1099" y="203"/>
                    </a:moveTo>
                    <a:cubicBezTo>
                      <a:pt x="1098" y="211"/>
                      <a:pt x="1097" y="219"/>
                      <a:pt x="1093" y="226"/>
                    </a:cubicBezTo>
                    <a:cubicBezTo>
                      <a:pt x="1084" y="245"/>
                      <a:pt x="1070" y="256"/>
                      <a:pt x="1049" y="258"/>
                    </a:cubicBezTo>
                    <a:cubicBezTo>
                      <a:pt x="1040" y="259"/>
                      <a:pt x="1031" y="259"/>
                      <a:pt x="1022" y="256"/>
                    </a:cubicBezTo>
                    <a:cubicBezTo>
                      <a:pt x="1005" y="251"/>
                      <a:pt x="994" y="240"/>
                      <a:pt x="988" y="224"/>
                    </a:cubicBezTo>
                    <a:cubicBezTo>
                      <a:pt x="981" y="205"/>
                      <a:pt x="982" y="186"/>
                      <a:pt x="990" y="167"/>
                    </a:cubicBezTo>
                    <a:cubicBezTo>
                      <a:pt x="997" y="150"/>
                      <a:pt x="1010" y="140"/>
                      <a:pt x="1028" y="137"/>
                    </a:cubicBezTo>
                    <a:cubicBezTo>
                      <a:pt x="1033" y="136"/>
                      <a:pt x="1038" y="135"/>
                      <a:pt x="1044" y="135"/>
                    </a:cubicBezTo>
                    <a:cubicBezTo>
                      <a:pt x="1051" y="135"/>
                      <a:pt x="1059" y="136"/>
                      <a:pt x="1067" y="140"/>
                    </a:cubicBezTo>
                    <a:cubicBezTo>
                      <a:pt x="1081" y="145"/>
                      <a:pt x="1090" y="156"/>
                      <a:pt x="1095" y="170"/>
                    </a:cubicBezTo>
                    <a:cubicBezTo>
                      <a:pt x="1099" y="180"/>
                      <a:pt x="1100" y="192"/>
                      <a:pt x="1099" y="203"/>
                    </a:cubicBezTo>
                    <a:close/>
                    <a:moveTo>
                      <a:pt x="1079" y="189"/>
                    </a:moveTo>
                    <a:cubicBezTo>
                      <a:pt x="1079" y="183"/>
                      <a:pt x="1078" y="178"/>
                      <a:pt x="1075" y="172"/>
                    </a:cubicBezTo>
                    <a:cubicBezTo>
                      <a:pt x="1071" y="162"/>
                      <a:pt x="1064" y="156"/>
                      <a:pt x="1053" y="153"/>
                    </a:cubicBezTo>
                    <a:cubicBezTo>
                      <a:pt x="1049" y="152"/>
                      <a:pt x="1044" y="151"/>
                      <a:pt x="1039" y="152"/>
                    </a:cubicBezTo>
                    <a:cubicBezTo>
                      <a:pt x="1023" y="152"/>
                      <a:pt x="1011" y="161"/>
                      <a:pt x="1006" y="177"/>
                    </a:cubicBezTo>
                    <a:cubicBezTo>
                      <a:pt x="1004" y="183"/>
                      <a:pt x="1003" y="190"/>
                      <a:pt x="1003" y="198"/>
                    </a:cubicBezTo>
                    <a:cubicBezTo>
                      <a:pt x="1003" y="201"/>
                      <a:pt x="1003" y="205"/>
                      <a:pt x="1004" y="208"/>
                    </a:cubicBezTo>
                    <a:cubicBezTo>
                      <a:pt x="1004" y="210"/>
                      <a:pt x="1004" y="212"/>
                      <a:pt x="1005" y="214"/>
                    </a:cubicBezTo>
                    <a:cubicBezTo>
                      <a:pt x="1009" y="227"/>
                      <a:pt x="1016" y="237"/>
                      <a:pt x="1030" y="241"/>
                    </a:cubicBezTo>
                    <a:cubicBezTo>
                      <a:pt x="1035" y="243"/>
                      <a:pt x="1042" y="243"/>
                      <a:pt x="1048" y="242"/>
                    </a:cubicBezTo>
                    <a:cubicBezTo>
                      <a:pt x="1060" y="241"/>
                      <a:pt x="1069" y="235"/>
                      <a:pt x="1075" y="223"/>
                    </a:cubicBezTo>
                    <a:cubicBezTo>
                      <a:pt x="1076" y="221"/>
                      <a:pt x="1077" y="219"/>
                      <a:pt x="1077" y="217"/>
                    </a:cubicBezTo>
                    <a:cubicBezTo>
                      <a:pt x="1080" y="208"/>
                      <a:pt x="1080" y="198"/>
                      <a:pt x="1079" y="189"/>
                    </a:cubicBezTo>
                    <a:close/>
                    <a:moveTo>
                      <a:pt x="886" y="195"/>
                    </a:moveTo>
                    <a:cubicBezTo>
                      <a:pt x="886" y="206"/>
                      <a:pt x="885" y="218"/>
                      <a:pt x="879" y="228"/>
                    </a:cubicBezTo>
                    <a:cubicBezTo>
                      <a:pt x="870" y="246"/>
                      <a:pt x="855" y="256"/>
                      <a:pt x="836" y="258"/>
                    </a:cubicBezTo>
                    <a:cubicBezTo>
                      <a:pt x="826" y="259"/>
                      <a:pt x="817" y="259"/>
                      <a:pt x="808" y="256"/>
                    </a:cubicBezTo>
                    <a:cubicBezTo>
                      <a:pt x="791" y="251"/>
                      <a:pt x="780" y="239"/>
                      <a:pt x="774" y="223"/>
                    </a:cubicBezTo>
                    <a:cubicBezTo>
                      <a:pt x="768" y="205"/>
                      <a:pt x="769" y="186"/>
                      <a:pt x="776" y="169"/>
                    </a:cubicBezTo>
                    <a:cubicBezTo>
                      <a:pt x="784" y="150"/>
                      <a:pt x="798" y="139"/>
                      <a:pt x="819" y="136"/>
                    </a:cubicBezTo>
                    <a:cubicBezTo>
                      <a:pt x="828" y="135"/>
                      <a:pt x="837" y="135"/>
                      <a:pt x="846" y="137"/>
                    </a:cubicBezTo>
                    <a:cubicBezTo>
                      <a:pt x="865" y="142"/>
                      <a:pt x="876" y="154"/>
                      <a:pt x="882" y="172"/>
                    </a:cubicBezTo>
                    <a:cubicBezTo>
                      <a:pt x="885" y="179"/>
                      <a:pt x="886" y="186"/>
                      <a:pt x="886" y="195"/>
                    </a:cubicBezTo>
                    <a:close/>
                    <a:moveTo>
                      <a:pt x="867" y="198"/>
                    </a:moveTo>
                    <a:cubicBezTo>
                      <a:pt x="867" y="190"/>
                      <a:pt x="866" y="183"/>
                      <a:pt x="864" y="176"/>
                    </a:cubicBezTo>
                    <a:cubicBezTo>
                      <a:pt x="860" y="164"/>
                      <a:pt x="852" y="156"/>
                      <a:pt x="840" y="153"/>
                    </a:cubicBezTo>
                    <a:cubicBezTo>
                      <a:pt x="836" y="152"/>
                      <a:pt x="831" y="151"/>
                      <a:pt x="827" y="152"/>
                    </a:cubicBezTo>
                    <a:cubicBezTo>
                      <a:pt x="811" y="152"/>
                      <a:pt x="799" y="161"/>
                      <a:pt x="793" y="176"/>
                    </a:cubicBezTo>
                    <a:cubicBezTo>
                      <a:pt x="788" y="189"/>
                      <a:pt x="788" y="203"/>
                      <a:pt x="793" y="217"/>
                    </a:cubicBezTo>
                    <a:cubicBezTo>
                      <a:pt x="796" y="229"/>
                      <a:pt x="804" y="237"/>
                      <a:pt x="816" y="241"/>
                    </a:cubicBezTo>
                    <a:cubicBezTo>
                      <a:pt x="822" y="242"/>
                      <a:pt x="827" y="243"/>
                      <a:pt x="833" y="242"/>
                    </a:cubicBezTo>
                    <a:cubicBezTo>
                      <a:pt x="847" y="241"/>
                      <a:pt x="857" y="234"/>
                      <a:pt x="862" y="221"/>
                    </a:cubicBezTo>
                    <a:cubicBezTo>
                      <a:pt x="866" y="214"/>
                      <a:pt x="867" y="205"/>
                      <a:pt x="867" y="198"/>
                    </a:cubicBez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26"/>
              <p:cNvSpPr>
                <a:spLocks noChangeAspect="1" noEditPoints="1"/>
              </p:cNvSpPr>
              <p:nvPr/>
            </p:nvSpPr>
            <p:spPr bwMode="black">
              <a:xfrm>
                <a:off x="1962380" y="2610463"/>
                <a:ext cx="999521" cy="220466"/>
              </a:xfrm>
              <a:custGeom>
                <a:avLst/>
                <a:gdLst>
                  <a:gd name="T0" fmla="*/ 1225 w 3933"/>
                  <a:gd name="T1" fmla="*/ 701 h 865"/>
                  <a:gd name="T2" fmla="*/ 1013 w 3933"/>
                  <a:gd name="T3" fmla="*/ 295 h 865"/>
                  <a:gd name="T4" fmla="*/ 1442 w 3933"/>
                  <a:gd name="T5" fmla="*/ 291 h 865"/>
                  <a:gd name="T6" fmla="*/ 1229 w 3933"/>
                  <a:gd name="T7" fmla="*/ 220 h 865"/>
                  <a:gd name="T8" fmla="*/ 1068 w 3933"/>
                  <a:gd name="T9" fmla="*/ 545 h 865"/>
                  <a:gd name="T10" fmla="*/ 1409 w 3933"/>
                  <a:gd name="T11" fmla="*/ 435 h 865"/>
                  <a:gd name="T12" fmla="*/ 1633 w 3933"/>
                  <a:gd name="T13" fmla="*/ 322 h 865"/>
                  <a:gd name="T14" fmla="*/ 1633 w 3933"/>
                  <a:gd name="T15" fmla="*/ 692 h 865"/>
                  <a:gd name="T16" fmla="*/ 1511 w 3933"/>
                  <a:gd name="T17" fmla="*/ 322 h 865"/>
                  <a:gd name="T18" fmla="*/ 1692 w 3933"/>
                  <a:gd name="T19" fmla="*/ 136 h 865"/>
                  <a:gd name="T20" fmla="*/ 1899 w 3933"/>
                  <a:gd name="T21" fmla="*/ 186 h 865"/>
                  <a:gd name="T22" fmla="*/ 1924 w 3933"/>
                  <a:gd name="T23" fmla="*/ 372 h 865"/>
                  <a:gd name="T24" fmla="*/ 1777 w 3933"/>
                  <a:gd name="T25" fmla="*/ 372 h 865"/>
                  <a:gd name="T26" fmla="*/ 1777 w 3933"/>
                  <a:gd name="T27" fmla="*/ 262 h 865"/>
                  <a:gd name="T28" fmla="*/ 1938 w 3933"/>
                  <a:gd name="T29" fmla="*/ 196 h 865"/>
                  <a:gd name="T30" fmla="*/ 1981 w 3933"/>
                  <a:gd name="T31" fmla="*/ 217 h 865"/>
                  <a:gd name="T32" fmla="*/ 2037 w 3933"/>
                  <a:gd name="T33" fmla="*/ 162 h 865"/>
                  <a:gd name="T34" fmla="*/ 1978 w 3933"/>
                  <a:gd name="T35" fmla="*/ 322 h 865"/>
                  <a:gd name="T36" fmla="*/ 2275 w 3933"/>
                  <a:gd name="T37" fmla="*/ 701 h 865"/>
                  <a:gd name="T38" fmla="*/ 2151 w 3933"/>
                  <a:gd name="T39" fmla="*/ 369 h 865"/>
                  <a:gd name="T40" fmla="*/ 2289 w 3933"/>
                  <a:gd name="T41" fmla="*/ 364 h 865"/>
                  <a:gd name="T42" fmla="*/ 2285 w 3933"/>
                  <a:gd name="T43" fmla="*/ 651 h 865"/>
                  <a:gd name="T44" fmla="*/ 2480 w 3933"/>
                  <a:gd name="T45" fmla="*/ 522 h 865"/>
                  <a:gd name="T46" fmla="*/ 2716 w 3933"/>
                  <a:gd name="T47" fmla="*/ 666 h 865"/>
                  <a:gd name="T48" fmla="*/ 2441 w 3933"/>
                  <a:gd name="T49" fmla="*/ 408 h 865"/>
                  <a:gd name="T50" fmla="*/ 2742 w 3933"/>
                  <a:gd name="T51" fmla="*/ 491 h 865"/>
                  <a:gd name="T52" fmla="*/ 2588 w 3933"/>
                  <a:gd name="T53" fmla="*/ 364 h 865"/>
                  <a:gd name="T54" fmla="*/ 3193 w 3933"/>
                  <a:gd name="T55" fmla="*/ 546 h 865"/>
                  <a:gd name="T56" fmla="*/ 2892 w 3933"/>
                  <a:gd name="T57" fmla="*/ 610 h 865"/>
                  <a:gd name="T58" fmla="*/ 2987 w 3933"/>
                  <a:gd name="T59" fmla="*/ 449 h 865"/>
                  <a:gd name="T60" fmla="*/ 3113 w 3933"/>
                  <a:gd name="T61" fmla="*/ 304 h 865"/>
                  <a:gd name="T62" fmla="*/ 3030 w 3933"/>
                  <a:gd name="T63" fmla="*/ 165 h 865"/>
                  <a:gd name="T64" fmla="*/ 3070 w 3933"/>
                  <a:gd name="T65" fmla="*/ 422 h 865"/>
                  <a:gd name="T66" fmla="*/ 3563 w 3933"/>
                  <a:gd name="T67" fmla="*/ 617 h 865"/>
                  <a:gd name="T68" fmla="*/ 3254 w 3933"/>
                  <a:gd name="T69" fmla="*/ 464 h 865"/>
                  <a:gd name="T70" fmla="*/ 3552 w 3933"/>
                  <a:gd name="T71" fmla="*/ 180 h 865"/>
                  <a:gd name="T72" fmla="*/ 3316 w 3933"/>
                  <a:gd name="T73" fmla="*/ 441 h 865"/>
                  <a:gd name="T74" fmla="*/ 3584 w 3933"/>
                  <a:gd name="T75" fmla="*/ 528 h 865"/>
                  <a:gd name="T76" fmla="*/ 3349 w 3933"/>
                  <a:gd name="T77" fmla="*/ 449 h 865"/>
                  <a:gd name="T78" fmla="*/ 3495 w 3933"/>
                  <a:gd name="T79" fmla="*/ 619 h 865"/>
                  <a:gd name="T80" fmla="*/ 3749 w 3933"/>
                  <a:gd name="T81" fmla="*/ 701 h 865"/>
                  <a:gd name="T82" fmla="*/ 3838 w 3933"/>
                  <a:gd name="T83" fmla="*/ 620 h 865"/>
                  <a:gd name="T84" fmla="*/ 3651 w 3933"/>
                  <a:gd name="T85" fmla="*/ 434 h 865"/>
                  <a:gd name="T86" fmla="*/ 3721 w 3933"/>
                  <a:gd name="T87" fmla="*/ 227 h 865"/>
                  <a:gd name="T88" fmla="*/ 3933 w 3933"/>
                  <a:gd name="T89" fmla="*/ 534 h 865"/>
                  <a:gd name="T90" fmla="*/ 464 w 3933"/>
                  <a:gd name="T91" fmla="*/ 0 h 865"/>
                  <a:gd name="T92" fmla="*/ 158 w 3933"/>
                  <a:gd name="T93" fmla="*/ 632 h 865"/>
                  <a:gd name="T94" fmla="*/ 1 w 3933"/>
                  <a:gd name="T95" fmla="*/ 694 h 865"/>
                  <a:gd name="T96" fmla="*/ 722 w 3933"/>
                  <a:gd name="T97" fmla="*/ 79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33" h="865">
                    <a:moveTo>
                      <a:pt x="1472" y="427"/>
                    </a:moveTo>
                    <a:cubicBezTo>
                      <a:pt x="1472" y="482"/>
                      <a:pt x="1462" y="530"/>
                      <a:pt x="1442" y="572"/>
                    </a:cubicBezTo>
                    <a:cubicBezTo>
                      <a:pt x="1422" y="613"/>
                      <a:pt x="1393" y="645"/>
                      <a:pt x="1355" y="668"/>
                    </a:cubicBezTo>
                    <a:cubicBezTo>
                      <a:pt x="1318" y="690"/>
                      <a:pt x="1274" y="701"/>
                      <a:pt x="1225" y="701"/>
                    </a:cubicBezTo>
                    <a:cubicBezTo>
                      <a:pt x="1177" y="701"/>
                      <a:pt x="1135" y="691"/>
                      <a:pt x="1098" y="669"/>
                    </a:cubicBezTo>
                    <a:cubicBezTo>
                      <a:pt x="1061" y="647"/>
                      <a:pt x="1033" y="616"/>
                      <a:pt x="1012" y="576"/>
                    </a:cubicBezTo>
                    <a:cubicBezTo>
                      <a:pt x="992" y="536"/>
                      <a:pt x="982" y="490"/>
                      <a:pt x="982" y="439"/>
                    </a:cubicBezTo>
                    <a:cubicBezTo>
                      <a:pt x="982" y="384"/>
                      <a:pt x="992" y="336"/>
                      <a:pt x="1013" y="295"/>
                    </a:cubicBezTo>
                    <a:cubicBezTo>
                      <a:pt x="1033" y="253"/>
                      <a:pt x="1063" y="221"/>
                      <a:pt x="1101" y="199"/>
                    </a:cubicBezTo>
                    <a:cubicBezTo>
                      <a:pt x="1139" y="176"/>
                      <a:pt x="1184" y="165"/>
                      <a:pt x="1234" y="165"/>
                    </a:cubicBezTo>
                    <a:cubicBezTo>
                      <a:pt x="1280" y="165"/>
                      <a:pt x="1321" y="176"/>
                      <a:pt x="1358" y="198"/>
                    </a:cubicBezTo>
                    <a:cubicBezTo>
                      <a:pt x="1394" y="220"/>
                      <a:pt x="1423" y="251"/>
                      <a:pt x="1442" y="291"/>
                    </a:cubicBezTo>
                    <a:cubicBezTo>
                      <a:pt x="1462" y="330"/>
                      <a:pt x="1472" y="376"/>
                      <a:pt x="1472" y="427"/>
                    </a:cubicBezTo>
                    <a:close/>
                    <a:moveTo>
                      <a:pt x="1409" y="435"/>
                    </a:moveTo>
                    <a:cubicBezTo>
                      <a:pt x="1409" y="367"/>
                      <a:pt x="1393" y="314"/>
                      <a:pt x="1361" y="276"/>
                    </a:cubicBezTo>
                    <a:cubicBezTo>
                      <a:pt x="1330" y="239"/>
                      <a:pt x="1286" y="220"/>
                      <a:pt x="1229" y="220"/>
                    </a:cubicBezTo>
                    <a:cubicBezTo>
                      <a:pt x="1194" y="220"/>
                      <a:pt x="1162" y="229"/>
                      <a:pt x="1134" y="247"/>
                    </a:cubicBezTo>
                    <a:cubicBezTo>
                      <a:pt x="1106" y="265"/>
                      <a:pt x="1084" y="290"/>
                      <a:pt x="1069" y="323"/>
                    </a:cubicBezTo>
                    <a:cubicBezTo>
                      <a:pt x="1053" y="356"/>
                      <a:pt x="1046" y="393"/>
                      <a:pt x="1046" y="434"/>
                    </a:cubicBezTo>
                    <a:cubicBezTo>
                      <a:pt x="1046" y="475"/>
                      <a:pt x="1053" y="512"/>
                      <a:pt x="1068" y="545"/>
                    </a:cubicBezTo>
                    <a:cubicBezTo>
                      <a:pt x="1083" y="577"/>
                      <a:pt x="1104" y="602"/>
                      <a:pt x="1131" y="620"/>
                    </a:cubicBezTo>
                    <a:cubicBezTo>
                      <a:pt x="1159" y="638"/>
                      <a:pt x="1190" y="646"/>
                      <a:pt x="1225" y="646"/>
                    </a:cubicBezTo>
                    <a:cubicBezTo>
                      <a:pt x="1282" y="646"/>
                      <a:pt x="1327" y="628"/>
                      <a:pt x="1360" y="590"/>
                    </a:cubicBezTo>
                    <a:cubicBezTo>
                      <a:pt x="1392" y="552"/>
                      <a:pt x="1409" y="501"/>
                      <a:pt x="1409" y="435"/>
                    </a:cubicBezTo>
                    <a:close/>
                    <a:moveTo>
                      <a:pt x="1735" y="196"/>
                    </a:moveTo>
                    <a:cubicBezTo>
                      <a:pt x="1723" y="190"/>
                      <a:pt x="1710" y="186"/>
                      <a:pt x="1695" y="186"/>
                    </a:cubicBezTo>
                    <a:cubicBezTo>
                      <a:pt x="1654" y="186"/>
                      <a:pt x="1633" y="213"/>
                      <a:pt x="1633" y="265"/>
                    </a:cubicBezTo>
                    <a:cubicBezTo>
                      <a:pt x="1633" y="322"/>
                      <a:pt x="1633" y="322"/>
                      <a:pt x="1633" y="322"/>
                    </a:cubicBezTo>
                    <a:cubicBezTo>
                      <a:pt x="1720" y="322"/>
                      <a:pt x="1720" y="322"/>
                      <a:pt x="1720" y="322"/>
                    </a:cubicBezTo>
                    <a:cubicBezTo>
                      <a:pt x="1720" y="372"/>
                      <a:pt x="1720" y="372"/>
                      <a:pt x="1720" y="372"/>
                    </a:cubicBezTo>
                    <a:cubicBezTo>
                      <a:pt x="1633" y="372"/>
                      <a:pt x="1633" y="372"/>
                      <a:pt x="1633" y="372"/>
                    </a:cubicBezTo>
                    <a:cubicBezTo>
                      <a:pt x="1633" y="692"/>
                      <a:pt x="1633" y="692"/>
                      <a:pt x="1633" y="692"/>
                    </a:cubicBezTo>
                    <a:cubicBezTo>
                      <a:pt x="1574" y="692"/>
                      <a:pt x="1574" y="692"/>
                      <a:pt x="1574" y="692"/>
                    </a:cubicBezTo>
                    <a:cubicBezTo>
                      <a:pt x="1574" y="372"/>
                      <a:pt x="1574" y="372"/>
                      <a:pt x="1574" y="372"/>
                    </a:cubicBezTo>
                    <a:cubicBezTo>
                      <a:pt x="1511" y="372"/>
                      <a:pt x="1511" y="372"/>
                      <a:pt x="1511" y="372"/>
                    </a:cubicBezTo>
                    <a:cubicBezTo>
                      <a:pt x="1511" y="322"/>
                      <a:pt x="1511" y="322"/>
                      <a:pt x="1511" y="322"/>
                    </a:cubicBezTo>
                    <a:cubicBezTo>
                      <a:pt x="1574" y="322"/>
                      <a:pt x="1574" y="322"/>
                      <a:pt x="1574" y="322"/>
                    </a:cubicBezTo>
                    <a:cubicBezTo>
                      <a:pt x="1574" y="262"/>
                      <a:pt x="1574" y="262"/>
                      <a:pt x="1574" y="262"/>
                    </a:cubicBezTo>
                    <a:cubicBezTo>
                      <a:pt x="1574" y="224"/>
                      <a:pt x="1585" y="194"/>
                      <a:pt x="1607" y="171"/>
                    </a:cubicBezTo>
                    <a:cubicBezTo>
                      <a:pt x="1629" y="148"/>
                      <a:pt x="1657" y="136"/>
                      <a:pt x="1692" y="136"/>
                    </a:cubicBezTo>
                    <a:cubicBezTo>
                      <a:pt x="1710" y="136"/>
                      <a:pt x="1724" y="138"/>
                      <a:pt x="1735" y="143"/>
                    </a:cubicBezTo>
                    <a:lnTo>
                      <a:pt x="1735" y="196"/>
                    </a:lnTo>
                    <a:close/>
                    <a:moveTo>
                      <a:pt x="1938" y="196"/>
                    </a:moveTo>
                    <a:cubicBezTo>
                      <a:pt x="1927" y="190"/>
                      <a:pt x="1914" y="186"/>
                      <a:pt x="1899" y="186"/>
                    </a:cubicBezTo>
                    <a:cubicBezTo>
                      <a:pt x="1858" y="186"/>
                      <a:pt x="1837" y="213"/>
                      <a:pt x="1837" y="265"/>
                    </a:cubicBezTo>
                    <a:cubicBezTo>
                      <a:pt x="1837" y="322"/>
                      <a:pt x="1837" y="322"/>
                      <a:pt x="1837" y="322"/>
                    </a:cubicBezTo>
                    <a:cubicBezTo>
                      <a:pt x="1924" y="322"/>
                      <a:pt x="1924" y="322"/>
                      <a:pt x="1924" y="322"/>
                    </a:cubicBezTo>
                    <a:cubicBezTo>
                      <a:pt x="1924" y="372"/>
                      <a:pt x="1924" y="372"/>
                      <a:pt x="1924" y="372"/>
                    </a:cubicBezTo>
                    <a:cubicBezTo>
                      <a:pt x="1837" y="372"/>
                      <a:pt x="1837" y="372"/>
                      <a:pt x="1837" y="372"/>
                    </a:cubicBezTo>
                    <a:cubicBezTo>
                      <a:pt x="1837" y="692"/>
                      <a:pt x="1837" y="692"/>
                      <a:pt x="1837" y="692"/>
                    </a:cubicBezTo>
                    <a:cubicBezTo>
                      <a:pt x="1777" y="692"/>
                      <a:pt x="1777" y="692"/>
                      <a:pt x="1777" y="692"/>
                    </a:cubicBezTo>
                    <a:cubicBezTo>
                      <a:pt x="1777" y="372"/>
                      <a:pt x="1777" y="372"/>
                      <a:pt x="1777" y="372"/>
                    </a:cubicBezTo>
                    <a:cubicBezTo>
                      <a:pt x="1715" y="372"/>
                      <a:pt x="1715" y="372"/>
                      <a:pt x="1715" y="372"/>
                    </a:cubicBezTo>
                    <a:cubicBezTo>
                      <a:pt x="1715" y="322"/>
                      <a:pt x="1715" y="322"/>
                      <a:pt x="1715" y="322"/>
                    </a:cubicBezTo>
                    <a:cubicBezTo>
                      <a:pt x="1777" y="322"/>
                      <a:pt x="1777" y="322"/>
                      <a:pt x="1777" y="322"/>
                    </a:cubicBezTo>
                    <a:cubicBezTo>
                      <a:pt x="1777" y="262"/>
                      <a:pt x="1777" y="262"/>
                      <a:pt x="1777" y="262"/>
                    </a:cubicBezTo>
                    <a:cubicBezTo>
                      <a:pt x="1777" y="224"/>
                      <a:pt x="1789" y="194"/>
                      <a:pt x="1811" y="171"/>
                    </a:cubicBezTo>
                    <a:cubicBezTo>
                      <a:pt x="1833" y="148"/>
                      <a:pt x="1861" y="136"/>
                      <a:pt x="1895" y="136"/>
                    </a:cubicBezTo>
                    <a:cubicBezTo>
                      <a:pt x="1913" y="136"/>
                      <a:pt x="1928" y="138"/>
                      <a:pt x="1938" y="143"/>
                    </a:cubicBezTo>
                    <a:lnTo>
                      <a:pt x="1938" y="196"/>
                    </a:lnTo>
                    <a:close/>
                    <a:moveTo>
                      <a:pt x="2048" y="189"/>
                    </a:moveTo>
                    <a:cubicBezTo>
                      <a:pt x="2048" y="200"/>
                      <a:pt x="2044" y="210"/>
                      <a:pt x="2036" y="217"/>
                    </a:cubicBezTo>
                    <a:cubicBezTo>
                      <a:pt x="2029" y="224"/>
                      <a:pt x="2019" y="228"/>
                      <a:pt x="2009" y="228"/>
                    </a:cubicBezTo>
                    <a:cubicBezTo>
                      <a:pt x="1998" y="228"/>
                      <a:pt x="1989" y="224"/>
                      <a:pt x="1981" y="217"/>
                    </a:cubicBezTo>
                    <a:cubicBezTo>
                      <a:pt x="1974" y="210"/>
                      <a:pt x="1970" y="201"/>
                      <a:pt x="1970" y="189"/>
                    </a:cubicBezTo>
                    <a:cubicBezTo>
                      <a:pt x="1970" y="179"/>
                      <a:pt x="1974" y="170"/>
                      <a:pt x="1981" y="162"/>
                    </a:cubicBezTo>
                    <a:cubicBezTo>
                      <a:pt x="1988" y="155"/>
                      <a:pt x="1998" y="151"/>
                      <a:pt x="2009" y="151"/>
                    </a:cubicBezTo>
                    <a:cubicBezTo>
                      <a:pt x="2020" y="151"/>
                      <a:pt x="2029" y="155"/>
                      <a:pt x="2037" y="162"/>
                    </a:cubicBezTo>
                    <a:cubicBezTo>
                      <a:pt x="2044" y="170"/>
                      <a:pt x="2048" y="179"/>
                      <a:pt x="2048" y="189"/>
                    </a:cubicBezTo>
                    <a:close/>
                    <a:moveTo>
                      <a:pt x="2038" y="692"/>
                    </a:moveTo>
                    <a:cubicBezTo>
                      <a:pt x="1978" y="692"/>
                      <a:pt x="1978" y="692"/>
                      <a:pt x="1978" y="692"/>
                    </a:cubicBezTo>
                    <a:cubicBezTo>
                      <a:pt x="1978" y="322"/>
                      <a:pt x="1978" y="322"/>
                      <a:pt x="1978" y="322"/>
                    </a:cubicBezTo>
                    <a:cubicBezTo>
                      <a:pt x="2038" y="322"/>
                      <a:pt x="2038" y="322"/>
                      <a:pt x="2038" y="322"/>
                    </a:cubicBezTo>
                    <a:lnTo>
                      <a:pt x="2038" y="692"/>
                    </a:lnTo>
                    <a:close/>
                    <a:moveTo>
                      <a:pt x="2376" y="675"/>
                    </a:moveTo>
                    <a:cubicBezTo>
                      <a:pt x="2348" y="693"/>
                      <a:pt x="2314" y="701"/>
                      <a:pt x="2275" y="701"/>
                    </a:cubicBezTo>
                    <a:cubicBezTo>
                      <a:pt x="2241" y="701"/>
                      <a:pt x="2211" y="694"/>
                      <a:pt x="2184" y="678"/>
                    </a:cubicBezTo>
                    <a:cubicBezTo>
                      <a:pt x="2157" y="663"/>
                      <a:pt x="2136" y="641"/>
                      <a:pt x="2121" y="612"/>
                    </a:cubicBezTo>
                    <a:cubicBezTo>
                      <a:pt x="2106" y="584"/>
                      <a:pt x="2099" y="552"/>
                      <a:pt x="2099" y="516"/>
                    </a:cubicBezTo>
                    <a:cubicBezTo>
                      <a:pt x="2099" y="455"/>
                      <a:pt x="2116" y="406"/>
                      <a:pt x="2151" y="369"/>
                    </a:cubicBezTo>
                    <a:cubicBezTo>
                      <a:pt x="2186" y="332"/>
                      <a:pt x="2233" y="313"/>
                      <a:pt x="2291" y="313"/>
                    </a:cubicBezTo>
                    <a:cubicBezTo>
                      <a:pt x="2324" y="313"/>
                      <a:pt x="2352" y="319"/>
                      <a:pt x="2377" y="332"/>
                    </a:cubicBezTo>
                    <a:cubicBezTo>
                      <a:pt x="2377" y="393"/>
                      <a:pt x="2377" y="393"/>
                      <a:pt x="2377" y="393"/>
                    </a:cubicBezTo>
                    <a:cubicBezTo>
                      <a:pt x="2349" y="373"/>
                      <a:pt x="2320" y="364"/>
                      <a:pt x="2289" y="364"/>
                    </a:cubicBezTo>
                    <a:cubicBezTo>
                      <a:pt x="2250" y="364"/>
                      <a:pt x="2219" y="377"/>
                      <a:pt x="2195" y="405"/>
                    </a:cubicBezTo>
                    <a:cubicBezTo>
                      <a:pt x="2171" y="432"/>
                      <a:pt x="2159" y="467"/>
                      <a:pt x="2159" y="511"/>
                    </a:cubicBezTo>
                    <a:cubicBezTo>
                      <a:pt x="2159" y="554"/>
                      <a:pt x="2171" y="588"/>
                      <a:pt x="2193" y="613"/>
                    </a:cubicBezTo>
                    <a:cubicBezTo>
                      <a:pt x="2216" y="638"/>
                      <a:pt x="2247" y="651"/>
                      <a:pt x="2285" y="651"/>
                    </a:cubicBezTo>
                    <a:cubicBezTo>
                      <a:pt x="2317" y="651"/>
                      <a:pt x="2348" y="640"/>
                      <a:pt x="2376" y="619"/>
                    </a:cubicBezTo>
                    <a:lnTo>
                      <a:pt x="2376" y="675"/>
                    </a:lnTo>
                    <a:close/>
                    <a:moveTo>
                      <a:pt x="2742" y="522"/>
                    </a:moveTo>
                    <a:cubicBezTo>
                      <a:pt x="2480" y="522"/>
                      <a:pt x="2480" y="522"/>
                      <a:pt x="2480" y="522"/>
                    </a:cubicBezTo>
                    <a:cubicBezTo>
                      <a:pt x="2481" y="564"/>
                      <a:pt x="2492" y="596"/>
                      <a:pt x="2513" y="618"/>
                    </a:cubicBezTo>
                    <a:cubicBezTo>
                      <a:pt x="2534" y="640"/>
                      <a:pt x="2564" y="651"/>
                      <a:pt x="2601" y="651"/>
                    </a:cubicBezTo>
                    <a:cubicBezTo>
                      <a:pt x="2643" y="651"/>
                      <a:pt x="2681" y="637"/>
                      <a:pt x="2716" y="610"/>
                    </a:cubicBezTo>
                    <a:cubicBezTo>
                      <a:pt x="2716" y="666"/>
                      <a:pt x="2716" y="666"/>
                      <a:pt x="2716" y="666"/>
                    </a:cubicBezTo>
                    <a:cubicBezTo>
                      <a:pt x="2683" y="689"/>
                      <a:pt x="2640" y="701"/>
                      <a:pt x="2587" y="701"/>
                    </a:cubicBezTo>
                    <a:cubicBezTo>
                      <a:pt x="2534" y="701"/>
                      <a:pt x="2493" y="684"/>
                      <a:pt x="2463" y="650"/>
                    </a:cubicBezTo>
                    <a:cubicBezTo>
                      <a:pt x="2433" y="616"/>
                      <a:pt x="2419" y="569"/>
                      <a:pt x="2419" y="509"/>
                    </a:cubicBezTo>
                    <a:cubicBezTo>
                      <a:pt x="2419" y="472"/>
                      <a:pt x="2426" y="439"/>
                      <a:pt x="2441" y="408"/>
                    </a:cubicBezTo>
                    <a:cubicBezTo>
                      <a:pt x="2456" y="378"/>
                      <a:pt x="2476" y="355"/>
                      <a:pt x="2502" y="338"/>
                    </a:cubicBezTo>
                    <a:cubicBezTo>
                      <a:pt x="2528" y="321"/>
                      <a:pt x="2557" y="313"/>
                      <a:pt x="2589" y="313"/>
                    </a:cubicBezTo>
                    <a:cubicBezTo>
                      <a:pt x="2637" y="313"/>
                      <a:pt x="2674" y="329"/>
                      <a:pt x="2701" y="360"/>
                    </a:cubicBezTo>
                    <a:cubicBezTo>
                      <a:pt x="2728" y="391"/>
                      <a:pt x="2742" y="435"/>
                      <a:pt x="2742" y="491"/>
                    </a:cubicBezTo>
                    <a:lnTo>
                      <a:pt x="2742" y="522"/>
                    </a:lnTo>
                    <a:close/>
                    <a:moveTo>
                      <a:pt x="2681" y="472"/>
                    </a:moveTo>
                    <a:cubicBezTo>
                      <a:pt x="2680" y="438"/>
                      <a:pt x="2672" y="411"/>
                      <a:pt x="2656" y="392"/>
                    </a:cubicBezTo>
                    <a:cubicBezTo>
                      <a:pt x="2640" y="373"/>
                      <a:pt x="2617" y="364"/>
                      <a:pt x="2588" y="364"/>
                    </a:cubicBezTo>
                    <a:cubicBezTo>
                      <a:pt x="2561" y="364"/>
                      <a:pt x="2537" y="374"/>
                      <a:pt x="2518" y="393"/>
                    </a:cubicBezTo>
                    <a:cubicBezTo>
                      <a:pt x="2498" y="413"/>
                      <a:pt x="2486" y="439"/>
                      <a:pt x="2481" y="472"/>
                    </a:cubicBezTo>
                    <a:lnTo>
                      <a:pt x="2681" y="472"/>
                    </a:lnTo>
                    <a:close/>
                    <a:moveTo>
                      <a:pt x="3193" y="546"/>
                    </a:moveTo>
                    <a:cubicBezTo>
                      <a:pt x="3193" y="592"/>
                      <a:pt x="3176" y="630"/>
                      <a:pt x="3142" y="659"/>
                    </a:cubicBezTo>
                    <a:cubicBezTo>
                      <a:pt x="3109" y="687"/>
                      <a:pt x="3065" y="701"/>
                      <a:pt x="3010" y="701"/>
                    </a:cubicBezTo>
                    <a:cubicBezTo>
                      <a:pt x="2961" y="701"/>
                      <a:pt x="2922" y="692"/>
                      <a:pt x="2892" y="673"/>
                    </a:cubicBezTo>
                    <a:cubicBezTo>
                      <a:pt x="2892" y="610"/>
                      <a:pt x="2892" y="610"/>
                      <a:pt x="2892" y="610"/>
                    </a:cubicBezTo>
                    <a:cubicBezTo>
                      <a:pt x="2927" y="637"/>
                      <a:pt x="2967" y="651"/>
                      <a:pt x="3013" y="651"/>
                    </a:cubicBezTo>
                    <a:cubicBezTo>
                      <a:pt x="3049" y="651"/>
                      <a:pt x="3078" y="642"/>
                      <a:pt x="3100" y="624"/>
                    </a:cubicBezTo>
                    <a:cubicBezTo>
                      <a:pt x="3121" y="606"/>
                      <a:pt x="3132" y="582"/>
                      <a:pt x="3132" y="551"/>
                    </a:cubicBezTo>
                    <a:cubicBezTo>
                      <a:pt x="3132" y="483"/>
                      <a:pt x="3084" y="449"/>
                      <a:pt x="2987" y="449"/>
                    </a:cubicBezTo>
                    <a:cubicBezTo>
                      <a:pt x="2944" y="449"/>
                      <a:pt x="2944" y="449"/>
                      <a:pt x="2944" y="449"/>
                    </a:cubicBezTo>
                    <a:cubicBezTo>
                      <a:pt x="2944" y="399"/>
                      <a:pt x="2944" y="399"/>
                      <a:pt x="2944" y="399"/>
                    </a:cubicBezTo>
                    <a:cubicBezTo>
                      <a:pt x="2985" y="399"/>
                      <a:pt x="2985" y="399"/>
                      <a:pt x="2985" y="399"/>
                    </a:cubicBezTo>
                    <a:cubicBezTo>
                      <a:pt x="3070" y="399"/>
                      <a:pt x="3113" y="367"/>
                      <a:pt x="3113" y="304"/>
                    </a:cubicBezTo>
                    <a:cubicBezTo>
                      <a:pt x="3113" y="245"/>
                      <a:pt x="3081" y="215"/>
                      <a:pt x="3015" y="215"/>
                    </a:cubicBezTo>
                    <a:cubicBezTo>
                      <a:pt x="2979" y="215"/>
                      <a:pt x="2944" y="228"/>
                      <a:pt x="2912" y="252"/>
                    </a:cubicBezTo>
                    <a:cubicBezTo>
                      <a:pt x="2912" y="195"/>
                      <a:pt x="2912" y="195"/>
                      <a:pt x="2912" y="195"/>
                    </a:cubicBezTo>
                    <a:cubicBezTo>
                      <a:pt x="2945" y="175"/>
                      <a:pt x="2985" y="165"/>
                      <a:pt x="3030" y="165"/>
                    </a:cubicBezTo>
                    <a:cubicBezTo>
                      <a:pt x="3073" y="165"/>
                      <a:pt x="3108" y="176"/>
                      <a:pt x="3134" y="199"/>
                    </a:cubicBezTo>
                    <a:cubicBezTo>
                      <a:pt x="3161" y="222"/>
                      <a:pt x="3174" y="252"/>
                      <a:pt x="3174" y="289"/>
                    </a:cubicBezTo>
                    <a:cubicBezTo>
                      <a:pt x="3174" y="357"/>
                      <a:pt x="3139" y="401"/>
                      <a:pt x="3070" y="420"/>
                    </a:cubicBezTo>
                    <a:cubicBezTo>
                      <a:pt x="3070" y="422"/>
                      <a:pt x="3070" y="422"/>
                      <a:pt x="3070" y="422"/>
                    </a:cubicBezTo>
                    <a:cubicBezTo>
                      <a:pt x="3107" y="426"/>
                      <a:pt x="3137" y="439"/>
                      <a:pt x="3159" y="462"/>
                    </a:cubicBezTo>
                    <a:cubicBezTo>
                      <a:pt x="3181" y="484"/>
                      <a:pt x="3193" y="512"/>
                      <a:pt x="3193" y="546"/>
                    </a:cubicBezTo>
                    <a:close/>
                    <a:moveTo>
                      <a:pt x="3584" y="528"/>
                    </a:moveTo>
                    <a:cubicBezTo>
                      <a:pt x="3584" y="561"/>
                      <a:pt x="3577" y="590"/>
                      <a:pt x="3563" y="617"/>
                    </a:cubicBezTo>
                    <a:cubicBezTo>
                      <a:pt x="3548" y="644"/>
                      <a:pt x="3529" y="665"/>
                      <a:pt x="3504" y="679"/>
                    </a:cubicBezTo>
                    <a:cubicBezTo>
                      <a:pt x="3479" y="694"/>
                      <a:pt x="3451" y="701"/>
                      <a:pt x="3421" y="701"/>
                    </a:cubicBezTo>
                    <a:cubicBezTo>
                      <a:pt x="3369" y="701"/>
                      <a:pt x="3328" y="681"/>
                      <a:pt x="3299" y="639"/>
                    </a:cubicBezTo>
                    <a:cubicBezTo>
                      <a:pt x="3269" y="597"/>
                      <a:pt x="3254" y="539"/>
                      <a:pt x="3254" y="464"/>
                    </a:cubicBezTo>
                    <a:cubicBezTo>
                      <a:pt x="3254" y="405"/>
                      <a:pt x="3263" y="352"/>
                      <a:pt x="3280" y="307"/>
                    </a:cubicBezTo>
                    <a:cubicBezTo>
                      <a:pt x="3298" y="262"/>
                      <a:pt x="3323" y="227"/>
                      <a:pt x="3355" y="202"/>
                    </a:cubicBezTo>
                    <a:cubicBezTo>
                      <a:pt x="3387" y="177"/>
                      <a:pt x="3424" y="165"/>
                      <a:pt x="3466" y="165"/>
                    </a:cubicBezTo>
                    <a:cubicBezTo>
                      <a:pt x="3502" y="165"/>
                      <a:pt x="3530" y="170"/>
                      <a:pt x="3552" y="180"/>
                    </a:cubicBezTo>
                    <a:cubicBezTo>
                      <a:pt x="3552" y="236"/>
                      <a:pt x="3552" y="236"/>
                      <a:pt x="3552" y="236"/>
                    </a:cubicBezTo>
                    <a:cubicBezTo>
                      <a:pt x="3525" y="222"/>
                      <a:pt x="3497" y="215"/>
                      <a:pt x="3467" y="215"/>
                    </a:cubicBezTo>
                    <a:cubicBezTo>
                      <a:pt x="3421" y="215"/>
                      <a:pt x="3385" y="236"/>
                      <a:pt x="3357" y="277"/>
                    </a:cubicBezTo>
                    <a:cubicBezTo>
                      <a:pt x="3330" y="318"/>
                      <a:pt x="3316" y="373"/>
                      <a:pt x="3316" y="441"/>
                    </a:cubicBezTo>
                    <a:cubicBezTo>
                      <a:pt x="3317" y="441"/>
                      <a:pt x="3317" y="441"/>
                      <a:pt x="3317" y="441"/>
                    </a:cubicBezTo>
                    <a:cubicBezTo>
                      <a:pt x="3341" y="392"/>
                      <a:pt x="3380" y="368"/>
                      <a:pt x="3435" y="368"/>
                    </a:cubicBezTo>
                    <a:cubicBezTo>
                      <a:pt x="3480" y="368"/>
                      <a:pt x="3516" y="383"/>
                      <a:pt x="3543" y="412"/>
                    </a:cubicBezTo>
                    <a:cubicBezTo>
                      <a:pt x="3570" y="441"/>
                      <a:pt x="3584" y="480"/>
                      <a:pt x="3584" y="528"/>
                    </a:cubicBezTo>
                    <a:close/>
                    <a:moveTo>
                      <a:pt x="3523" y="535"/>
                    </a:moveTo>
                    <a:cubicBezTo>
                      <a:pt x="3523" y="499"/>
                      <a:pt x="3514" y="471"/>
                      <a:pt x="3496" y="450"/>
                    </a:cubicBezTo>
                    <a:cubicBezTo>
                      <a:pt x="3479" y="429"/>
                      <a:pt x="3454" y="418"/>
                      <a:pt x="3422" y="418"/>
                    </a:cubicBezTo>
                    <a:cubicBezTo>
                      <a:pt x="3393" y="418"/>
                      <a:pt x="3369" y="428"/>
                      <a:pt x="3349" y="449"/>
                    </a:cubicBezTo>
                    <a:cubicBezTo>
                      <a:pt x="3329" y="469"/>
                      <a:pt x="3319" y="494"/>
                      <a:pt x="3319" y="523"/>
                    </a:cubicBezTo>
                    <a:cubicBezTo>
                      <a:pt x="3319" y="559"/>
                      <a:pt x="3329" y="590"/>
                      <a:pt x="3349" y="614"/>
                    </a:cubicBezTo>
                    <a:cubicBezTo>
                      <a:pt x="3368" y="639"/>
                      <a:pt x="3393" y="651"/>
                      <a:pt x="3423" y="651"/>
                    </a:cubicBezTo>
                    <a:cubicBezTo>
                      <a:pt x="3453" y="651"/>
                      <a:pt x="3477" y="640"/>
                      <a:pt x="3495" y="619"/>
                    </a:cubicBezTo>
                    <a:cubicBezTo>
                      <a:pt x="3514" y="597"/>
                      <a:pt x="3523" y="570"/>
                      <a:pt x="3523" y="535"/>
                    </a:cubicBezTo>
                    <a:close/>
                    <a:moveTo>
                      <a:pt x="3933" y="534"/>
                    </a:moveTo>
                    <a:cubicBezTo>
                      <a:pt x="3933" y="584"/>
                      <a:pt x="3916" y="625"/>
                      <a:pt x="3883" y="655"/>
                    </a:cubicBezTo>
                    <a:cubicBezTo>
                      <a:pt x="3849" y="686"/>
                      <a:pt x="3805" y="701"/>
                      <a:pt x="3749" y="701"/>
                    </a:cubicBezTo>
                    <a:cubicBezTo>
                      <a:pt x="3701" y="701"/>
                      <a:pt x="3665" y="694"/>
                      <a:pt x="3642" y="680"/>
                    </a:cubicBezTo>
                    <a:cubicBezTo>
                      <a:pt x="3642" y="617"/>
                      <a:pt x="3642" y="617"/>
                      <a:pt x="3642" y="617"/>
                    </a:cubicBezTo>
                    <a:cubicBezTo>
                      <a:pt x="3677" y="639"/>
                      <a:pt x="3713" y="651"/>
                      <a:pt x="3750" y="651"/>
                    </a:cubicBezTo>
                    <a:cubicBezTo>
                      <a:pt x="3786" y="651"/>
                      <a:pt x="3816" y="641"/>
                      <a:pt x="3838" y="620"/>
                    </a:cubicBezTo>
                    <a:cubicBezTo>
                      <a:pt x="3861" y="600"/>
                      <a:pt x="3872" y="572"/>
                      <a:pt x="3872" y="538"/>
                    </a:cubicBezTo>
                    <a:cubicBezTo>
                      <a:pt x="3872" y="504"/>
                      <a:pt x="3861" y="477"/>
                      <a:pt x="3838" y="458"/>
                    </a:cubicBezTo>
                    <a:cubicBezTo>
                      <a:pt x="3815" y="439"/>
                      <a:pt x="3782" y="429"/>
                      <a:pt x="3739" y="429"/>
                    </a:cubicBezTo>
                    <a:cubicBezTo>
                      <a:pt x="3705" y="429"/>
                      <a:pt x="3676" y="431"/>
                      <a:pt x="3651" y="434"/>
                    </a:cubicBezTo>
                    <a:cubicBezTo>
                      <a:pt x="3669" y="174"/>
                      <a:pt x="3669" y="174"/>
                      <a:pt x="3669" y="174"/>
                    </a:cubicBezTo>
                    <a:cubicBezTo>
                      <a:pt x="3909" y="174"/>
                      <a:pt x="3909" y="174"/>
                      <a:pt x="3909" y="174"/>
                    </a:cubicBezTo>
                    <a:cubicBezTo>
                      <a:pt x="3909" y="227"/>
                      <a:pt x="3909" y="227"/>
                      <a:pt x="3909" y="227"/>
                    </a:cubicBezTo>
                    <a:cubicBezTo>
                      <a:pt x="3721" y="227"/>
                      <a:pt x="3721" y="227"/>
                      <a:pt x="3721" y="227"/>
                    </a:cubicBezTo>
                    <a:cubicBezTo>
                      <a:pt x="3710" y="380"/>
                      <a:pt x="3710" y="380"/>
                      <a:pt x="3710" y="380"/>
                    </a:cubicBezTo>
                    <a:cubicBezTo>
                      <a:pt x="3758" y="378"/>
                      <a:pt x="3758" y="378"/>
                      <a:pt x="3758" y="378"/>
                    </a:cubicBezTo>
                    <a:cubicBezTo>
                      <a:pt x="3812" y="378"/>
                      <a:pt x="3854" y="391"/>
                      <a:pt x="3886" y="419"/>
                    </a:cubicBezTo>
                    <a:cubicBezTo>
                      <a:pt x="3917" y="446"/>
                      <a:pt x="3933" y="484"/>
                      <a:pt x="3933" y="534"/>
                    </a:cubicBezTo>
                    <a:close/>
                    <a:moveTo>
                      <a:pt x="722" y="793"/>
                    </a:moveTo>
                    <a:cubicBezTo>
                      <a:pt x="722" y="793"/>
                      <a:pt x="722" y="793"/>
                      <a:pt x="722" y="793"/>
                    </a:cubicBezTo>
                    <a:cubicBezTo>
                      <a:pt x="722" y="74"/>
                      <a:pt x="722" y="74"/>
                      <a:pt x="722" y="74"/>
                    </a:cubicBezTo>
                    <a:cubicBezTo>
                      <a:pt x="464" y="0"/>
                      <a:pt x="464" y="0"/>
                      <a:pt x="464" y="0"/>
                    </a:cubicBezTo>
                    <a:cubicBezTo>
                      <a:pt x="2" y="174"/>
                      <a:pt x="2" y="174"/>
                      <a:pt x="2" y="174"/>
                    </a:cubicBezTo>
                    <a:cubicBezTo>
                      <a:pt x="0" y="174"/>
                      <a:pt x="0" y="174"/>
                      <a:pt x="0" y="174"/>
                    </a:cubicBezTo>
                    <a:cubicBezTo>
                      <a:pt x="0" y="694"/>
                      <a:pt x="0" y="694"/>
                      <a:pt x="0" y="694"/>
                    </a:cubicBezTo>
                    <a:cubicBezTo>
                      <a:pt x="158" y="632"/>
                      <a:pt x="158" y="632"/>
                      <a:pt x="158" y="632"/>
                    </a:cubicBezTo>
                    <a:cubicBezTo>
                      <a:pt x="158" y="209"/>
                      <a:pt x="158" y="209"/>
                      <a:pt x="158" y="209"/>
                    </a:cubicBezTo>
                    <a:cubicBezTo>
                      <a:pt x="464" y="136"/>
                      <a:pt x="464" y="136"/>
                      <a:pt x="464" y="136"/>
                    </a:cubicBezTo>
                    <a:cubicBezTo>
                      <a:pt x="464" y="758"/>
                      <a:pt x="464" y="758"/>
                      <a:pt x="464" y="758"/>
                    </a:cubicBezTo>
                    <a:cubicBezTo>
                      <a:pt x="1" y="694"/>
                      <a:pt x="1" y="694"/>
                      <a:pt x="1" y="694"/>
                    </a:cubicBezTo>
                    <a:cubicBezTo>
                      <a:pt x="464" y="865"/>
                      <a:pt x="464" y="865"/>
                      <a:pt x="464" y="865"/>
                    </a:cubicBezTo>
                    <a:cubicBezTo>
                      <a:pt x="464" y="865"/>
                      <a:pt x="464" y="865"/>
                      <a:pt x="464" y="865"/>
                    </a:cubicBezTo>
                    <a:cubicBezTo>
                      <a:pt x="722" y="794"/>
                      <a:pt x="722" y="794"/>
                      <a:pt x="722" y="794"/>
                    </a:cubicBezTo>
                    <a:cubicBezTo>
                      <a:pt x="722" y="793"/>
                      <a:pt x="722" y="793"/>
                      <a:pt x="722" y="793"/>
                    </a:cubicBezTo>
                    <a:close/>
                  </a:path>
                </a:pathLst>
              </a:custGeom>
              <a:solidFill>
                <a:schemeClr val="bg1"/>
              </a:solidFill>
              <a:ln>
                <a:noFill/>
              </a:ln>
            </p:spPr>
            <p:txBody>
              <a:bodyPr vert="horz" wrap="square" lIns="87869" tIns="43934" rIns="87869" bIns="43934"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nvGrpSpPr>
              <p:cNvPr id="52" name="Group 25"/>
              <p:cNvGrpSpPr>
                <a:grpSpLocks noChangeAspect="1"/>
              </p:cNvGrpSpPr>
              <p:nvPr/>
            </p:nvGrpSpPr>
            <p:grpSpPr bwMode="auto">
              <a:xfrm>
                <a:off x="463940" y="2653554"/>
                <a:ext cx="1160019" cy="140576"/>
                <a:chOff x="-1699" y="1488"/>
                <a:chExt cx="11074" cy="1342"/>
              </a:xfrm>
              <a:solidFill>
                <a:schemeClr val="accent6"/>
              </a:solidFill>
            </p:grpSpPr>
            <p:sp>
              <p:nvSpPr>
                <p:cNvPr id="53" name="Freeform 26"/>
                <p:cNvSpPr>
                  <a:spLocks/>
                </p:cNvSpPr>
                <p:nvPr/>
              </p:nvSpPr>
              <p:spPr bwMode="auto">
                <a:xfrm>
                  <a:off x="-1699" y="1578"/>
                  <a:ext cx="1250" cy="1231"/>
                </a:xfrm>
                <a:custGeom>
                  <a:avLst/>
                  <a:gdLst>
                    <a:gd name="T0" fmla="*/ 1250 w 1250"/>
                    <a:gd name="T1" fmla="*/ 1231 h 1231"/>
                    <a:gd name="T2" fmla="*/ 1109 w 1250"/>
                    <a:gd name="T3" fmla="*/ 1231 h 1231"/>
                    <a:gd name="T4" fmla="*/ 1109 w 1250"/>
                    <a:gd name="T5" fmla="*/ 228 h 1231"/>
                    <a:gd name="T6" fmla="*/ 1104 w 1250"/>
                    <a:gd name="T7" fmla="*/ 228 h 1231"/>
                    <a:gd name="T8" fmla="*/ 662 w 1250"/>
                    <a:gd name="T9" fmla="*/ 1231 h 1231"/>
                    <a:gd name="T10" fmla="*/ 591 w 1250"/>
                    <a:gd name="T11" fmla="*/ 1231 h 1231"/>
                    <a:gd name="T12" fmla="*/ 142 w 1250"/>
                    <a:gd name="T13" fmla="*/ 223 h 1231"/>
                    <a:gd name="T14" fmla="*/ 139 w 1250"/>
                    <a:gd name="T15" fmla="*/ 223 h 1231"/>
                    <a:gd name="T16" fmla="*/ 139 w 1250"/>
                    <a:gd name="T17" fmla="*/ 1231 h 1231"/>
                    <a:gd name="T18" fmla="*/ 0 w 1250"/>
                    <a:gd name="T19" fmla="*/ 1231 h 1231"/>
                    <a:gd name="T20" fmla="*/ 0 w 1250"/>
                    <a:gd name="T21" fmla="*/ 0 h 1231"/>
                    <a:gd name="T22" fmla="*/ 191 w 1250"/>
                    <a:gd name="T23" fmla="*/ 0 h 1231"/>
                    <a:gd name="T24" fmla="*/ 622 w 1250"/>
                    <a:gd name="T25" fmla="*/ 986 h 1231"/>
                    <a:gd name="T26" fmla="*/ 629 w 1250"/>
                    <a:gd name="T27" fmla="*/ 986 h 1231"/>
                    <a:gd name="T28" fmla="*/ 1071 w 1250"/>
                    <a:gd name="T29" fmla="*/ 0 h 1231"/>
                    <a:gd name="T30" fmla="*/ 1250 w 1250"/>
                    <a:gd name="T31" fmla="*/ 0 h 1231"/>
                    <a:gd name="T32" fmla="*/ 1250 w 1250"/>
                    <a:gd name="T33" fmla="*/ 1231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0" h="1231">
                      <a:moveTo>
                        <a:pt x="1250" y="1231"/>
                      </a:moveTo>
                      <a:lnTo>
                        <a:pt x="1109" y="1231"/>
                      </a:lnTo>
                      <a:lnTo>
                        <a:pt x="1109" y="228"/>
                      </a:lnTo>
                      <a:lnTo>
                        <a:pt x="1104" y="228"/>
                      </a:lnTo>
                      <a:lnTo>
                        <a:pt x="662" y="1231"/>
                      </a:lnTo>
                      <a:lnTo>
                        <a:pt x="591" y="1231"/>
                      </a:lnTo>
                      <a:lnTo>
                        <a:pt x="142" y="223"/>
                      </a:lnTo>
                      <a:lnTo>
                        <a:pt x="139" y="223"/>
                      </a:lnTo>
                      <a:lnTo>
                        <a:pt x="139" y="1231"/>
                      </a:lnTo>
                      <a:lnTo>
                        <a:pt x="0" y="1231"/>
                      </a:lnTo>
                      <a:lnTo>
                        <a:pt x="0" y="0"/>
                      </a:lnTo>
                      <a:lnTo>
                        <a:pt x="191" y="0"/>
                      </a:lnTo>
                      <a:lnTo>
                        <a:pt x="622" y="986"/>
                      </a:lnTo>
                      <a:lnTo>
                        <a:pt x="629" y="986"/>
                      </a:lnTo>
                      <a:lnTo>
                        <a:pt x="1071" y="0"/>
                      </a:lnTo>
                      <a:lnTo>
                        <a:pt x="1250" y="0"/>
                      </a:lnTo>
                      <a:lnTo>
                        <a:pt x="1250" y="123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54" name="Freeform 27"/>
                <p:cNvSpPr>
                  <a:spLocks noEditPoints="1"/>
                </p:cNvSpPr>
                <p:nvPr/>
              </p:nvSpPr>
              <p:spPr bwMode="auto">
                <a:xfrm>
                  <a:off x="-222" y="1523"/>
                  <a:ext cx="185" cy="1286"/>
                </a:xfrm>
                <a:custGeom>
                  <a:avLst/>
                  <a:gdLst>
                    <a:gd name="T0" fmla="*/ 78 w 78"/>
                    <a:gd name="T1" fmla="*/ 38 h 541"/>
                    <a:gd name="T2" fmla="*/ 67 w 78"/>
                    <a:gd name="T3" fmla="*/ 66 h 541"/>
                    <a:gd name="T4" fmla="*/ 39 w 78"/>
                    <a:gd name="T5" fmla="*/ 77 h 541"/>
                    <a:gd name="T6" fmla="*/ 12 w 78"/>
                    <a:gd name="T7" fmla="*/ 66 h 541"/>
                    <a:gd name="T8" fmla="*/ 0 w 78"/>
                    <a:gd name="T9" fmla="*/ 38 h 541"/>
                    <a:gd name="T10" fmla="*/ 11 w 78"/>
                    <a:gd name="T11" fmla="*/ 11 h 541"/>
                    <a:gd name="T12" fmla="*/ 39 w 78"/>
                    <a:gd name="T13" fmla="*/ 0 h 541"/>
                    <a:gd name="T14" fmla="*/ 67 w 78"/>
                    <a:gd name="T15" fmla="*/ 11 h 541"/>
                    <a:gd name="T16" fmla="*/ 78 w 78"/>
                    <a:gd name="T17" fmla="*/ 38 h 541"/>
                    <a:gd name="T18" fmla="*/ 68 w 78"/>
                    <a:gd name="T19" fmla="*/ 541 h 541"/>
                    <a:gd name="T20" fmla="*/ 9 w 78"/>
                    <a:gd name="T21" fmla="*/ 541 h 541"/>
                    <a:gd name="T22" fmla="*/ 9 w 78"/>
                    <a:gd name="T23" fmla="*/ 171 h 541"/>
                    <a:gd name="T24" fmla="*/ 68 w 78"/>
                    <a:gd name="T25" fmla="*/ 171 h 541"/>
                    <a:gd name="T26" fmla="*/ 68 w 78"/>
                    <a:gd name="T27" fmla="*/ 5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541">
                      <a:moveTo>
                        <a:pt x="78" y="38"/>
                      </a:moveTo>
                      <a:cubicBezTo>
                        <a:pt x="78" y="49"/>
                        <a:pt x="74" y="59"/>
                        <a:pt x="67" y="66"/>
                      </a:cubicBezTo>
                      <a:cubicBezTo>
                        <a:pt x="59" y="73"/>
                        <a:pt x="50" y="77"/>
                        <a:pt x="39" y="77"/>
                      </a:cubicBezTo>
                      <a:cubicBezTo>
                        <a:pt x="28" y="77"/>
                        <a:pt x="19" y="73"/>
                        <a:pt x="12" y="66"/>
                      </a:cubicBezTo>
                      <a:cubicBezTo>
                        <a:pt x="4" y="59"/>
                        <a:pt x="0" y="50"/>
                        <a:pt x="0" y="38"/>
                      </a:cubicBezTo>
                      <a:cubicBezTo>
                        <a:pt x="0" y="28"/>
                        <a:pt x="4" y="19"/>
                        <a:pt x="11" y="11"/>
                      </a:cubicBezTo>
                      <a:cubicBezTo>
                        <a:pt x="19" y="4"/>
                        <a:pt x="28" y="0"/>
                        <a:pt x="39" y="0"/>
                      </a:cubicBezTo>
                      <a:cubicBezTo>
                        <a:pt x="50" y="0"/>
                        <a:pt x="59" y="4"/>
                        <a:pt x="67" y="11"/>
                      </a:cubicBezTo>
                      <a:cubicBezTo>
                        <a:pt x="74" y="19"/>
                        <a:pt x="78" y="28"/>
                        <a:pt x="78" y="38"/>
                      </a:cubicBezTo>
                      <a:close/>
                      <a:moveTo>
                        <a:pt x="68" y="541"/>
                      </a:moveTo>
                      <a:cubicBezTo>
                        <a:pt x="9" y="541"/>
                        <a:pt x="9" y="541"/>
                        <a:pt x="9" y="541"/>
                      </a:cubicBezTo>
                      <a:cubicBezTo>
                        <a:pt x="9" y="171"/>
                        <a:pt x="9" y="171"/>
                        <a:pt x="9" y="171"/>
                      </a:cubicBezTo>
                      <a:cubicBezTo>
                        <a:pt x="68" y="171"/>
                        <a:pt x="68" y="171"/>
                        <a:pt x="68" y="171"/>
                      </a:cubicBezTo>
                      <a:lnTo>
                        <a:pt x="68" y="5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56" name="Freeform 28"/>
                <p:cNvSpPr>
                  <a:spLocks/>
                </p:cNvSpPr>
                <p:nvPr/>
              </p:nvSpPr>
              <p:spPr bwMode="auto">
                <a:xfrm>
                  <a:off x="100" y="1908"/>
                  <a:ext cx="659" cy="922"/>
                </a:xfrm>
                <a:custGeom>
                  <a:avLst/>
                  <a:gdLst>
                    <a:gd name="T0" fmla="*/ 278 w 279"/>
                    <a:gd name="T1" fmla="*/ 362 h 388"/>
                    <a:gd name="T2" fmla="*/ 176 w 279"/>
                    <a:gd name="T3" fmla="*/ 388 h 388"/>
                    <a:gd name="T4" fmla="*/ 85 w 279"/>
                    <a:gd name="T5" fmla="*/ 365 h 388"/>
                    <a:gd name="T6" fmla="*/ 23 w 279"/>
                    <a:gd name="T7" fmla="*/ 299 h 388"/>
                    <a:gd name="T8" fmla="*/ 0 w 279"/>
                    <a:gd name="T9" fmla="*/ 203 h 388"/>
                    <a:gd name="T10" fmla="*/ 53 w 279"/>
                    <a:gd name="T11" fmla="*/ 56 h 388"/>
                    <a:gd name="T12" fmla="*/ 193 w 279"/>
                    <a:gd name="T13" fmla="*/ 0 h 388"/>
                    <a:gd name="T14" fmla="*/ 279 w 279"/>
                    <a:gd name="T15" fmla="*/ 19 h 388"/>
                    <a:gd name="T16" fmla="*/ 279 w 279"/>
                    <a:gd name="T17" fmla="*/ 80 h 388"/>
                    <a:gd name="T18" fmla="*/ 191 w 279"/>
                    <a:gd name="T19" fmla="*/ 51 h 388"/>
                    <a:gd name="T20" fmla="*/ 97 w 279"/>
                    <a:gd name="T21" fmla="*/ 92 h 388"/>
                    <a:gd name="T22" fmla="*/ 61 w 279"/>
                    <a:gd name="T23" fmla="*/ 198 h 388"/>
                    <a:gd name="T24" fmla="*/ 95 w 279"/>
                    <a:gd name="T25" fmla="*/ 300 h 388"/>
                    <a:gd name="T26" fmla="*/ 187 w 279"/>
                    <a:gd name="T27" fmla="*/ 338 h 388"/>
                    <a:gd name="T28" fmla="*/ 278 w 279"/>
                    <a:gd name="T29" fmla="*/ 306 h 388"/>
                    <a:gd name="T30" fmla="*/ 278 w 279"/>
                    <a:gd name="T31" fmla="*/ 36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9" h="388">
                      <a:moveTo>
                        <a:pt x="278" y="362"/>
                      </a:moveTo>
                      <a:cubicBezTo>
                        <a:pt x="249" y="380"/>
                        <a:pt x="215" y="388"/>
                        <a:pt x="176" y="388"/>
                      </a:cubicBezTo>
                      <a:cubicBezTo>
                        <a:pt x="143" y="388"/>
                        <a:pt x="112" y="381"/>
                        <a:pt x="85" y="365"/>
                      </a:cubicBezTo>
                      <a:cubicBezTo>
                        <a:pt x="59" y="349"/>
                        <a:pt x="38" y="327"/>
                        <a:pt x="23" y="299"/>
                      </a:cubicBezTo>
                      <a:cubicBezTo>
                        <a:pt x="8" y="271"/>
                        <a:pt x="0" y="239"/>
                        <a:pt x="0" y="203"/>
                      </a:cubicBezTo>
                      <a:cubicBezTo>
                        <a:pt x="0" y="142"/>
                        <a:pt x="18" y="93"/>
                        <a:pt x="53" y="56"/>
                      </a:cubicBezTo>
                      <a:cubicBezTo>
                        <a:pt x="88" y="19"/>
                        <a:pt x="135" y="0"/>
                        <a:pt x="193" y="0"/>
                      </a:cubicBezTo>
                      <a:cubicBezTo>
                        <a:pt x="225" y="0"/>
                        <a:pt x="254" y="6"/>
                        <a:pt x="279" y="19"/>
                      </a:cubicBezTo>
                      <a:cubicBezTo>
                        <a:pt x="279" y="80"/>
                        <a:pt x="279" y="80"/>
                        <a:pt x="279" y="80"/>
                      </a:cubicBezTo>
                      <a:cubicBezTo>
                        <a:pt x="251" y="60"/>
                        <a:pt x="222" y="51"/>
                        <a:pt x="191" y="51"/>
                      </a:cubicBezTo>
                      <a:cubicBezTo>
                        <a:pt x="152" y="51"/>
                        <a:pt x="121" y="64"/>
                        <a:pt x="97" y="92"/>
                      </a:cubicBezTo>
                      <a:cubicBezTo>
                        <a:pt x="73" y="119"/>
                        <a:pt x="61" y="154"/>
                        <a:pt x="61" y="198"/>
                      </a:cubicBezTo>
                      <a:cubicBezTo>
                        <a:pt x="61" y="241"/>
                        <a:pt x="72" y="275"/>
                        <a:pt x="95" y="300"/>
                      </a:cubicBezTo>
                      <a:cubicBezTo>
                        <a:pt x="118" y="325"/>
                        <a:pt x="149" y="338"/>
                        <a:pt x="187" y="338"/>
                      </a:cubicBezTo>
                      <a:cubicBezTo>
                        <a:pt x="219" y="338"/>
                        <a:pt x="250" y="327"/>
                        <a:pt x="278" y="306"/>
                      </a:cubicBezTo>
                      <a:lnTo>
                        <a:pt x="278" y="36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57" name="Freeform 29"/>
                <p:cNvSpPr>
                  <a:spLocks/>
                </p:cNvSpPr>
                <p:nvPr/>
              </p:nvSpPr>
              <p:spPr bwMode="auto">
                <a:xfrm>
                  <a:off x="913" y="1913"/>
                  <a:ext cx="456" cy="896"/>
                </a:xfrm>
                <a:custGeom>
                  <a:avLst/>
                  <a:gdLst>
                    <a:gd name="T0" fmla="*/ 193 w 193"/>
                    <a:gd name="T1" fmla="*/ 67 h 377"/>
                    <a:gd name="T2" fmla="*/ 148 w 193"/>
                    <a:gd name="T3" fmla="*/ 55 h 377"/>
                    <a:gd name="T4" fmla="*/ 84 w 193"/>
                    <a:gd name="T5" fmla="*/ 92 h 377"/>
                    <a:gd name="T6" fmla="*/ 59 w 193"/>
                    <a:gd name="T7" fmla="*/ 189 h 377"/>
                    <a:gd name="T8" fmla="*/ 59 w 193"/>
                    <a:gd name="T9" fmla="*/ 377 h 377"/>
                    <a:gd name="T10" fmla="*/ 0 w 193"/>
                    <a:gd name="T11" fmla="*/ 377 h 377"/>
                    <a:gd name="T12" fmla="*/ 0 w 193"/>
                    <a:gd name="T13" fmla="*/ 7 h 377"/>
                    <a:gd name="T14" fmla="*/ 59 w 193"/>
                    <a:gd name="T15" fmla="*/ 7 h 377"/>
                    <a:gd name="T16" fmla="*/ 59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0" y="67"/>
                        <a:pt x="84" y="92"/>
                      </a:cubicBezTo>
                      <a:cubicBezTo>
                        <a:pt x="68" y="117"/>
                        <a:pt x="59" y="149"/>
                        <a:pt x="59" y="189"/>
                      </a:cubicBezTo>
                      <a:cubicBezTo>
                        <a:pt x="59" y="377"/>
                        <a:pt x="59" y="377"/>
                        <a:pt x="59" y="377"/>
                      </a:cubicBezTo>
                      <a:cubicBezTo>
                        <a:pt x="0" y="377"/>
                        <a:pt x="0" y="377"/>
                        <a:pt x="0" y="377"/>
                      </a:cubicBezTo>
                      <a:cubicBezTo>
                        <a:pt x="0" y="7"/>
                        <a:pt x="0" y="7"/>
                        <a:pt x="0" y="7"/>
                      </a:cubicBezTo>
                      <a:cubicBezTo>
                        <a:pt x="59" y="7"/>
                        <a:pt x="59" y="7"/>
                        <a:pt x="59" y="7"/>
                      </a:cubicBezTo>
                      <a:cubicBezTo>
                        <a:pt x="59" y="83"/>
                        <a:pt x="59" y="83"/>
                        <a:pt x="59"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58" name="Freeform 30"/>
                <p:cNvSpPr>
                  <a:spLocks noEditPoints="1"/>
                </p:cNvSpPr>
                <p:nvPr/>
              </p:nvSpPr>
              <p:spPr bwMode="auto">
                <a:xfrm>
                  <a:off x="1376" y="1908"/>
                  <a:ext cx="863" cy="922"/>
                </a:xfrm>
                <a:custGeom>
                  <a:avLst/>
                  <a:gdLst>
                    <a:gd name="T0" fmla="*/ 365 w 365"/>
                    <a:gd name="T1" fmla="*/ 193 h 388"/>
                    <a:gd name="T2" fmla="*/ 315 w 365"/>
                    <a:gd name="T3" fmla="*/ 335 h 388"/>
                    <a:gd name="T4" fmla="*/ 181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1"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59" name="Freeform 31"/>
                <p:cNvSpPr>
                  <a:spLocks/>
                </p:cNvSpPr>
                <p:nvPr/>
              </p:nvSpPr>
              <p:spPr bwMode="auto">
                <a:xfrm>
                  <a:off x="2341" y="1908"/>
                  <a:ext cx="536" cy="922"/>
                </a:xfrm>
                <a:custGeom>
                  <a:avLst/>
                  <a:gdLst>
                    <a:gd name="T0" fmla="*/ 227 w 227"/>
                    <a:gd name="T1" fmla="*/ 280 h 388"/>
                    <a:gd name="T2" fmla="*/ 190 w 227"/>
                    <a:gd name="T3" fmla="*/ 358 h 388"/>
                    <a:gd name="T4" fmla="*/ 92 w 227"/>
                    <a:gd name="T5" fmla="*/ 388 h 388"/>
                    <a:gd name="T6" fmla="*/ 0 w 227"/>
                    <a:gd name="T7" fmla="*/ 366 h 388"/>
                    <a:gd name="T8" fmla="*/ 0 w 227"/>
                    <a:gd name="T9" fmla="*/ 302 h 388"/>
                    <a:gd name="T10" fmla="*/ 96 w 227"/>
                    <a:gd name="T11" fmla="*/ 338 h 388"/>
                    <a:gd name="T12" fmla="*/ 167 w 227"/>
                    <a:gd name="T13" fmla="*/ 286 h 388"/>
                    <a:gd name="T14" fmla="*/ 153 w 227"/>
                    <a:gd name="T15" fmla="*/ 252 h 388"/>
                    <a:gd name="T16" fmla="*/ 90 w 227"/>
                    <a:gd name="T17" fmla="*/ 216 h 388"/>
                    <a:gd name="T18" fmla="*/ 21 w 227"/>
                    <a:gd name="T19" fmla="*/ 171 h 388"/>
                    <a:gd name="T20" fmla="*/ 1 w 227"/>
                    <a:gd name="T21" fmla="*/ 107 h 388"/>
                    <a:gd name="T22" fmla="*/ 38 w 227"/>
                    <a:gd name="T23" fmla="*/ 31 h 388"/>
                    <a:gd name="T24" fmla="*/ 131 w 227"/>
                    <a:gd name="T25" fmla="*/ 0 h 388"/>
                    <a:gd name="T26" fmla="*/ 210 w 227"/>
                    <a:gd name="T27" fmla="*/ 17 h 388"/>
                    <a:gd name="T28" fmla="*/ 210 w 227"/>
                    <a:gd name="T29" fmla="*/ 77 h 388"/>
                    <a:gd name="T30" fmla="*/ 126 w 227"/>
                    <a:gd name="T31" fmla="*/ 51 h 388"/>
                    <a:gd name="T32" fmla="*/ 79 w 227"/>
                    <a:gd name="T33" fmla="*/ 65 h 388"/>
                    <a:gd name="T34" fmla="*/ 61 w 227"/>
                    <a:gd name="T35" fmla="*/ 102 h 388"/>
                    <a:gd name="T36" fmla="*/ 75 w 227"/>
                    <a:gd name="T37" fmla="*/ 140 h 388"/>
                    <a:gd name="T38" fmla="*/ 132 w 227"/>
                    <a:gd name="T39" fmla="*/ 171 h 388"/>
                    <a:gd name="T40" fmla="*/ 206 w 227"/>
                    <a:gd name="T41" fmla="*/ 218 h 388"/>
                    <a:gd name="T42" fmla="*/ 227 w 227"/>
                    <a:gd name="T43" fmla="*/ 28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8">
                      <a:moveTo>
                        <a:pt x="227" y="280"/>
                      </a:moveTo>
                      <a:cubicBezTo>
                        <a:pt x="227" y="312"/>
                        <a:pt x="215" y="338"/>
                        <a:pt x="190" y="358"/>
                      </a:cubicBezTo>
                      <a:cubicBezTo>
                        <a:pt x="166" y="378"/>
                        <a:pt x="133" y="388"/>
                        <a:pt x="92" y="388"/>
                      </a:cubicBezTo>
                      <a:cubicBezTo>
                        <a:pt x="57" y="388"/>
                        <a:pt x="26" y="381"/>
                        <a:pt x="0" y="366"/>
                      </a:cubicBezTo>
                      <a:cubicBezTo>
                        <a:pt x="0" y="302"/>
                        <a:pt x="0" y="302"/>
                        <a:pt x="0" y="302"/>
                      </a:cubicBezTo>
                      <a:cubicBezTo>
                        <a:pt x="29" y="326"/>
                        <a:pt x="61" y="338"/>
                        <a:pt x="96" y="338"/>
                      </a:cubicBezTo>
                      <a:cubicBezTo>
                        <a:pt x="143" y="338"/>
                        <a:pt x="167" y="320"/>
                        <a:pt x="167" y="286"/>
                      </a:cubicBezTo>
                      <a:cubicBezTo>
                        <a:pt x="167" y="272"/>
                        <a:pt x="162" y="261"/>
                        <a:pt x="153" y="252"/>
                      </a:cubicBezTo>
                      <a:cubicBezTo>
                        <a:pt x="144" y="243"/>
                        <a:pt x="123" y="231"/>
                        <a:pt x="90" y="216"/>
                      </a:cubicBezTo>
                      <a:cubicBezTo>
                        <a:pt x="58" y="202"/>
                        <a:pt x="34" y="187"/>
                        <a:pt x="21" y="171"/>
                      </a:cubicBezTo>
                      <a:cubicBezTo>
                        <a:pt x="7" y="155"/>
                        <a:pt x="1" y="134"/>
                        <a:pt x="1" y="107"/>
                      </a:cubicBezTo>
                      <a:cubicBezTo>
                        <a:pt x="1" y="77"/>
                        <a:pt x="13" y="51"/>
                        <a:pt x="38" y="31"/>
                      </a:cubicBezTo>
                      <a:cubicBezTo>
                        <a:pt x="62" y="10"/>
                        <a:pt x="93" y="0"/>
                        <a:pt x="131" y="0"/>
                      </a:cubicBezTo>
                      <a:cubicBezTo>
                        <a:pt x="160" y="0"/>
                        <a:pt x="187" y="6"/>
                        <a:pt x="210" y="17"/>
                      </a:cubicBezTo>
                      <a:cubicBezTo>
                        <a:pt x="210" y="77"/>
                        <a:pt x="210" y="77"/>
                        <a:pt x="210" y="77"/>
                      </a:cubicBezTo>
                      <a:cubicBezTo>
                        <a:pt x="186" y="59"/>
                        <a:pt x="158" y="51"/>
                        <a:pt x="126" y="51"/>
                      </a:cubicBezTo>
                      <a:cubicBezTo>
                        <a:pt x="107" y="51"/>
                        <a:pt x="91" y="55"/>
                        <a:pt x="79" y="65"/>
                      </a:cubicBezTo>
                      <a:cubicBezTo>
                        <a:pt x="67" y="75"/>
                        <a:pt x="61" y="87"/>
                        <a:pt x="61" y="102"/>
                      </a:cubicBezTo>
                      <a:cubicBezTo>
                        <a:pt x="61" y="119"/>
                        <a:pt x="66" y="131"/>
                        <a:pt x="75" y="140"/>
                      </a:cubicBezTo>
                      <a:cubicBezTo>
                        <a:pt x="84" y="149"/>
                        <a:pt x="103" y="159"/>
                        <a:pt x="132" y="171"/>
                      </a:cubicBezTo>
                      <a:cubicBezTo>
                        <a:pt x="167" y="186"/>
                        <a:pt x="192" y="202"/>
                        <a:pt x="206" y="218"/>
                      </a:cubicBezTo>
                      <a:cubicBezTo>
                        <a:pt x="220" y="235"/>
                        <a:pt x="227" y="255"/>
                        <a:pt x="227" y="28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60" name="Freeform 32"/>
                <p:cNvSpPr>
                  <a:spLocks noEditPoints="1"/>
                </p:cNvSpPr>
                <p:nvPr/>
              </p:nvSpPr>
              <p:spPr bwMode="auto">
                <a:xfrm>
                  <a:off x="2960" y="1908"/>
                  <a:ext cx="863" cy="922"/>
                </a:xfrm>
                <a:custGeom>
                  <a:avLst/>
                  <a:gdLst>
                    <a:gd name="T0" fmla="*/ 365 w 365"/>
                    <a:gd name="T1" fmla="*/ 193 h 388"/>
                    <a:gd name="T2" fmla="*/ 315 w 365"/>
                    <a:gd name="T3" fmla="*/ 335 h 388"/>
                    <a:gd name="T4" fmla="*/ 180 w 365"/>
                    <a:gd name="T5" fmla="*/ 388 h 388"/>
                    <a:gd name="T6" fmla="*/ 49 w 365"/>
                    <a:gd name="T7" fmla="*/ 336 h 388"/>
                    <a:gd name="T8" fmla="*/ 0 w 365"/>
                    <a:gd name="T9" fmla="*/ 198 h 388"/>
                    <a:gd name="T10" fmla="*/ 51 w 365"/>
                    <a:gd name="T11" fmla="*/ 53 h 388"/>
                    <a:gd name="T12" fmla="*/ 189 w 365"/>
                    <a:gd name="T13" fmla="*/ 0 h 388"/>
                    <a:gd name="T14" fmla="*/ 318 w 365"/>
                    <a:gd name="T15" fmla="*/ 51 h 388"/>
                    <a:gd name="T16" fmla="*/ 365 w 365"/>
                    <a:gd name="T17" fmla="*/ 193 h 388"/>
                    <a:gd name="T18" fmla="*/ 304 w 365"/>
                    <a:gd name="T19" fmla="*/ 195 h 388"/>
                    <a:gd name="T20" fmla="*/ 273 w 365"/>
                    <a:gd name="T21" fmla="*/ 88 h 388"/>
                    <a:gd name="T22" fmla="*/ 185 w 365"/>
                    <a:gd name="T23" fmla="*/ 51 h 388"/>
                    <a:gd name="T24" fmla="*/ 94 w 365"/>
                    <a:gd name="T25" fmla="*/ 89 h 388"/>
                    <a:gd name="T26" fmla="*/ 61 w 365"/>
                    <a:gd name="T27" fmla="*/ 196 h 388"/>
                    <a:gd name="T28" fmla="*/ 95 w 365"/>
                    <a:gd name="T29" fmla="*/ 300 h 388"/>
                    <a:gd name="T30" fmla="*/ 185 w 365"/>
                    <a:gd name="T31" fmla="*/ 338 h 388"/>
                    <a:gd name="T32" fmla="*/ 273 w 365"/>
                    <a:gd name="T33" fmla="*/ 301 h 388"/>
                    <a:gd name="T34" fmla="*/ 304 w 365"/>
                    <a:gd name="T35" fmla="*/ 195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8">
                      <a:moveTo>
                        <a:pt x="365" y="193"/>
                      </a:moveTo>
                      <a:cubicBezTo>
                        <a:pt x="365" y="252"/>
                        <a:pt x="348" y="299"/>
                        <a:pt x="315" y="335"/>
                      </a:cubicBezTo>
                      <a:cubicBezTo>
                        <a:pt x="281" y="370"/>
                        <a:pt x="237" y="388"/>
                        <a:pt x="180" y="388"/>
                      </a:cubicBezTo>
                      <a:cubicBezTo>
                        <a:pt x="126" y="388"/>
                        <a:pt x="82" y="371"/>
                        <a:pt x="49" y="336"/>
                      </a:cubicBezTo>
                      <a:cubicBezTo>
                        <a:pt x="17" y="301"/>
                        <a:pt x="0" y="255"/>
                        <a:pt x="0" y="198"/>
                      </a:cubicBezTo>
                      <a:cubicBezTo>
                        <a:pt x="0" y="137"/>
                        <a:pt x="17" y="89"/>
                        <a:pt x="51" y="53"/>
                      </a:cubicBezTo>
                      <a:cubicBezTo>
                        <a:pt x="84" y="18"/>
                        <a:pt x="130" y="0"/>
                        <a:pt x="189" y="0"/>
                      </a:cubicBezTo>
                      <a:cubicBezTo>
                        <a:pt x="244" y="0"/>
                        <a:pt x="287" y="17"/>
                        <a:pt x="318" y="51"/>
                      </a:cubicBezTo>
                      <a:cubicBezTo>
                        <a:pt x="349" y="86"/>
                        <a:pt x="365" y="133"/>
                        <a:pt x="365" y="193"/>
                      </a:cubicBezTo>
                      <a:close/>
                      <a:moveTo>
                        <a:pt x="304" y="195"/>
                      </a:moveTo>
                      <a:cubicBezTo>
                        <a:pt x="304" y="148"/>
                        <a:pt x="294" y="113"/>
                        <a:pt x="273" y="88"/>
                      </a:cubicBezTo>
                      <a:cubicBezTo>
                        <a:pt x="253" y="63"/>
                        <a:pt x="223" y="51"/>
                        <a:pt x="185" y="51"/>
                      </a:cubicBezTo>
                      <a:cubicBezTo>
                        <a:pt x="147" y="51"/>
                        <a:pt x="117" y="63"/>
                        <a:pt x="94" y="89"/>
                      </a:cubicBezTo>
                      <a:cubicBezTo>
                        <a:pt x="72" y="114"/>
                        <a:pt x="61" y="150"/>
                        <a:pt x="61" y="196"/>
                      </a:cubicBezTo>
                      <a:cubicBezTo>
                        <a:pt x="61" y="241"/>
                        <a:pt x="72" y="275"/>
                        <a:pt x="95" y="300"/>
                      </a:cubicBezTo>
                      <a:cubicBezTo>
                        <a:pt x="117" y="325"/>
                        <a:pt x="147" y="338"/>
                        <a:pt x="185" y="338"/>
                      </a:cubicBezTo>
                      <a:cubicBezTo>
                        <a:pt x="223" y="338"/>
                        <a:pt x="253" y="325"/>
                        <a:pt x="273" y="301"/>
                      </a:cubicBezTo>
                      <a:cubicBezTo>
                        <a:pt x="294" y="276"/>
                        <a:pt x="304" y="241"/>
                        <a:pt x="304" y="19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61" name="Freeform 33"/>
                <p:cNvSpPr>
                  <a:spLocks/>
                </p:cNvSpPr>
                <p:nvPr/>
              </p:nvSpPr>
              <p:spPr bwMode="auto">
                <a:xfrm>
                  <a:off x="3856" y="1488"/>
                  <a:ext cx="529" cy="1321"/>
                </a:xfrm>
                <a:custGeom>
                  <a:avLst/>
                  <a:gdLst>
                    <a:gd name="T0" fmla="*/ 224 w 224"/>
                    <a:gd name="T1" fmla="*/ 60 h 556"/>
                    <a:gd name="T2" fmla="*/ 184 w 224"/>
                    <a:gd name="T3" fmla="*/ 50 h 556"/>
                    <a:gd name="T4" fmla="*/ 122 w 224"/>
                    <a:gd name="T5" fmla="*/ 129 h 556"/>
                    <a:gd name="T6" fmla="*/ 122 w 224"/>
                    <a:gd name="T7" fmla="*/ 186 h 556"/>
                    <a:gd name="T8" fmla="*/ 209 w 224"/>
                    <a:gd name="T9" fmla="*/ 186 h 556"/>
                    <a:gd name="T10" fmla="*/ 209 w 224"/>
                    <a:gd name="T11" fmla="*/ 236 h 556"/>
                    <a:gd name="T12" fmla="*/ 122 w 224"/>
                    <a:gd name="T13" fmla="*/ 236 h 556"/>
                    <a:gd name="T14" fmla="*/ 122 w 224"/>
                    <a:gd name="T15" fmla="*/ 556 h 556"/>
                    <a:gd name="T16" fmla="*/ 63 w 224"/>
                    <a:gd name="T17" fmla="*/ 556 h 556"/>
                    <a:gd name="T18" fmla="*/ 63 w 224"/>
                    <a:gd name="T19" fmla="*/ 236 h 556"/>
                    <a:gd name="T20" fmla="*/ 0 w 224"/>
                    <a:gd name="T21" fmla="*/ 236 h 556"/>
                    <a:gd name="T22" fmla="*/ 0 w 224"/>
                    <a:gd name="T23" fmla="*/ 186 h 556"/>
                    <a:gd name="T24" fmla="*/ 63 w 224"/>
                    <a:gd name="T25" fmla="*/ 186 h 556"/>
                    <a:gd name="T26" fmla="*/ 63 w 224"/>
                    <a:gd name="T27" fmla="*/ 126 h 556"/>
                    <a:gd name="T28" fmla="*/ 96 w 224"/>
                    <a:gd name="T29" fmla="*/ 35 h 556"/>
                    <a:gd name="T30" fmla="*/ 181 w 224"/>
                    <a:gd name="T31" fmla="*/ 0 h 556"/>
                    <a:gd name="T32" fmla="*/ 224 w 224"/>
                    <a:gd name="T33" fmla="*/ 7 h 556"/>
                    <a:gd name="T34" fmla="*/ 224 w 224"/>
                    <a:gd name="T35" fmla="*/ 6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556">
                      <a:moveTo>
                        <a:pt x="224" y="60"/>
                      </a:moveTo>
                      <a:cubicBezTo>
                        <a:pt x="212" y="54"/>
                        <a:pt x="199" y="50"/>
                        <a:pt x="184" y="50"/>
                      </a:cubicBezTo>
                      <a:cubicBezTo>
                        <a:pt x="143" y="50"/>
                        <a:pt x="122" y="77"/>
                        <a:pt x="122" y="129"/>
                      </a:cubicBezTo>
                      <a:cubicBezTo>
                        <a:pt x="122" y="186"/>
                        <a:pt x="122" y="186"/>
                        <a:pt x="122" y="186"/>
                      </a:cubicBezTo>
                      <a:cubicBezTo>
                        <a:pt x="209" y="186"/>
                        <a:pt x="209" y="186"/>
                        <a:pt x="209" y="186"/>
                      </a:cubicBezTo>
                      <a:cubicBezTo>
                        <a:pt x="209" y="236"/>
                        <a:pt x="209" y="236"/>
                        <a:pt x="209" y="236"/>
                      </a:cubicBezTo>
                      <a:cubicBezTo>
                        <a:pt x="122" y="236"/>
                        <a:pt x="122" y="236"/>
                        <a:pt x="122" y="236"/>
                      </a:cubicBezTo>
                      <a:cubicBezTo>
                        <a:pt x="122" y="556"/>
                        <a:pt x="122" y="556"/>
                        <a:pt x="122" y="556"/>
                      </a:cubicBezTo>
                      <a:cubicBezTo>
                        <a:pt x="63" y="556"/>
                        <a:pt x="63" y="556"/>
                        <a:pt x="63" y="556"/>
                      </a:cubicBezTo>
                      <a:cubicBezTo>
                        <a:pt x="63" y="236"/>
                        <a:pt x="63" y="236"/>
                        <a:pt x="63" y="236"/>
                      </a:cubicBezTo>
                      <a:cubicBezTo>
                        <a:pt x="0" y="236"/>
                        <a:pt x="0" y="236"/>
                        <a:pt x="0" y="236"/>
                      </a:cubicBezTo>
                      <a:cubicBezTo>
                        <a:pt x="0" y="186"/>
                        <a:pt x="0" y="186"/>
                        <a:pt x="0" y="186"/>
                      </a:cubicBezTo>
                      <a:cubicBezTo>
                        <a:pt x="63" y="186"/>
                        <a:pt x="63" y="186"/>
                        <a:pt x="63" y="186"/>
                      </a:cubicBezTo>
                      <a:cubicBezTo>
                        <a:pt x="63" y="126"/>
                        <a:pt x="63" y="126"/>
                        <a:pt x="63" y="126"/>
                      </a:cubicBezTo>
                      <a:cubicBezTo>
                        <a:pt x="63" y="88"/>
                        <a:pt x="74" y="58"/>
                        <a:pt x="96" y="35"/>
                      </a:cubicBezTo>
                      <a:cubicBezTo>
                        <a:pt x="118" y="12"/>
                        <a:pt x="146" y="0"/>
                        <a:pt x="181" y="0"/>
                      </a:cubicBezTo>
                      <a:cubicBezTo>
                        <a:pt x="199" y="0"/>
                        <a:pt x="213" y="2"/>
                        <a:pt x="224" y="7"/>
                      </a:cubicBezTo>
                      <a:lnTo>
                        <a:pt x="224" y="6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62" name="Freeform 34"/>
                <p:cNvSpPr>
                  <a:spLocks/>
                </p:cNvSpPr>
                <p:nvPr/>
              </p:nvSpPr>
              <p:spPr bwMode="auto">
                <a:xfrm>
                  <a:off x="4338" y="1668"/>
                  <a:ext cx="513" cy="1162"/>
                </a:xfrm>
                <a:custGeom>
                  <a:avLst/>
                  <a:gdLst>
                    <a:gd name="T0" fmla="*/ 217 w 217"/>
                    <a:gd name="T1" fmla="*/ 477 h 489"/>
                    <a:gd name="T2" fmla="*/ 161 w 217"/>
                    <a:gd name="T3" fmla="*/ 489 h 489"/>
                    <a:gd name="T4" fmla="*/ 64 w 217"/>
                    <a:gd name="T5" fmla="*/ 379 h 489"/>
                    <a:gd name="T6" fmla="*/ 64 w 217"/>
                    <a:gd name="T7" fmla="*/ 160 h 489"/>
                    <a:gd name="T8" fmla="*/ 0 w 217"/>
                    <a:gd name="T9" fmla="*/ 160 h 489"/>
                    <a:gd name="T10" fmla="*/ 0 w 217"/>
                    <a:gd name="T11" fmla="*/ 110 h 489"/>
                    <a:gd name="T12" fmla="*/ 64 w 217"/>
                    <a:gd name="T13" fmla="*/ 110 h 489"/>
                    <a:gd name="T14" fmla="*/ 64 w 217"/>
                    <a:gd name="T15" fmla="*/ 20 h 489"/>
                    <a:gd name="T16" fmla="*/ 123 w 217"/>
                    <a:gd name="T17" fmla="*/ 0 h 489"/>
                    <a:gd name="T18" fmla="*/ 123 w 217"/>
                    <a:gd name="T19" fmla="*/ 110 h 489"/>
                    <a:gd name="T20" fmla="*/ 217 w 217"/>
                    <a:gd name="T21" fmla="*/ 110 h 489"/>
                    <a:gd name="T22" fmla="*/ 217 w 217"/>
                    <a:gd name="T23" fmla="*/ 160 h 489"/>
                    <a:gd name="T24" fmla="*/ 123 w 217"/>
                    <a:gd name="T25" fmla="*/ 160 h 489"/>
                    <a:gd name="T26" fmla="*/ 123 w 217"/>
                    <a:gd name="T27" fmla="*/ 369 h 489"/>
                    <a:gd name="T28" fmla="*/ 136 w 217"/>
                    <a:gd name="T29" fmla="*/ 422 h 489"/>
                    <a:gd name="T30" fmla="*/ 178 w 217"/>
                    <a:gd name="T31" fmla="*/ 438 h 489"/>
                    <a:gd name="T32" fmla="*/ 217 w 217"/>
                    <a:gd name="T33" fmla="*/ 426 h 489"/>
                    <a:gd name="T34" fmla="*/ 217 w 217"/>
                    <a:gd name="T35" fmla="*/ 47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489">
                      <a:moveTo>
                        <a:pt x="217" y="477"/>
                      </a:moveTo>
                      <a:cubicBezTo>
                        <a:pt x="203" y="485"/>
                        <a:pt x="184" y="489"/>
                        <a:pt x="161" y="489"/>
                      </a:cubicBezTo>
                      <a:cubicBezTo>
                        <a:pt x="96" y="489"/>
                        <a:pt x="64" y="452"/>
                        <a:pt x="64" y="379"/>
                      </a:cubicBezTo>
                      <a:cubicBezTo>
                        <a:pt x="64" y="160"/>
                        <a:pt x="64" y="160"/>
                        <a:pt x="64" y="160"/>
                      </a:cubicBezTo>
                      <a:cubicBezTo>
                        <a:pt x="0" y="160"/>
                        <a:pt x="0" y="160"/>
                        <a:pt x="0" y="160"/>
                      </a:cubicBezTo>
                      <a:cubicBezTo>
                        <a:pt x="0" y="110"/>
                        <a:pt x="0" y="110"/>
                        <a:pt x="0" y="110"/>
                      </a:cubicBezTo>
                      <a:cubicBezTo>
                        <a:pt x="64" y="110"/>
                        <a:pt x="64" y="110"/>
                        <a:pt x="64" y="110"/>
                      </a:cubicBezTo>
                      <a:cubicBezTo>
                        <a:pt x="64" y="20"/>
                        <a:pt x="64" y="20"/>
                        <a:pt x="64" y="20"/>
                      </a:cubicBezTo>
                      <a:cubicBezTo>
                        <a:pt x="123" y="0"/>
                        <a:pt x="123" y="0"/>
                        <a:pt x="123" y="0"/>
                      </a:cubicBezTo>
                      <a:cubicBezTo>
                        <a:pt x="123" y="110"/>
                        <a:pt x="123" y="110"/>
                        <a:pt x="123" y="110"/>
                      </a:cubicBezTo>
                      <a:cubicBezTo>
                        <a:pt x="217" y="110"/>
                        <a:pt x="217" y="110"/>
                        <a:pt x="217" y="110"/>
                      </a:cubicBezTo>
                      <a:cubicBezTo>
                        <a:pt x="217" y="160"/>
                        <a:pt x="217" y="160"/>
                        <a:pt x="217" y="160"/>
                      </a:cubicBezTo>
                      <a:cubicBezTo>
                        <a:pt x="123" y="160"/>
                        <a:pt x="123" y="160"/>
                        <a:pt x="123" y="160"/>
                      </a:cubicBezTo>
                      <a:cubicBezTo>
                        <a:pt x="123" y="369"/>
                        <a:pt x="123" y="369"/>
                        <a:pt x="123" y="369"/>
                      </a:cubicBezTo>
                      <a:cubicBezTo>
                        <a:pt x="123" y="394"/>
                        <a:pt x="128" y="412"/>
                        <a:pt x="136" y="422"/>
                      </a:cubicBezTo>
                      <a:cubicBezTo>
                        <a:pt x="145" y="433"/>
                        <a:pt x="159" y="438"/>
                        <a:pt x="178" y="438"/>
                      </a:cubicBezTo>
                      <a:cubicBezTo>
                        <a:pt x="193" y="438"/>
                        <a:pt x="206" y="434"/>
                        <a:pt x="217" y="426"/>
                      </a:cubicBezTo>
                      <a:lnTo>
                        <a:pt x="217" y="47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63" name="Freeform 35"/>
                <p:cNvSpPr>
                  <a:spLocks noEditPoints="1"/>
                </p:cNvSpPr>
                <p:nvPr/>
              </p:nvSpPr>
              <p:spPr bwMode="auto">
                <a:xfrm>
                  <a:off x="5212" y="1578"/>
                  <a:ext cx="1090" cy="1231"/>
                </a:xfrm>
                <a:custGeom>
                  <a:avLst/>
                  <a:gdLst>
                    <a:gd name="T0" fmla="*/ 1090 w 1090"/>
                    <a:gd name="T1" fmla="*/ 1231 h 1231"/>
                    <a:gd name="T2" fmla="*/ 932 w 1090"/>
                    <a:gd name="T3" fmla="*/ 1231 h 1231"/>
                    <a:gd name="T4" fmla="*/ 802 w 1090"/>
                    <a:gd name="T5" fmla="*/ 886 h 1231"/>
                    <a:gd name="T6" fmla="*/ 282 w 1090"/>
                    <a:gd name="T7" fmla="*/ 886 h 1231"/>
                    <a:gd name="T8" fmla="*/ 159 w 1090"/>
                    <a:gd name="T9" fmla="*/ 1231 h 1231"/>
                    <a:gd name="T10" fmla="*/ 0 w 1090"/>
                    <a:gd name="T11" fmla="*/ 1231 h 1231"/>
                    <a:gd name="T12" fmla="*/ 468 w 1090"/>
                    <a:gd name="T13" fmla="*/ 0 h 1231"/>
                    <a:gd name="T14" fmla="*/ 617 w 1090"/>
                    <a:gd name="T15" fmla="*/ 0 h 1231"/>
                    <a:gd name="T16" fmla="*/ 1090 w 1090"/>
                    <a:gd name="T17" fmla="*/ 1231 h 1231"/>
                    <a:gd name="T18" fmla="*/ 754 w 1090"/>
                    <a:gd name="T19" fmla="*/ 755 h 1231"/>
                    <a:gd name="T20" fmla="*/ 542 w 1090"/>
                    <a:gd name="T21" fmla="*/ 180 h 1231"/>
                    <a:gd name="T22" fmla="*/ 539 w 1090"/>
                    <a:gd name="T23" fmla="*/ 180 h 1231"/>
                    <a:gd name="T24" fmla="*/ 329 w 1090"/>
                    <a:gd name="T25" fmla="*/ 755 h 1231"/>
                    <a:gd name="T26" fmla="*/ 754 w 1090"/>
                    <a:gd name="T27" fmla="*/ 75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90" h="1231">
                      <a:moveTo>
                        <a:pt x="1090" y="1231"/>
                      </a:moveTo>
                      <a:lnTo>
                        <a:pt x="932" y="1231"/>
                      </a:lnTo>
                      <a:lnTo>
                        <a:pt x="802" y="886"/>
                      </a:lnTo>
                      <a:lnTo>
                        <a:pt x="282" y="886"/>
                      </a:lnTo>
                      <a:lnTo>
                        <a:pt x="159" y="1231"/>
                      </a:lnTo>
                      <a:lnTo>
                        <a:pt x="0" y="1231"/>
                      </a:lnTo>
                      <a:lnTo>
                        <a:pt x="468" y="0"/>
                      </a:lnTo>
                      <a:lnTo>
                        <a:pt x="617" y="0"/>
                      </a:lnTo>
                      <a:lnTo>
                        <a:pt x="1090" y="1231"/>
                      </a:lnTo>
                      <a:close/>
                      <a:moveTo>
                        <a:pt x="754" y="755"/>
                      </a:moveTo>
                      <a:lnTo>
                        <a:pt x="542" y="180"/>
                      </a:lnTo>
                      <a:lnTo>
                        <a:pt x="539" y="180"/>
                      </a:lnTo>
                      <a:lnTo>
                        <a:pt x="329" y="755"/>
                      </a:lnTo>
                      <a:lnTo>
                        <a:pt x="754" y="75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64" name="Freeform 36"/>
                <p:cNvSpPr>
                  <a:spLocks/>
                </p:cNvSpPr>
                <p:nvPr/>
              </p:nvSpPr>
              <p:spPr bwMode="auto">
                <a:xfrm>
                  <a:off x="6363" y="1930"/>
                  <a:ext cx="726" cy="879"/>
                </a:xfrm>
                <a:custGeom>
                  <a:avLst/>
                  <a:gdLst>
                    <a:gd name="T0" fmla="*/ 726 w 726"/>
                    <a:gd name="T1" fmla="*/ 40 h 879"/>
                    <a:gd name="T2" fmla="*/ 206 w 726"/>
                    <a:gd name="T3" fmla="*/ 760 h 879"/>
                    <a:gd name="T4" fmla="*/ 719 w 726"/>
                    <a:gd name="T5" fmla="*/ 760 h 879"/>
                    <a:gd name="T6" fmla="*/ 719 w 726"/>
                    <a:gd name="T7" fmla="*/ 879 h 879"/>
                    <a:gd name="T8" fmla="*/ 0 w 726"/>
                    <a:gd name="T9" fmla="*/ 879 h 879"/>
                    <a:gd name="T10" fmla="*/ 0 w 726"/>
                    <a:gd name="T11" fmla="*/ 836 h 879"/>
                    <a:gd name="T12" fmla="*/ 518 w 726"/>
                    <a:gd name="T13" fmla="*/ 118 h 879"/>
                    <a:gd name="T14" fmla="*/ 50 w 726"/>
                    <a:gd name="T15" fmla="*/ 118 h 879"/>
                    <a:gd name="T16" fmla="*/ 50 w 726"/>
                    <a:gd name="T17" fmla="*/ 0 h 879"/>
                    <a:gd name="T18" fmla="*/ 726 w 726"/>
                    <a:gd name="T19" fmla="*/ 0 h 879"/>
                    <a:gd name="T20" fmla="*/ 726 w 726"/>
                    <a:gd name="T21" fmla="*/ 4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879">
                      <a:moveTo>
                        <a:pt x="726" y="40"/>
                      </a:moveTo>
                      <a:lnTo>
                        <a:pt x="206" y="760"/>
                      </a:lnTo>
                      <a:lnTo>
                        <a:pt x="719" y="760"/>
                      </a:lnTo>
                      <a:lnTo>
                        <a:pt x="719" y="879"/>
                      </a:lnTo>
                      <a:lnTo>
                        <a:pt x="0" y="879"/>
                      </a:lnTo>
                      <a:lnTo>
                        <a:pt x="0" y="836"/>
                      </a:lnTo>
                      <a:lnTo>
                        <a:pt x="518" y="118"/>
                      </a:lnTo>
                      <a:lnTo>
                        <a:pt x="50" y="118"/>
                      </a:lnTo>
                      <a:lnTo>
                        <a:pt x="50" y="0"/>
                      </a:lnTo>
                      <a:lnTo>
                        <a:pt x="726" y="0"/>
                      </a:lnTo>
                      <a:lnTo>
                        <a:pt x="726" y="4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65" name="Freeform 37"/>
                <p:cNvSpPr>
                  <a:spLocks/>
                </p:cNvSpPr>
                <p:nvPr/>
              </p:nvSpPr>
              <p:spPr bwMode="auto">
                <a:xfrm>
                  <a:off x="7193" y="1930"/>
                  <a:ext cx="728" cy="900"/>
                </a:xfrm>
                <a:custGeom>
                  <a:avLst/>
                  <a:gdLst>
                    <a:gd name="T0" fmla="*/ 308 w 308"/>
                    <a:gd name="T1" fmla="*/ 370 h 379"/>
                    <a:gd name="T2" fmla="*/ 248 w 308"/>
                    <a:gd name="T3" fmla="*/ 370 h 379"/>
                    <a:gd name="T4" fmla="*/ 248 w 308"/>
                    <a:gd name="T5" fmla="*/ 312 h 379"/>
                    <a:gd name="T6" fmla="*/ 247 w 308"/>
                    <a:gd name="T7" fmla="*/ 312 h 379"/>
                    <a:gd name="T8" fmla="*/ 133 w 308"/>
                    <a:gd name="T9" fmla="*/ 379 h 379"/>
                    <a:gd name="T10" fmla="*/ 0 w 308"/>
                    <a:gd name="T11" fmla="*/ 221 h 379"/>
                    <a:gd name="T12" fmla="*/ 0 w 308"/>
                    <a:gd name="T13" fmla="*/ 0 h 379"/>
                    <a:gd name="T14" fmla="*/ 60 w 308"/>
                    <a:gd name="T15" fmla="*/ 0 h 379"/>
                    <a:gd name="T16" fmla="*/ 60 w 308"/>
                    <a:gd name="T17" fmla="*/ 212 h 379"/>
                    <a:gd name="T18" fmla="*/ 149 w 308"/>
                    <a:gd name="T19" fmla="*/ 329 h 379"/>
                    <a:gd name="T20" fmla="*/ 221 w 308"/>
                    <a:gd name="T21" fmla="*/ 297 h 379"/>
                    <a:gd name="T22" fmla="*/ 248 w 308"/>
                    <a:gd name="T23" fmla="*/ 213 h 379"/>
                    <a:gd name="T24" fmla="*/ 248 w 308"/>
                    <a:gd name="T25" fmla="*/ 0 h 379"/>
                    <a:gd name="T26" fmla="*/ 308 w 308"/>
                    <a:gd name="T27" fmla="*/ 0 h 379"/>
                    <a:gd name="T28" fmla="*/ 308 w 308"/>
                    <a:gd name="T29" fmla="*/ 37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79">
                      <a:moveTo>
                        <a:pt x="308" y="370"/>
                      </a:moveTo>
                      <a:cubicBezTo>
                        <a:pt x="248" y="370"/>
                        <a:pt x="248" y="370"/>
                        <a:pt x="248" y="370"/>
                      </a:cubicBezTo>
                      <a:cubicBezTo>
                        <a:pt x="248" y="312"/>
                        <a:pt x="248" y="312"/>
                        <a:pt x="248" y="312"/>
                      </a:cubicBezTo>
                      <a:cubicBezTo>
                        <a:pt x="247" y="312"/>
                        <a:pt x="247" y="312"/>
                        <a:pt x="247" y="312"/>
                      </a:cubicBezTo>
                      <a:cubicBezTo>
                        <a:pt x="222" y="357"/>
                        <a:pt x="184" y="379"/>
                        <a:pt x="133" y="379"/>
                      </a:cubicBezTo>
                      <a:cubicBezTo>
                        <a:pt x="45" y="379"/>
                        <a:pt x="0" y="327"/>
                        <a:pt x="0" y="221"/>
                      </a:cubicBezTo>
                      <a:cubicBezTo>
                        <a:pt x="0" y="0"/>
                        <a:pt x="0" y="0"/>
                        <a:pt x="0" y="0"/>
                      </a:cubicBezTo>
                      <a:cubicBezTo>
                        <a:pt x="60" y="0"/>
                        <a:pt x="60" y="0"/>
                        <a:pt x="60" y="0"/>
                      </a:cubicBezTo>
                      <a:cubicBezTo>
                        <a:pt x="60" y="212"/>
                        <a:pt x="60" y="212"/>
                        <a:pt x="60" y="212"/>
                      </a:cubicBezTo>
                      <a:cubicBezTo>
                        <a:pt x="60" y="290"/>
                        <a:pt x="90" y="329"/>
                        <a:pt x="149" y="329"/>
                      </a:cubicBezTo>
                      <a:cubicBezTo>
                        <a:pt x="179" y="329"/>
                        <a:pt x="203" y="318"/>
                        <a:pt x="221" y="297"/>
                      </a:cubicBezTo>
                      <a:cubicBezTo>
                        <a:pt x="239" y="275"/>
                        <a:pt x="248" y="248"/>
                        <a:pt x="248" y="213"/>
                      </a:cubicBezTo>
                      <a:cubicBezTo>
                        <a:pt x="248" y="0"/>
                        <a:pt x="248" y="0"/>
                        <a:pt x="248" y="0"/>
                      </a:cubicBezTo>
                      <a:cubicBezTo>
                        <a:pt x="308" y="0"/>
                        <a:pt x="308" y="0"/>
                        <a:pt x="308" y="0"/>
                      </a:cubicBezTo>
                      <a:lnTo>
                        <a:pt x="308" y="3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66" name="Freeform 38"/>
                <p:cNvSpPr>
                  <a:spLocks/>
                </p:cNvSpPr>
                <p:nvPr/>
              </p:nvSpPr>
              <p:spPr bwMode="auto">
                <a:xfrm>
                  <a:off x="8148" y="1913"/>
                  <a:ext cx="456" cy="896"/>
                </a:xfrm>
                <a:custGeom>
                  <a:avLst/>
                  <a:gdLst>
                    <a:gd name="T0" fmla="*/ 193 w 193"/>
                    <a:gd name="T1" fmla="*/ 67 h 377"/>
                    <a:gd name="T2" fmla="*/ 148 w 193"/>
                    <a:gd name="T3" fmla="*/ 55 h 377"/>
                    <a:gd name="T4" fmla="*/ 84 w 193"/>
                    <a:gd name="T5" fmla="*/ 92 h 377"/>
                    <a:gd name="T6" fmla="*/ 60 w 193"/>
                    <a:gd name="T7" fmla="*/ 189 h 377"/>
                    <a:gd name="T8" fmla="*/ 60 w 193"/>
                    <a:gd name="T9" fmla="*/ 377 h 377"/>
                    <a:gd name="T10" fmla="*/ 0 w 193"/>
                    <a:gd name="T11" fmla="*/ 377 h 377"/>
                    <a:gd name="T12" fmla="*/ 0 w 193"/>
                    <a:gd name="T13" fmla="*/ 7 h 377"/>
                    <a:gd name="T14" fmla="*/ 60 w 193"/>
                    <a:gd name="T15" fmla="*/ 7 h 377"/>
                    <a:gd name="T16" fmla="*/ 60 w 193"/>
                    <a:gd name="T17" fmla="*/ 83 h 377"/>
                    <a:gd name="T18" fmla="*/ 61 w 193"/>
                    <a:gd name="T19" fmla="*/ 83 h 377"/>
                    <a:gd name="T20" fmla="*/ 99 w 193"/>
                    <a:gd name="T21" fmla="*/ 23 h 377"/>
                    <a:gd name="T22" fmla="*/ 158 w 193"/>
                    <a:gd name="T23" fmla="*/ 0 h 377"/>
                    <a:gd name="T24" fmla="*/ 193 w 193"/>
                    <a:gd name="T25" fmla="*/ 6 h 377"/>
                    <a:gd name="T26" fmla="*/ 193 w 193"/>
                    <a:gd name="T27" fmla="*/ 67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 h="377">
                      <a:moveTo>
                        <a:pt x="193" y="67"/>
                      </a:moveTo>
                      <a:cubicBezTo>
                        <a:pt x="183" y="59"/>
                        <a:pt x="168" y="55"/>
                        <a:pt x="148" y="55"/>
                      </a:cubicBezTo>
                      <a:cubicBezTo>
                        <a:pt x="122" y="55"/>
                        <a:pt x="101" y="67"/>
                        <a:pt x="84" y="92"/>
                      </a:cubicBezTo>
                      <a:cubicBezTo>
                        <a:pt x="68" y="117"/>
                        <a:pt x="60" y="149"/>
                        <a:pt x="60" y="189"/>
                      </a:cubicBezTo>
                      <a:cubicBezTo>
                        <a:pt x="60" y="377"/>
                        <a:pt x="60" y="377"/>
                        <a:pt x="60" y="377"/>
                      </a:cubicBezTo>
                      <a:cubicBezTo>
                        <a:pt x="0" y="377"/>
                        <a:pt x="0" y="377"/>
                        <a:pt x="0" y="377"/>
                      </a:cubicBezTo>
                      <a:cubicBezTo>
                        <a:pt x="0" y="7"/>
                        <a:pt x="0" y="7"/>
                        <a:pt x="0" y="7"/>
                      </a:cubicBezTo>
                      <a:cubicBezTo>
                        <a:pt x="60" y="7"/>
                        <a:pt x="60" y="7"/>
                        <a:pt x="60" y="7"/>
                      </a:cubicBezTo>
                      <a:cubicBezTo>
                        <a:pt x="60" y="83"/>
                        <a:pt x="60" y="83"/>
                        <a:pt x="60" y="83"/>
                      </a:cubicBezTo>
                      <a:cubicBezTo>
                        <a:pt x="61" y="83"/>
                        <a:pt x="61" y="83"/>
                        <a:pt x="61" y="83"/>
                      </a:cubicBezTo>
                      <a:cubicBezTo>
                        <a:pt x="69" y="58"/>
                        <a:pt x="82" y="38"/>
                        <a:pt x="99" y="23"/>
                      </a:cubicBezTo>
                      <a:cubicBezTo>
                        <a:pt x="116" y="8"/>
                        <a:pt x="136" y="0"/>
                        <a:pt x="158" y="0"/>
                      </a:cubicBezTo>
                      <a:cubicBezTo>
                        <a:pt x="173" y="0"/>
                        <a:pt x="185" y="2"/>
                        <a:pt x="193" y="6"/>
                      </a:cubicBezTo>
                      <a:lnTo>
                        <a:pt x="193" y="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sp>
              <p:nvSpPr>
                <p:cNvPr id="68" name="Freeform 39"/>
                <p:cNvSpPr>
                  <a:spLocks noEditPoints="1"/>
                </p:cNvSpPr>
                <p:nvPr/>
              </p:nvSpPr>
              <p:spPr bwMode="auto">
                <a:xfrm>
                  <a:off x="8611" y="1908"/>
                  <a:ext cx="764" cy="922"/>
                </a:xfrm>
                <a:custGeom>
                  <a:avLst/>
                  <a:gdLst>
                    <a:gd name="T0" fmla="*/ 323 w 323"/>
                    <a:gd name="T1" fmla="*/ 209 h 388"/>
                    <a:gd name="T2" fmla="*/ 62 w 323"/>
                    <a:gd name="T3" fmla="*/ 209 h 388"/>
                    <a:gd name="T4" fmla="*/ 95 w 323"/>
                    <a:gd name="T5" fmla="*/ 305 h 388"/>
                    <a:gd name="T6" fmla="*/ 183 w 323"/>
                    <a:gd name="T7" fmla="*/ 338 h 388"/>
                    <a:gd name="T8" fmla="*/ 297 w 323"/>
                    <a:gd name="T9" fmla="*/ 297 h 388"/>
                    <a:gd name="T10" fmla="*/ 297 w 323"/>
                    <a:gd name="T11" fmla="*/ 353 h 388"/>
                    <a:gd name="T12" fmla="*/ 169 w 323"/>
                    <a:gd name="T13" fmla="*/ 388 h 388"/>
                    <a:gd name="T14" fmla="*/ 45 w 323"/>
                    <a:gd name="T15" fmla="*/ 337 h 388"/>
                    <a:gd name="T16" fmla="*/ 0 w 323"/>
                    <a:gd name="T17" fmla="*/ 196 h 388"/>
                    <a:gd name="T18" fmla="*/ 23 w 323"/>
                    <a:gd name="T19" fmla="*/ 95 h 388"/>
                    <a:gd name="T20" fmla="*/ 84 w 323"/>
                    <a:gd name="T21" fmla="*/ 25 h 388"/>
                    <a:gd name="T22" fmla="*/ 171 w 323"/>
                    <a:gd name="T23" fmla="*/ 0 h 388"/>
                    <a:gd name="T24" fmla="*/ 283 w 323"/>
                    <a:gd name="T25" fmla="*/ 47 h 388"/>
                    <a:gd name="T26" fmla="*/ 323 w 323"/>
                    <a:gd name="T27" fmla="*/ 178 h 388"/>
                    <a:gd name="T28" fmla="*/ 323 w 323"/>
                    <a:gd name="T29" fmla="*/ 209 h 388"/>
                    <a:gd name="T30" fmla="*/ 263 w 323"/>
                    <a:gd name="T31" fmla="*/ 159 h 388"/>
                    <a:gd name="T32" fmla="*/ 238 w 323"/>
                    <a:gd name="T33" fmla="*/ 79 h 388"/>
                    <a:gd name="T34" fmla="*/ 170 w 323"/>
                    <a:gd name="T35" fmla="*/ 51 h 388"/>
                    <a:gd name="T36" fmla="*/ 100 w 323"/>
                    <a:gd name="T37" fmla="*/ 80 h 388"/>
                    <a:gd name="T38" fmla="*/ 63 w 323"/>
                    <a:gd name="T39" fmla="*/ 159 h 388"/>
                    <a:gd name="T40" fmla="*/ 263 w 323"/>
                    <a:gd name="T41" fmla="*/ 159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3" h="388">
                      <a:moveTo>
                        <a:pt x="323" y="209"/>
                      </a:moveTo>
                      <a:cubicBezTo>
                        <a:pt x="62" y="209"/>
                        <a:pt x="62" y="209"/>
                        <a:pt x="62" y="209"/>
                      </a:cubicBezTo>
                      <a:cubicBezTo>
                        <a:pt x="63" y="251"/>
                        <a:pt x="74" y="283"/>
                        <a:pt x="95" y="305"/>
                      </a:cubicBezTo>
                      <a:cubicBezTo>
                        <a:pt x="116" y="327"/>
                        <a:pt x="145" y="338"/>
                        <a:pt x="183" y="338"/>
                      </a:cubicBezTo>
                      <a:cubicBezTo>
                        <a:pt x="225" y="338"/>
                        <a:pt x="263" y="324"/>
                        <a:pt x="297" y="297"/>
                      </a:cubicBezTo>
                      <a:cubicBezTo>
                        <a:pt x="297" y="353"/>
                        <a:pt x="297" y="353"/>
                        <a:pt x="297" y="353"/>
                      </a:cubicBezTo>
                      <a:cubicBezTo>
                        <a:pt x="265" y="376"/>
                        <a:pt x="222" y="388"/>
                        <a:pt x="169" y="388"/>
                      </a:cubicBezTo>
                      <a:cubicBezTo>
                        <a:pt x="116" y="388"/>
                        <a:pt x="75" y="371"/>
                        <a:pt x="45" y="337"/>
                      </a:cubicBezTo>
                      <a:cubicBezTo>
                        <a:pt x="15" y="303"/>
                        <a:pt x="0" y="256"/>
                        <a:pt x="0" y="196"/>
                      </a:cubicBezTo>
                      <a:cubicBezTo>
                        <a:pt x="0" y="159"/>
                        <a:pt x="8" y="125"/>
                        <a:pt x="23" y="95"/>
                      </a:cubicBezTo>
                      <a:cubicBezTo>
                        <a:pt x="38" y="65"/>
                        <a:pt x="58" y="42"/>
                        <a:pt x="84" y="25"/>
                      </a:cubicBezTo>
                      <a:cubicBezTo>
                        <a:pt x="110" y="8"/>
                        <a:pt x="139" y="0"/>
                        <a:pt x="171" y="0"/>
                      </a:cubicBezTo>
                      <a:cubicBezTo>
                        <a:pt x="219" y="0"/>
                        <a:pt x="256" y="16"/>
                        <a:pt x="283" y="47"/>
                      </a:cubicBezTo>
                      <a:cubicBezTo>
                        <a:pt x="310" y="78"/>
                        <a:pt x="323" y="122"/>
                        <a:pt x="323" y="178"/>
                      </a:cubicBezTo>
                      <a:lnTo>
                        <a:pt x="323" y="209"/>
                      </a:lnTo>
                      <a:close/>
                      <a:moveTo>
                        <a:pt x="263" y="159"/>
                      </a:moveTo>
                      <a:cubicBezTo>
                        <a:pt x="262" y="124"/>
                        <a:pt x="254" y="98"/>
                        <a:pt x="238" y="79"/>
                      </a:cubicBezTo>
                      <a:cubicBezTo>
                        <a:pt x="222" y="60"/>
                        <a:pt x="199" y="51"/>
                        <a:pt x="170" y="51"/>
                      </a:cubicBezTo>
                      <a:cubicBezTo>
                        <a:pt x="143" y="51"/>
                        <a:pt x="119" y="60"/>
                        <a:pt x="100" y="80"/>
                      </a:cubicBezTo>
                      <a:cubicBezTo>
                        <a:pt x="80" y="100"/>
                        <a:pt x="68" y="126"/>
                        <a:pt x="63" y="159"/>
                      </a:cubicBezTo>
                      <a:lnTo>
                        <a:pt x="263" y="15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Calibri" panose="020F0502020204030204"/>
                    <a:ea typeface="+mn-ea"/>
                    <a:cs typeface="+mn-cs"/>
                  </a:endParaRPr>
                </a:p>
              </p:txBody>
            </p:sp>
          </p:grpSp>
        </p:grpSp>
        <p:grpSp>
          <p:nvGrpSpPr>
            <p:cNvPr id="18" name="Group 17"/>
            <p:cNvGrpSpPr/>
            <p:nvPr/>
          </p:nvGrpSpPr>
          <p:grpSpPr>
            <a:xfrm>
              <a:off x="350126" y="4111232"/>
              <a:ext cx="3790601" cy="811206"/>
              <a:chOff x="350126" y="4111232"/>
              <a:chExt cx="3790601" cy="811206"/>
            </a:xfrm>
          </p:grpSpPr>
          <p:pic>
            <p:nvPicPr>
              <p:cNvPr id="73" name="Picture 72"/>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7775" y="4664834"/>
                <a:ext cx="1104830" cy="200541"/>
              </a:xfrm>
              <a:prstGeom prst="rect">
                <a:avLst/>
              </a:prstGeom>
            </p:spPr>
          </p:pic>
          <p:pic>
            <p:nvPicPr>
              <p:cNvPr id="74" name="Picture 73"/>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620229" y="4282463"/>
                <a:ext cx="520498" cy="142180"/>
              </a:xfrm>
              <a:prstGeom prst="rect">
                <a:avLst/>
              </a:prstGeom>
            </p:spPr>
          </p:pic>
          <p:pic>
            <p:nvPicPr>
              <p:cNvPr id="75" name="Picture 74"/>
              <p:cNvPicPr>
                <a:picLocks noChangeAspect="1"/>
              </p:cNvPicPr>
              <p:nvPr/>
            </p:nvPicPr>
            <p:blipFill rotWithShape="1">
              <a:blip r:embed="rId9" cstate="print">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l="16538" t="19057" r="17889" b="19354"/>
              <a:stretch/>
            </p:blipFill>
            <p:spPr>
              <a:xfrm>
                <a:off x="1730077" y="4111232"/>
                <a:ext cx="791901" cy="361753"/>
              </a:xfrm>
              <a:prstGeom prst="rect">
                <a:avLst/>
              </a:prstGeom>
            </p:spPr>
          </p:pic>
          <p:pic>
            <p:nvPicPr>
              <p:cNvPr id="76" name="Picture 2"/>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350126" y="4128257"/>
                <a:ext cx="1270438" cy="440120"/>
              </a:xfrm>
              <a:prstGeom prst="rect">
                <a:avLst/>
              </a:prstGeom>
              <a:noFill/>
              <a:extLst>
                <a:ext uri="{909E8E84-426E-40DD-AFC4-6F175D3DCCD1}">
                  <a14:hiddenFill xmlns:a14="http://schemas.microsoft.com/office/drawing/2010/main">
                    <a:solidFill>
                      <a:srgbClr val="FFFFFF"/>
                    </a:solidFill>
                  </a14:hiddenFill>
                </a:ext>
              </a:extLst>
            </p:spPr>
          </p:pic>
          <p:grpSp>
            <p:nvGrpSpPr>
              <p:cNvPr id="80" name="Group 79"/>
              <p:cNvGrpSpPr/>
              <p:nvPr/>
            </p:nvGrpSpPr>
            <p:grpSpPr>
              <a:xfrm>
                <a:off x="1725225" y="4607122"/>
                <a:ext cx="1105742" cy="315316"/>
                <a:chOff x="10957261" y="3258670"/>
                <a:chExt cx="881667" cy="251419"/>
              </a:xfrm>
            </p:grpSpPr>
            <p:pic>
              <p:nvPicPr>
                <p:cNvPr id="81" name="Picture 80"/>
                <p:cNvPicPr>
                  <a:picLocks noChangeAspect="1"/>
                </p:cNvPicPr>
                <p:nvPr/>
              </p:nvPicPr>
              <p:blipFill rotWithShape="1">
                <a:blip r:embed="rId12" cstate="print">
                  <a:clrChange>
                    <a:clrFrom>
                      <a:srgbClr val="FFFFFF"/>
                    </a:clrFrom>
                    <a:clrTo>
                      <a:srgbClr val="FFFFFF">
                        <a:alpha val="0"/>
                      </a:srgbClr>
                    </a:clrTo>
                  </a:clrChange>
                  <a:lum bright="51000"/>
                  <a:extLst>
                    <a:ext uri="{BEBA8EAE-BF5A-486C-A8C5-ECC9F3942E4B}">
                      <a14:imgProps xmlns:a14="http://schemas.microsoft.com/office/drawing/2010/main">
                        <a14:imgLayer r:embed="rId13">
                          <a14:imgEffect>
                            <a14:saturation sat="0"/>
                          </a14:imgEffect>
                          <a14:imgEffect>
                            <a14:brightnessContrast bright="49000"/>
                          </a14:imgEffect>
                        </a14:imgLayer>
                      </a14:imgProps>
                    </a:ext>
                    <a:ext uri="{28A0092B-C50C-407E-A947-70E740481C1C}">
                      <a14:useLocalDpi xmlns:a14="http://schemas.microsoft.com/office/drawing/2010/main" val="0"/>
                    </a:ext>
                  </a:extLst>
                </a:blip>
                <a:srcRect r="75105"/>
                <a:stretch/>
              </p:blipFill>
              <p:spPr>
                <a:xfrm>
                  <a:off x="10957261" y="3269634"/>
                  <a:ext cx="219488" cy="240455"/>
                </a:xfrm>
                <a:prstGeom prst="rect">
                  <a:avLst/>
                </a:prstGeom>
                <a:noFill/>
                <a:ln>
                  <a:noFill/>
                </a:ln>
              </p:spPr>
            </p:pic>
            <p:pic>
              <p:nvPicPr>
                <p:cNvPr id="82" name="Picture 81"/>
                <p:cNvPicPr>
                  <a:picLocks noChangeAspect="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rcRect l="24894"/>
                <a:stretch/>
              </p:blipFill>
              <p:spPr>
                <a:xfrm>
                  <a:off x="11176749" y="3258670"/>
                  <a:ext cx="662179" cy="251419"/>
                </a:xfrm>
                <a:prstGeom prst="rect">
                  <a:avLst/>
                </a:prstGeom>
                <a:noFill/>
                <a:ln>
                  <a:noFill/>
                </a:ln>
              </p:spPr>
            </p:pic>
          </p:grpSp>
          <p:grpSp>
            <p:nvGrpSpPr>
              <p:cNvPr id="83" name="Group 82"/>
              <p:cNvGrpSpPr/>
              <p:nvPr/>
            </p:nvGrpSpPr>
            <p:grpSpPr>
              <a:xfrm>
                <a:off x="3169172" y="4650424"/>
                <a:ext cx="734207" cy="237416"/>
                <a:chOff x="12136828" y="3259592"/>
                <a:chExt cx="585422" cy="189305"/>
              </a:xfrm>
            </p:grpSpPr>
            <p:pic>
              <p:nvPicPr>
                <p:cNvPr id="84" name="Picture 4" descr="http://tctechcrunch2011.files.wordpress.com/2012/11/twilio-logo-6a141664f35a78e9ac08eed627c2a859.png"/>
                <p:cNvPicPr>
                  <a:picLocks noChangeAspect="1" noChangeArrowheads="1"/>
                </p:cNvPicPr>
                <p:nvPr/>
              </p:nvPicPr>
              <p:blipFill rotWithShape="1">
                <a:blip r:embed="rId16" cstate="print">
                  <a:extLst>
                    <a:ext uri="{BEBA8EAE-BF5A-486C-A8C5-ECC9F3942E4B}">
                      <a14:imgProps xmlns:a14="http://schemas.microsoft.com/office/drawing/2010/main">
                        <a14:imgLayer r:embed="rId17">
                          <a14:imgEffect>
                            <a14:saturation sat="0"/>
                          </a14:imgEffect>
                          <a14:imgEffect>
                            <a14:brightnessContrast bright="100000"/>
                          </a14:imgEffect>
                        </a14:imgLayer>
                      </a14:imgProps>
                    </a:ext>
                    <a:ext uri="{28A0092B-C50C-407E-A947-70E740481C1C}">
                      <a14:useLocalDpi xmlns:a14="http://schemas.microsoft.com/office/drawing/2010/main" val="0"/>
                    </a:ext>
                  </a:extLst>
                </a:blip>
                <a:srcRect l="33394"/>
                <a:stretch/>
              </p:blipFill>
              <p:spPr bwMode="auto">
                <a:xfrm>
                  <a:off x="12332326" y="3259592"/>
                  <a:ext cx="389924" cy="189305"/>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85" name="Group 84"/>
                <p:cNvGrpSpPr/>
                <p:nvPr/>
              </p:nvGrpSpPr>
              <p:grpSpPr>
                <a:xfrm>
                  <a:off x="12136828" y="3268957"/>
                  <a:ext cx="178831" cy="178830"/>
                  <a:chOff x="12136828" y="3639206"/>
                  <a:chExt cx="178831" cy="178830"/>
                </a:xfrm>
              </p:grpSpPr>
              <p:sp>
                <p:nvSpPr>
                  <p:cNvPr id="86" name="Freeform 85"/>
                  <p:cNvSpPr/>
                  <p:nvPr/>
                </p:nvSpPr>
                <p:spPr bwMode="auto">
                  <a:xfrm>
                    <a:off x="12136828" y="3639206"/>
                    <a:ext cx="178831" cy="178830"/>
                  </a:xfrm>
                  <a:custGeom>
                    <a:avLst/>
                    <a:gdLst>
                      <a:gd name="connsiteX0" fmla="*/ 89415 w 178830"/>
                      <a:gd name="connsiteY0" fmla="*/ 0 h 178830"/>
                      <a:gd name="connsiteX1" fmla="*/ 178830 w 178830"/>
                      <a:gd name="connsiteY1" fmla="*/ 89415 h 178830"/>
                      <a:gd name="connsiteX2" fmla="*/ 89415 w 178830"/>
                      <a:gd name="connsiteY2" fmla="*/ 178830 h 178830"/>
                      <a:gd name="connsiteX3" fmla="*/ 0 w 178830"/>
                      <a:gd name="connsiteY3" fmla="*/ 89415 h 178830"/>
                      <a:gd name="connsiteX4" fmla="*/ 89415 w 178830"/>
                      <a:gd name="connsiteY4" fmla="*/ 0 h 178830"/>
                      <a:gd name="connsiteX5" fmla="*/ 89415 w 178830"/>
                      <a:gd name="connsiteY5" fmla="*/ 25937 h 178830"/>
                      <a:gd name="connsiteX6" fmla="*/ 25937 w 178830"/>
                      <a:gd name="connsiteY6" fmla="*/ 89415 h 178830"/>
                      <a:gd name="connsiteX7" fmla="*/ 89415 w 178830"/>
                      <a:gd name="connsiteY7" fmla="*/ 152893 h 178830"/>
                      <a:gd name="connsiteX8" fmla="*/ 152893 w 178830"/>
                      <a:gd name="connsiteY8" fmla="*/ 89415 h 178830"/>
                      <a:gd name="connsiteX9" fmla="*/ 89415 w 178830"/>
                      <a:gd name="connsiteY9" fmla="*/ 25937 h 178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8830" h="178830">
                        <a:moveTo>
                          <a:pt x="89415" y="0"/>
                        </a:moveTo>
                        <a:cubicBezTo>
                          <a:pt x="138798" y="0"/>
                          <a:pt x="178830" y="40032"/>
                          <a:pt x="178830" y="89415"/>
                        </a:cubicBezTo>
                        <a:cubicBezTo>
                          <a:pt x="178830" y="138798"/>
                          <a:pt x="138798" y="178830"/>
                          <a:pt x="89415" y="178830"/>
                        </a:cubicBezTo>
                        <a:cubicBezTo>
                          <a:pt x="40032" y="178830"/>
                          <a:pt x="0" y="138798"/>
                          <a:pt x="0" y="89415"/>
                        </a:cubicBezTo>
                        <a:cubicBezTo>
                          <a:pt x="0" y="40032"/>
                          <a:pt x="40032" y="0"/>
                          <a:pt x="89415" y="0"/>
                        </a:cubicBezTo>
                        <a:close/>
                        <a:moveTo>
                          <a:pt x="89415" y="25937"/>
                        </a:moveTo>
                        <a:cubicBezTo>
                          <a:pt x="54357" y="25937"/>
                          <a:pt x="25937" y="54357"/>
                          <a:pt x="25937" y="89415"/>
                        </a:cubicBezTo>
                        <a:cubicBezTo>
                          <a:pt x="25937" y="124473"/>
                          <a:pt x="54357" y="152893"/>
                          <a:pt x="89415" y="152893"/>
                        </a:cubicBezTo>
                        <a:cubicBezTo>
                          <a:pt x="124473" y="152893"/>
                          <a:pt x="152893" y="124473"/>
                          <a:pt x="152893" y="89415"/>
                        </a:cubicBezTo>
                        <a:cubicBezTo>
                          <a:pt x="152893" y="54357"/>
                          <a:pt x="124473" y="25937"/>
                          <a:pt x="89415" y="25937"/>
                        </a:cubicBez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grpSp>
                <p:nvGrpSpPr>
                  <p:cNvPr id="87" name="Group 86"/>
                  <p:cNvGrpSpPr/>
                  <p:nvPr/>
                </p:nvGrpSpPr>
                <p:grpSpPr>
                  <a:xfrm>
                    <a:off x="12187796" y="3692698"/>
                    <a:ext cx="76943" cy="71846"/>
                    <a:chOff x="12157225" y="3537324"/>
                    <a:chExt cx="65970" cy="61600"/>
                  </a:xfrm>
                  <a:solidFill>
                    <a:schemeClr val="bg1"/>
                  </a:solidFill>
                </p:grpSpPr>
                <p:sp>
                  <p:nvSpPr>
                    <p:cNvPr id="88" name="Oval 87"/>
                    <p:cNvSpPr/>
                    <p:nvPr/>
                  </p:nvSpPr>
                  <p:spPr bwMode="auto">
                    <a:xfrm>
                      <a:off x="12157225" y="3537325"/>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89" name="Oval 88"/>
                    <p:cNvSpPr/>
                    <p:nvPr/>
                  </p:nvSpPr>
                  <p:spPr bwMode="auto">
                    <a:xfrm>
                      <a:off x="12195763" y="3537324"/>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90" name="Oval 89"/>
                    <p:cNvSpPr/>
                    <p:nvPr/>
                  </p:nvSpPr>
                  <p:spPr bwMode="auto">
                    <a:xfrm>
                      <a:off x="12157225"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sp>
                  <p:nvSpPr>
                    <p:cNvPr id="91" name="Oval 90"/>
                    <p:cNvSpPr/>
                    <p:nvPr/>
                  </p:nvSpPr>
                  <p:spPr bwMode="auto">
                    <a:xfrm>
                      <a:off x="12195763" y="3571492"/>
                      <a:ext cx="27432" cy="2743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Calibri" panose="020F0502020204030204"/>
                        <a:ea typeface="+mn-ea"/>
                        <a:cs typeface="+mn-cs"/>
                      </a:endParaRPr>
                    </a:p>
                  </p:txBody>
                </p:sp>
              </p:grpSp>
            </p:grpSp>
          </p:grpSp>
          <p:pic>
            <p:nvPicPr>
              <p:cNvPr id="93" name="Picture 9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74348" y="4120591"/>
                <a:ext cx="585798" cy="446449"/>
              </a:xfrm>
              <a:prstGeom prst="rect">
                <a:avLst/>
              </a:prstGeom>
            </p:spPr>
          </p:pic>
        </p:grpSp>
        <p:sp>
          <p:nvSpPr>
            <p:cNvPr id="99" name="Rectangle 98"/>
            <p:cNvSpPr/>
            <p:nvPr/>
          </p:nvSpPr>
          <p:spPr bwMode="auto">
            <a:xfrm>
              <a:off x="274637" y="3555296"/>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765"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rPr>
                <a:t>NON-MICROSOFT CLOUD</a:t>
              </a:r>
            </a:p>
          </p:txBody>
        </p:sp>
        <p:grpSp>
          <p:nvGrpSpPr>
            <p:cNvPr id="9" name="Group 8"/>
            <p:cNvGrpSpPr/>
            <p:nvPr/>
          </p:nvGrpSpPr>
          <p:grpSpPr>
            <a:xfrm>
              <a:off x="274637" y="5177934"/>
              <a:ext cx="3499894" cy="1318220"/>
              <a:chOff x="274637" y="5177934"/>
              <a:chExt cx="3499894" cy="1318220"/>
            </a:xfrm>
          </p:grpSpPr>
          <p:sp>
            <p:nvSpPr>
              <p:cNvPr id="100" name="Rectangle 99"/>
              <p:cNvSpPr/>
              <p:nvPr/>
            </p:nvSpPr>
            <p:spPr bwMode="auto">
              <a:xfrm>
                <a:off x="274637" y="5177934"/>
                <a:ext cx="3274550" cy="57246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765" b="1" i="0" u="none" strike="noStrike" kern="1200" cap="none" spc="49" normalizeH="0" baseline="0" noProof="0" dirty="0">
                    <a:ln>
                      <a:noFill/>
                    </a:ln>
                    <a:gradFill>
                      <a:gsLst>
                        <a:gs pos="0">
                          <a:srgbClr val="FFFFFF"/>
                        </a:gs>
                        <a:gs pos="83000">
                          <a:srgbClr val="FFFFFF"/>
                        </a:gs>
                      </a:gsLst>
                      <a:lin ang="5400000" scaled="1"/>
                    </a:gradFill>
                    <a:effectLst/>
                    <a:uLnTx/>
                    <a:uFillTx/>
                    <a:latin typeface="Calibri" panose="020F0502020204030204"/>
                    <a:ea typeface="+mn-ea"/>
                    <a:cs typeface="+mn-cs"/>
                  </a:rPr>
                  <a:t>ON-PREMISE DATA</a:t>
                </a:r>
              </a:p>
            </p:txBody>
          </p:sp>
          <p:pic>
            <p:nvPicPr>
              <p:cNvPr id="13" name="Picture 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57490" y="5790086"/>
                <a:ext cx="1100752" cy="285133"/>
              </a:xfrm>
              <a:prstGeom prst="rect">
                <a:avLst/>
              </a:prstGeom>
            </p:spPr>
          </p:pic>
          <p:pic>
            <p:nvPicPr>
              <p:cNvPr id="102" name="Picture 10" descr="\\sfp\Work\White_Whale\_Archive-Tracy\_Archive-Tracy\7-20642_Cloud_Services_Track\Art\Logos\PNGs\Oracle.png"/>
              <p:cNvPicPr>
                <a:picLocks noChangeAspect="1" noChangeArrowheads="1"/>
              </p:cNvPicPr>
              <p:nvPr/>
            </p:nvPicPr>
            <p:blipFill>
              <a:blip r:embed="rId20" cstate="print">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72534" y="6303466"/>
                <a:ext cx="1011393" cy="128281"/>
              </a:xfrm>
              <a:prstGeom prst="rect">
                <a:avLst/>
              </a:prstGeom>
              <a:noFill/>
              <a:extLst/>
            </p:spPr>
          </p:pic>
          <p:pic>
            <p:nvPicPr>
              <p:cNvPr id="103" name="Picture 102"/>
              <p:cNvPicPr>
                <a:picLocks noChangeAspect="1"/>
              </p:cNvPicPr>
              <p:nvPr/>
            </p:nvPicPr>
            <p:blipFill>
              <a:blip r:embed="rId22" cstate="print">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811065" y="5790086"/>
                <a:ext cx="577203" cy="285882"/>
              </a:xfrm>
              <a:prstGeom prst="rect">
                <a:avLst/>
              </a:prstGeom>
            </p:spPr>
          </p:pic>
          <p:pic>
            <p:nvPicPr>
              <p:cNvPr id="4" name="Picture 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176281" y="6264840"/>
                <a:ext cx="598250" cy="231314"/>
              </a:xfrm>
              <a:prstGeom prst="rect">
                <a:avLst/>
              </a:prstGeom>
              <a:noFill/>
              <a:ln>
                <a:noFill/>
              </a:ln>
            </p:spPr>
          </p:pic>
          <p:pic>
            <p:nvPicPr>
              <p:cNvPr id="7" name="Picture 6"/>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2641091" y="5766276"/>
                <a:ext cx="907024" cy="403877"/>
              </a:xfrm>
              <a:prstGeom prst="rect">
                <a:avLst/>
              </a:prstGeom>
            </p:spPr>
          </p:pic>
          <p:pic>
            <p:nvPicPr>
              <p:cNvPr id="8" name="Picture 7"/>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776455" y="6290022"/>
                <a:ext cx="811650" cy="180951"/>
              </a:xfrm>
              <a:prstGeom prst="rect">
                <a:avLst/>
              </a:prstGeom>
            </p:spPr>
          </p:pic>
        </p:grpSp>
      </p:grpSp>
      <p:pic>
        <p:nvPicPr>
          <p:cNvPr id="96" name="Picture 95"/>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3945523" y="3232712"/>
            <a:ext cx="4300955" cy="2067869"/>
          </a:xfrm>
          <a:prstGeom prst="rect">
            <a:avLst/>
          </a:prstGeom>
          <a:noFill/>
          <a:ln>
            <a:noFill/>
          </a:ln>
        </p:spPr>
      </p:pic>
    </p:spTree>
    <p:extLst>
      <p:ext uri="{BB962C8B-B14F-4D97-AF65-F5344CB8AC3E}">
        <p14:creationId xmlns:p14="http://schemas.microsoft.com/office/powerpoint/2010/main" val="52365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fade">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decel="10000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par>
                                <p:cTn id="14" presetID="1" presetClass="entr" presetSubtype="0" fill="hold" grpId="2" nodeType="withEffect">
                                  <p:stCondLst>
                                    <p:cond delay="0"/>
                                  </p:stCondLst>
                                  <p:childTnLst>
                                    <p:set>
                                      <p:cBhvr>
                                        <p:cTn id="15" dur="1" fill="hold">
                                          <p:stCondLst>
                                            <p:cond delay="499"/>
                                          </p:stCondLst>
                                        </p:cTn>
                                        <p:tgtEl>
                                          <p:spTgt spid="95"/>
                                        </p:tgtEl>
                                        <p:attrNameLst>
                                          <p:attrName>style.visibility</p:attrName>
                                        </p:attrNameLst>
                                      </p:cBhvr>
                                      <p:to>
                                        <p:strVal val="visible"/>
                                      </p:to>
                                    </p:set>
                                  </p:childTnLst>
                                </p:cTn>
                              </p:par>
                              <p:par>
                                <p:cTn id="16" presetID="6" presetClass="emph" presetSubtype="0" accel="100000" autoRev="1" fill="hold" grpId="0" nodeType="withEffect">
                                  <p:stCondLst>
                                    <p:cond delay="0"/>
                                  </p:stCondLst>
                                  <p:childTnLst>
                                    <p:animScale>
                                      <p:cBhvr>
                                        <p:cTn id="17" dur="500" fill="hold"/>
                                        <p:tgtEl>
                                          <p:spTgt spid="95"/>
                                        </p:tgtEl>
                                      </p:cBhvr>
                                      <p:by x="0" y="100000"/>
                                    </p:animScale>
                                  </p:childTnLst>
                                </p:cTn>
                              </p:par>
                              <p:par>
                                <p:cTn id="18" presetID="63" presetClass="path" presetSubtype="0" accel="100000" decel="50000" autoRev="1" fill="hold" grpId="1" nodeType="withEffect">
                                  <p:stCondLst>
                                    <p:cond delay="0"/>
                                  </p:stCondLst>
                                  <p:childTnLst>
                                    <p:animMotion origin="layout" path="M -5.18254E-7 3.93554E-6 L 0.04378 3.93554E-6 " pathEditMode="relative" rAng="0" ptsTypes="AA">
                                      <p:cBhvr>
                                        <p:cTn id="19" dur="500" fill="hold"/>
                                        <p:tgtEl>
                                          <p:spTgt spid="95"/>
                                        </p:tgtEl>
                                        <p:attrNameLst>
                                          <p:attrName>ppt_x</p:attrName>
                                          <p:attrName>ppt_y</p:attrName>
                                        </p:attrNameLst>
                                      </p:cBhvr>
                                      <p:rCtr x="2183" y="0"/>
                                    </p:animMotion>
                                  </p:childTnLst>
                                </p:cTn>
                              </p:par>
                              <p:par>
                                <p:cTn id="20" presetID="1" presetClass="entr" presetSubtype="0" fill="hold" grpId="1" nodeType="withEffect">
                                  <p:stCondLst>
                                    <p:cond delay="0"/>
                                  </p:stCondLst>
                                  <p:childTnLst>
                                    <p:set>
                                      <p:cBhvr>
                                        <p:cTn id="21" dur="1" fill="hold">
                                          <p:stCondLst>
                                            <p:cond delay="499"/>
                                          </p:stCondLst>
                                        </p:cTn>
                                        <p:tgtEl>
                                          <p:spTgt spid="24"/>
                                        </p:tgtEl>
                                        <p:attrNameLst>
                                          <p:attrName>style.visibility</p:attrName>
                                        </p:attrNameLst>
                                      </p:cBhvr>
                                      <p:to>
                                        <p:strVal val="visible"/>
                                      </p:to>
                                    </p:set>
                                  </p:childTnLst>
                                </p:cTn>
                              </p:par>
                              <p:par>
                                <p:cTn id="22" presetID="6" presetClass="emph" presetSubtype="0" accel="100000" autoRev="1" fill="hold" grpId="0" nodeType="withEffect">
                                  <p:stCondLst>
                                    <p:cond delay="0"/>
                                  </p:stCondLst>
                                  <p:childTnLst>
                                    <p:animScale>
                                      <p:cBhvr>
                                        <p:cTn id="23" dur="500" fill="hold"/>
                                        <p:tgtEl>
                                          <p:spTgt spid="24"/>
                                        </p:tgtEl>
                                      </p:cBhvr>
                                      <p:by x="0" y="0"/>
                                    </p:animScale>
                                  </p:childTnLst>
                                </p:cTn>
                              </p:par>
                              <p:par>
                                <p:cTn id="24" presetID="42" presetClass="path" presetSubtype="0" accel="100000" autoRev="1" fill="hold" grpId="2" nodeType="withEffect">
                                  <p:stCondLst>
                                    <p:cond delay="0"/>
                                  </p:stCondLst>
                                  <p:childTnLst>
                                    <p:animMotion origin="layout" path="M 4.09242E-6 1.08942E-7 L 0.03293 1.08942E-7 " pathEditMode="relative" rAng="0" ptsTypes="AA">
                                      <p:cBhvr>
                                        <p:cTn id="25" dur="500" fill="hold"/>
                                        <p:tgtEl>
                                          <p:spTgt spid="24"/>
                                        </p:tgtEl>
                                        <p:attrNameLst>
                                          <p:attrName>ppt_x</p:attrName>
                                          <p:attrName>ppt_y</p:attrName>
                                        </p:attrNameLst>
                                      </p:cBhvr>
                                      <p:rCtr x="1647" y="0"/>
                                    </p:animMotion>
                                  </p:childTnLst>
                                </p:cTn>
                              </p:par>
                              <p:par>
                                <p:cTn id="26" presetID="1" presetClass="entr" presetSubtype="0" fill="hold" nodeType="withEffect">
                                  <p:stCondLst>
                                    <p:cond delay="100"/>
                                  </p:stCondLst>
                                  <p:childTnLst>
                                    <p:set>
                                      <p:cBhvr>
                                        <p:cTn id="27" dur="1" fill="hold">
                                          <p:stCondLst>
                                            <p:cond delay="499"/>
                                          </p:stCondLst>
                                        </p:cTn>
                                        <p:tgtEl>
                                          <p:spTgt spid="41"/>
                                        </p:tgtEl>
                                        <p:attrNameLst>
                                          <p:attrName>style.visibility</p:attrName>
                                        </p:attrNameLst>
                                      </p:cBhvr>
                                      <p:to>
                                        <p:strVal val="visible"/>
                                      </p:to>
                                    </p:set>
                                  </p:childTnLst>
                                </p:cTn>
                              </p:par>
                              <p:par>
                                <p:cTn id="28" presetID="6" presetClass="emph" presetSubtype="0" accel="100000" autoRev="1" fill="hold" nodeType="withEffect">
                                  <p:stCondLst>
                                    <p:cond delay="100"/>
                                  </p:stCondLst>
                                  <p:childTnLst>
                                    <p:animScale>
                                      <p:cBhvr>
                                        <p:cTn id="29" dur="500" fill="hold"/>
                                        <p:tgtEl>
                                          <p:spTgt spid="41"/>
                                        </p:tgtEl>
                                      </p:cBhvr>
                                      <p:by x="0" y="0"/>
                                    </p:animScale>
                                  </p:childTnLst>
                                </p:cTn>
                              </p:par>
                              <p:par>
                                <p:cTn id="30" presetID="42" presetClass="path" presetSubtype="0" accel="100000" autoRev="1" fill="hold" nodeType="withEffect">
                                  <p:stCondLst>
                                    <p:cond delay="100"/>
                                  </p:stCondLst>
                                  <p:childTnLst>
                                    <p:animMotion origin="layout" path="M 4.09242E-6 1.08942E-7 L 0.03293 1.08942E-7 " pathEditMode="relative" rAng="0" ptsTypes="AA">
                                      <p:cBhvr>
                                        <p:cTn id="31" dur="500" fill="hold"/>
                                        <p:tgtEl>
                                          <p:spTgt spid="41"/>
                                        </p:tgtEl>
                                        <p:attrNameLst>
                                          <p:attrName>ppt_x</p:attrName>
                                          <p:attrName>ppt_y</p:attrName>
                                        </p:attrNameLst>
                                      </p:cBhvr>
                                      <p:rCtr x="1647" y="0"/>
                                    </p:animMotion>
                                  </p:childTnLst>
                                </p:cTn>
                              </p:par>
                              <p:par>
                                <p:cTn id="32" presetID="10" presetClass="entr" presetSubtype="0" fill="hold" grpId="0" nodeType="withEffect">
                                  <p:stCondLst>
                                    <p:cond delay="60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63" presetClass="path" presetSubtype="0" decel="100000" fill="hold" grpId="1" nodeType="withEffect">
                                  <p:stCondLst>
                                    <p:cond delay="600"/>
                                  </p:stCondLst>
                                  <p:childTnLst>
                                    <p:animMotion origin="layout" path="M -2.41767E-6 -1.76123E-6 L 0.02106 -1.76123E-6 " pathEditMode="relative" rAng="0" ptsTypes="AA">
                                      <p:cBhvr>
                                        <p:cTn id="36" dur="500" spd="-100000" fill="hold"/>
                                        <p:tgtEl>
                                          <p:spTgt spid="94"/>
                                        </p:tgtEl>
                                        <p:attrNameLst>
                                          <p:attrName>ppt_x</p:attrName>
                                          <p:attrName>ppt_y</p:attrName>
                                        </p:attrNameLst>
                                      </p:cBhvr>
                                      <p:rCtr x="1047" y="0"/>
                                    </p:animMotion>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0-#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2" presetClass="entr" presetSubtype="8" decel="10000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 calcmode="lin" valueType="num">
                                      <p:cBhvr additive="base">
                                        <p:cTn id="49" dur="500" fill="hold"/>
                                        <p:tgtEl>
                                          <p:spTgt spid="78"/>
                                        </p:tgtEl>
                                        <p:attrNameLst>
                                          <p:attrName>ppt_x</p:attrName>
                                        </p:attrNameLst>
                                      </p:cBhvr>
                                      <p:tavLst>
                                        <p:tav tm="0">
                                          <p:val>
                                            <p:strVal val="0-#ppt_w/2"/>
                                          </p:val>
                                        </p:tav>
                                        <p:tav tm="100000">
                                          <p:val>
                                            <p:strVal val="#ppt_x"/>
                                          </p:val>
                                        </p:tav>
                                      </p:tavLst>
                                    </p:anim>
                                    <p:anim calcmode="lin" valueType="num">
                                      <p:cBhvr additive="base">
                                        <p:cTn id="50" dur="500" fill="hold"/>
                                        <p:tgtEl>
                                          <p:spTgt spid="78"/>
                                        </p:tgtEl>
                                        <p:attrNameLst>
                                          <p:attrName>ppt_y</p:attrName>
                                        </p:attrNameLst>
                                      </p:cBhvr>
                                      <p:tavLst>
                                        <p:tav tm="0">
                                          <p:val>
                                            <p:strVal val="#ppt_y"/>
                                          </p:val>
                                        </p:tav>
                                        <p:tav tm="100000">
                                          <p:val>
                                            <p:strVal val="#ppt_y"/>
                                          </p:val>
                                        </p:tav>
                                      </p:tavLst>
                                    </p:anim>
                                  </p:childTnLst>
                                </p:cTn>
                              </p:par>
                              <p:par>
                                <p:cTn id="51" presetID="10" presetClass="entr" presetSubtype="0" fill="hold" nodeType="withEffect">
                                  <p:stCondLst>
                                    <p:cond delay="30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par>
                                <p:cTn id="54" presetID="35" presetClass="path" presetSubtype="0" decel="100000" fill="hold" nodeType="withEffect">
                                  <p:stCondLst>
                                    <p:cond delay="300"/>
                                  </p:stCondLst>
                                  <p:childTnLst>
                                    <p:animMotion origin="layout" path="M -1.70794E-6 -4.17612E-7 L -0.03868 -4.17612E-7 " pathEditMode="relative" rAng="0" ptsTypes="AA">
                                      <p:cBhvr>
                                        <p:cTn id="55" dur="500" spd="-100000" fill="hold"/>
                                        <p:tgtEl>
                                          <p:spTgt spid="25"/>
                                        </p:tgtEl>
                                        <p:attrNameLst>
                                          <p:attrName>ppt_x</p:attrName>
                                          <p:attrName>ppt_y</p:attrName>
                                        </p:attrNameLst>
                                      </p:cBhvr>
                                      <p:rCtr x="-1940" y="0"/>
                                    </p:animMotion>
                                  </p:childTnLst>
                                </p:cTn>
                              </p:par>
                            </p:childTnLst>
                          </p:cTn>
                        </p:par>
                      </p:childTnLst>
                    </p:cTn>
                  </p:par>
                  <p:par>
                    <p:cTn id="56" fill="hold">
                      <p:stCondLst>
                        <p:cond delay="indefinite"/>
                      </p:stCondLst>
                      <p:childTnLst>
                        <p:par>
                          <p:cTn id="57" fill="hold">
                            <p:stCondLst>
                              <p:cond delay="0"/>
                            </p:stCondLst>
                            <p:childTnLst>
                              <p:par>
                                <p:cTn id="58" presetID="42" presetClass="path" presetSubtype="0" decel="100000" fill="hold" nodeType="clickEffect">
                                  <p:stCondLst>
                                    <p:cond delay="0"/>
                                  </p:stCondLst>
                                  <p:childTnLst>
                                    <p:animMotion origin="layout" path="M -4.7664E-6 3.58602E-7 L -0.01073 3.24103E-6 " pathEditMode="relative" rAng="0" ptsTypes="AA">
                                      <p:cBhvr>
                                        <p:cTn id="59" dur="500" fill="hold"/>
                                        <p:tgtEl>
                                          <p:spTgt spid="16"/>
                                        </p:tgtEl>
                                        <p:attrNameLst>
                                          <p:attrName>ppt_x</p:attrName>
                                          <p:attrName>ppt_y</p:attrName>
                                        </p:attrNameLst>
                                      </p:cBhvr>
                                      <p:rCtr x="-625" y="272"/>
                                    </p:animMotion>
                                  </p:childTnLst>
                                </p:cTn>
                              </p:par>
                              <p:par>
                                <p:cTn id="60" presetID="42" presetClass="path" presetSubtype="0" decel="100000" fill="hold" nodeType="withEffect">
                                  <p:stCondLst>
                                    <p:cond delay="0"/>
                                  </p:stCondLst>
                                  <p:childTnLst>
                                    <p:animMotion origin="layout" path="M -4.7664E-6 -2.48752E-6 L -0.01072 -8.6246E-7 " pathEditMode="relative" rAng="0" ptsTypes="AA">
                                      <p:cBhvr>
                                        <p:cTn id="61" dur="500" fill="hold"/>
                                        <p:tgtEl>
                                          <p:spTgt spid="17"/>
                                        </p:tgtEl>
                                        <p:attrNameLst>
                                          <p:attrName>ppt_x</p:attrName>
                                          <p:attrName>ppt_y</p:attrName>
                                        </p:attrNameLst>
                                      </p:cBhvr>
                                      <p:rCtr x="-677" y="182"/>
                                    </p:animMotion>
                                  </p:childTnLst>
                                </p:cTn>
                              </p:par>
                              <p:par>
                                <p:cTn id="62" presetID="42" presetClass="path" presetSubtype="0" decel="100000" fill="hold" grpId="1" nodeType="withEffect">
                                  <p:stCondLst>
                                    <p:cond delay="0"/>
                                  </p:stCondLst>
                                  <p:childTnLst>
                                    <p:animMotion origin="layout" path="M -4.7664E-6 3.58602E-7 L -0.01073 3.24103E-6 " pathEditMode="relative" rAng="0" ptsTypes="AA">
                                      <p:cBhvr>
                                        <p:cTn id="63" dur="500" fill="hold"/>
                                        <p:tgtEl>
                                          <p:spTgt spid="78"/>
                                        </p:tgtEl>
                                        <p:attrNameLst>
                                          <p:attrName>ppt_x</p:attrName>
                                          <p:attrName>ppt_y</p:attrName>
                                        </p:attrNameLst>
                                      </p:cBhvr>
                                      <p:rCtr x="-625" y="272"/>
                                    </p:animMotion>
                                  </p:childTnLst>
                                </p:cTn>
                              </p:par>
                              <p:par>
                                <p:cTn id="64" presetID="42" presetClass="path" presetSubtype="0" decel="100000" fill="hold" nodeType="withEffect">
                                  <p:stCondLst>
                                    <p:cond delay="0"/>
                                  </p:stCondLst>
                                  <p:childTnLst>
                                    <p:animMotion origin="layout" path="M 0 3.78121E-6 L 0.13403 1.11212E-6 " pathEditMode="relative" rAng="0" ptsTypes="AA">
                                      <p:cBhvr>
                                        <p:cTn id="65" dur="500" fill="hold"/>
                                        <p:tgtEl>
                                          <p:spTgt spid="96"/>
                                        </p:tgtEl>
                                        <p:attrNameLst>
                                          <p:attrName>ppt_x</p:attrName>
                                          <p:attrName>ppt_y</p:attrName>
                                        </p:attrNameLst>
                                      </p:cBhvr>
                                      <p:rCtr x="6740" y="91"/>
                                    </p:animMotion>
                                  </p:childTnLst>
                                </p:cTn>
                              </p:par>
                            </p:childTnLst>
                          </p:cTn>
                        </p:par>
                        <p:par>
                          <p:cTn id="66" fill="hold">
                            <p:stCondLst>
                              <p:cond delay="500"/>
                            </p:stCondLst>
                            <p:childTnLst>
                              <p:par>
                                <p:cTn id="67" presetID="2" presetClass="entr" presetSubtype="4" decel="100000" fill="hold" nodeType="after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ppt_x"/>
                                          </p:val>
                                        </p:tav>
                                        <p:tav tm="100000">
                                          <p:val>
                                            <p:strVal val="#ppt_x"/>
                                          </p:val>
                                        </p:tav>
                                      </p:tavLst>
                                    </p:anim>
                                    <p:anim calcmode="lin" valueType="num">
                                      <p:cBhvr additive="base">
                                        <p:cTn id="7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5" grpId="1" animBg="1"/>
      <p:bldP spid="95" grpId="2" animBg="1"/>
      <p:bldP spid="12" grpId="0" animBg="1"/>
      <p:bldP spid="24" grpId="0" animBg="1"/>
      <p:bldP spid="24" grpId="1" animBg="1"/>
      <p:bldP spid="24" grpId="2" animBg="1"/>
      <p:bldP spid="94" grpId="0"/>
      <p:bldP spid="94" grpId="1"/>
      <p:bldP spid="78" grpId="0" animBg="1"/>
      <p:bldP spid="78"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10" name="Content Placeholder 9"/>
          <p:cNvSpPr>
            <a:spLocks noGrp="1"/>
          </p:cNvSpPr>
          <p:nvPr>
            <p:ph sz="quarter" idx="10"/>
          </p:nvPr>
        </p:nvSpPr>
        <p:spPr/>
        <p:txBody>
          <a:bodyPr/>
          <a:lstStyle/>
          <a:p>
            <a:r>
              <a:rPr lang="en-US" noProof="0" dirty="0"/>
              <a:t>Web publishing</a:t>
            </a:r>
          </a:p>
        </p:txBody>
      </p:sp>
      <p:sp>
        <p:nvSpPr>
          <p:cNvPr id="4" name="Text Placeholder 3"/>
          <p:cNvSpPr>
            <a:spLocks noGrp="1"/>
          </p:cNvSpPr>
          <p:nvPr>
            <p:ph type="body" sz="quarter" idx="11"/>
          </p:nvPr>
        </p:nvSpPr>
        <p:spPr>
          <a:xfrm>
            <a:off x="6159640" y="1749425"/>
            <a:ext cx="5765660" cy="5108575"/>
          </a:xfrm>
        </p:spPr>
        <p:txBody>
          <a:bodyPr>
            <a:normAutofit lnSpcReduction="10000"/>
          </a:bodyPr>
          <a:lstStyle/>
          <a:p>
            <a:r>
              <a:rPr lang="en-US" b="1" noProof="0" dirty="0"/>
              <a:t>Publish to Web </a:t>
            </a:r>
            <a:r>
              <a:rPr lang="en-US" noProof="0" dirty="0"/>
              <a:t>enables easily publishing reports into blogs and websites</a:t>
            </a:r>
          </a:p>
          <a:p>
            <a:pPr lvl="1"/>
            <a:r>
              <a:rPr lang="en-US" noProof="0" dirty="0"/>
              <a:t>When you use Publish to web, the report or visual you publish can be viewed by anyone on the Internet</a:t>
            </a:r>
          </a:p>
          <a:p>
            <a:pPr lvl="2"/>
            <a:r>
              <a:rPr lang="en-US" noProof="0" dirty="0"/>
              <a:t>There is no authentication used when viewing these reports</a:t>
            </a:r>
          </a:p>
          <a:p>
            <a:pPr lvl="1"/>
            <a:r>
              <a:rPr lang="en-US" noProof="0" dirty="0"/>
              <a:t>An embed code is generated, and can be deleted to instantly remove access</a:t>
            </a:r>
          </a:p>
          <a:p>
            <a:pPr lvl="1"/>
            <a:r>
              <a:rPr lang="en-US" noProof="0" dirty="0"/>
              <a:t>This feature can be disabled in the Admin portal</a:t>
            </a:r>
          </a:p>
        </p:txBody>
      </p:sp>
      <p:sp>
        <p:nvSpPr>
          <p:cNvPr id="6" name="TextBox 5"/>
          <p:cNvSpPr txBox="1"/>
          <p:nvPr/>
        </p:nvSpPr>
        <p:spPr>
          <a:xfrm>
            <a:off x="448200" y="4572796"/>
            <a:ext cx="5379844" cy="2040559"/>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Warning: Only publish reports and data that the anyone on the Internet (unauthenticated members of the public) should be able to see. Before publishing this report, ensure you have the right to share the data and visualizations publicly. Do not publish confidential or proprietary information.</a:t>
            </a:r>
            <a:endParaRPr lang="en-US" dirty="0">
              <a:gradFill>
                <a:gsLst>
                  <a:gs pos="2917">
                    <a:schemeClr val="tx1"/>
                  </a:gs>
                  <a:gs pos="30000">
                    <a:schemeClr val="tx1"/>
                  </a:gs>
                </a:gsLst>
                <a:lin ang="5400000" scaled="0"/>
              </a:gradFill>
            </a:endParaRPr>
          </a:p>
        </p:txBody>
      </p:sp>
      <p:pic>
        <p:nvPicPr>
          <p:cNvPr id="62468" name="Picture 4" descr="C:\Users\PETERM~1\AppData\Local\Temp\SNAGHTML2bd1da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200" y="1913774"/>
            <a:ext cx="5105400" cy="2533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283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Row-level security</a:t>
            </a:r>
          </a:p>
        </p:txBody>
      </p:sp>
      <p:sp>
        <p:nvSpPr>
          <p:cNvPr id="4" name="Text Placeholder 3"/>
          <p:cNvSpPr>
            <a:spLocks noGrp="1"/>
          </p:cNvSpPr>
          <p:nvPr>
            <p:ph type="body" sz="quarter" idx="11"/>
          </p:nvPr>
        </p:nvSpPr>
        <p:spPr/>
        <p:txBody>
          <a:bodyPr>
            <a:normAutofit/>
          </a:bodyPr>
          <a:lstStyle/>
          <a:p>
            <a:r>
              <a:rPr lang="en-US" noProof="0" dirty="0"/>
              <a:t>It is possible to restrict data access on datasets for given users</a:t>
            </a:r>
          </a:p>
          <a:p>
            <a:pPr lvl="1"/>
            <a:r>
              <a:rPr lang="en-US" noProof="0" dirty="0"/>
              <a:t>Filters restrict data at the row level, and are assigned to roles</a:t>
            </a:r>
          </a:p>
          <a:p>
            <a:pPr lvl="1"/>
            <a:r>
              <a:rPr lang="en-US" noProof="0" dirty="0"/>
              <a:t>Users are also assigned to roles</a:t>
            </a:r>
          </a:p>
          <a:p>
            <a:r>
              <a:rPr lang="en-US" noProof="0" dirty="0"/>
              <a:t>As the owner of a dataset, it is possible to:</a:t>
            </a:r>
          </a:p>
          <a:p>
            <a:pPr lvl="1"/>
            <a:r>
              <a:rPr lang="en-US" noProof="0" dirty="0"/>
              <a:t>Assign users to roles</a:t>
            </a:r>
          </a:p>
          <a:p>
            <a:pPr lvl="1"/>
            <a:r>
              <a:rPr lang="en-US" noProof="0" dirty="0"/>
              <a:t>View reports for different roles</a:t>
            </a:r>
          </a:p>
          <a:p>
            <a:endParaRPr lang="en-US" noProof="0" dirty="0"/>
          </a:p>
        </p:txBody>
      </p:sp>
    </p:spTree>
    <p:extLst>
      <p:ext uri="{BB962C8B-B14F-4D97-AF65-F5344CB8AC3E}">
        <p14:creationId xmlns:p14="http://schemas.microsoft.com/office/powerpoint/2010/main" val="187237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Data alerts</a:t>
            </a:r>
          </a:p>
        </p:txBody>
      </p:sp>
      <p:sp>
        <p:nvSpPr>
          <p:cNvPr id="7" name="Text Placeholder 6"/>
          <p:cNvSpPr>
            <a:spLocks noGrp="1"/>
          </p:cNvSpPr>
          <p:nvPr>
            <p:ph type="body" sz="quarter" idx="11"/>
          </p:nvPr>
        </p:nvSpPr>
        <p:spPr/>
        <p:txBody>
          <a:bodyPr>
            <a:normAutofit fontScale="92500" lnSpcReduction="10000"/>
          </a:bodyPr>
          <a:lstStyle/>
          <a:p>
            <a:r>
              <a:rPr lang="en-US" noProof="0" dirty="0"/>
              <a:t>Data alerts notify users of changes beyond set limits</a:t>
            </a:r>
          </a:p>
          <a:p>
            <a:pPr lvl="1"/>
            <a:r>
              <a:rPr lang="en-US" noProof="0" dirty="0"/>
              <a:t>Configured on dashboard tiles</a:t>
            </a:r>
          </a:p>
          <a:p>
            <a:pPr lvl="1"/>
            <a:r>
              <a:rPr lang="en-US" noProof="0" dirty="0"/>
              <a:t>Fully synchronized across platforms; set and view data alerts in the mobile apps, and also in the Power BI service</a:t>
            </a:r>
          </a:p>
          <a:p>
            <a:pPr lvl="1"/>
            <a:r>
              <a:rPr lang="en-US" noProof="0" dirty="0"/>
              <a:t>Alert notifications provide details and links to view the tile or dashboard, and also insights</a:t>
            </a:r>
          </a:p>
          <a:p>
            <a:pPr lvl="1"/>
            <a:r>
              <a:rPr lang="en-US" b="1" dirty="0"/>
              <a:t>Can trigger Microsoft Flow, e.g. send an email to any audience</a:t>
            </a:r>
            <a:endParaRPr lang="en-US" b="1" noProof="0" dirty="0"/>
          </a:p>
          <a:p>
            <a:r>
              <a:rPr lang="en-US" noProof="0" dirty="0"/>
              <a:t>Limitations:</a:t>
            </a:r>
          </a:p>
          <a:p>
            <a:pPr lvl="1"/>
            <a:r>
              <a:rPr lang="en-US" noProof="0" dirty="0"/>
              <a:t>Alerts are currently not supported for card tiles with date/time measures</a:t>
            </a:r>
          </a:p>
          <a:p>
            <a:pPr lvl="1"/>
            <a:r>
              <a:rPr lang="en-US" noProof="0" dirty="0"/>
              <a:t>Alerts only work with numeric data types</a:t>
            </a:r>
          </a:p>
          <a:p>
            <a:pPr lvl="1"/>
            <a:r>
              <a:rPr lang="en-US" noProof="0" dirty="0"/>
              <a:t>Alerts only work on data that is refreshed; they do not work on static data</a:t>
            </a:r>
          </a:p>
        </p:txBody>
      </p:sp>
    </p:spTree>
    <p:extLst>
      <p:ext uri="{BB962C8B-B14F-4D97-AF65-F5344CB8AC3E}">
        <p14:creationId xmlns:p14="http://schemas.microsoft.com/office/powerpoint/2010/main" val="16619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Data alerts: Creating or managing</a:t>
            </a:r>
          </a:p>
        </p:txBody>
      </p:sp>
      <p:sp>
        <p:nvSpPr>
          <p:cNvPr id="7" name="Text Placeholder 6"/>
          <p:cNvSpPr>
            <a:spLocks noGrp="1"/>
          </p:cNvSpPr>
          <p:nvPr>
            <p:ph type="body" sz="quarter" idx="11"/>
          </p:nvPr>
        </p:nvSpPr>
        <p:spPr/>
        <p:txBody>
          <a:bodyPr/>
          <a:lstStyle/>
          <a:p>
            <a:endParaRPr lang="en-AU" dirty="0"/>
          </a:p>
        </p:txBody>
      </p:sp>
      <p:pic>
        <p:nvPicPr>
          <p:cNvPr id="8" name="Picture 7"/>
          <p:cNvPicPr>
            <a:picLocks noChangeAspect="1"/>
          </p:cNvPicPr>
          <p:nvPr/>
        </p:nvPicPr>
        <p:blipFill>
          <a:blip r:embed="rId3"/>
          <a:stretch>
            <a:fillRect/>
          </a:stretch>
        </p:blipFill>
        <p:spPr>
          <a:xfrm>
            <a:off x="1386741" y="3263228"/>
            <a:ext cx="2514286" cy="1790476"/>
          </a:xfrm>
          <a:prstGeom prst="rect">
            <a:avLst/>
          </a:prstGeom>
        </p:spPr>
      </p:pic>
      <p:pic>
        <p:nvPicPr>
          <p:cNvPr id="4" name="Picture 3"/>
          <p:cNvPicPr>
            <a:picLocks noChangeAspect="1"/>
          </p:cNvPicPr>
          <p:nvPr/>
        </p:nvPicPr>
        <p:blipFill>
          <a:blip r:embed="rId4"/>
          <a:stretch>
            <a:fillRect/>
          </a:stretch>
        </p:blipFill>
        <p:spPr>
          <a:xfrm>
            <a:off x="5888742" y="1324475"/>
            <a:ext cx="2844973" cy="5390476"/>
          </a:xfrm>
          <a:prstGeom prst="rect">
            <a:avLst/>
          </a:prstGeom>
        </p:spPr>
      </p:pic>
      <p:cxnSp>
        <p:nvCxnSpPr>
          <p:cNvPr id="9" name="Straight Arrow Connector 8"/>
          <p:cNvCxnSpPr/>
          <p:nvPr/>
        </p:nvCxnSpPr>
        <p:spPr>
          <a:xfrm>
            <a:off x="4141445" y="4186586"/>
            <a:ext cx="1400687"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217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Cortana for Power BI</a:t>
            </a:r>
          </a:p>
        </p:txBody>
      </p:sp>
      <p:sp>
        <p:nvSpPr>
          <p:cNvPr id="7" name="Text Placeholder 6"/>
          <p:cNvSpPr>
            <a:spLocks noGrp="1"/>
          </p:cNvSpPr>
          <p:nvPr>
            <p:ph type="body" sz="quarter" idx="11"/>
          </p:nvPr>
        </p:nvSpPr>
        <p:spPr/>
        <p:txBody>
          <a:bodyPr>
            <a:normAutofit/>
          </a:bodyPr>
          <a:lstStyle/>
          <a:p>
            <a:r>
              <a:rPr lang="en-US" noProof="0" dirty="0"/>
              <a:t>Cortana (the personal digital assistant) can look for answers in Power BI datasets by asking questions, similar to Q&amp;A</a:t>
            </a:r>
          </a:p>
          <a:p>
            <a:r>
              <a:rPr lang="en-US" noProof="0" dirty="0"/>
              <a:t>Requires:</a:t>
            </a:r>
          </a:p>
          <a:p>
            <a:pPr lvl="1"/>
            <a:r>
              <a:rPr lang="en-US" noProof="0" dirty="0"/>
              <a:t>The dataset supports Q&amp;A, and is </a:t>
            </a:r>
            <a:br>
              <a:rPr lang="en-US" noProof="0" dirty="0"/>
            </a:br>
            <a:r>
              <a:rPr lang="en-US" noProof="0" dirty="0"/>
              <a:t>enabled for Cortana to access</a:t>
            </a:r>
          </a:p>
          <a:p>
            <a:pPr lvl="1"/>
            <a:r>
              <a:rPr lang="en-US" noProof="0" dirty="0"/>
              <a:t>The user has Windows 10 version 1511, </a:t>
            </a:r>
            <a:br>
              <a:rPr lang="en-US" noProof="0" dirty="0"/>
            </a:br>
            <a:r>
              <a:rPr lang="en-US" noProof="0" dirty="0"/>
              <a:t>or later (November 2015 update)</a:t>
            </a:r>
          </a:p>
          <a:p>
            <a:pPr lvl="1"/>
            <a:r>
              <a:rPr lang="en-US" noProof="0" dirty="0"/>
              <a:t>The user adds their Power BI account to </a:t>
            </a:r>
            <a:br>
              <a:rPr lang="en-US" noProof="0" dirty="0"/>
            </a:br>
            <a:r>
              <a:rPr lang="en-US" noProof="0" dirty="0"/>
              <a:t>Windows 10</a:t>
            </a:r>
          </a:p>
        </p:txBody>
      </p:sp>
      <p:pic>
        <p:nvPicPr>
          <p:cNvPr id="5" name="Picture 4"/>
          <p:cNvPicPr>
            <a:picLocks noChangeAspect="1"/>
          </p:cNvPicPr>
          <p:nvPr/>
        </p:nvPicPr>
        <p:blipFill>
          <a:blip r:embed="rId3"/>
          <a:stretch>
            <a:fillRect/>
          </a:stretch>
        </p:blipFill>
        <p:spPr>
          <a:xfrm>
            <a:off x="6624883" y="3569598"/>
            <a:ext cx="5066667" cy="1838095"/>
          </a:xfrm>
          <a:prstGeom prst="rect">
            <a:avLst/>
          </a:prstGeom>
        </p:spPr>
      </p:pic>
      <p:sp>
        <p:nvSpPr>
          <p:cNvPr id="8" name="TextBox 7"/>
          <p:cNvSpPr txBox="1"/>
          <p:nvPr/>
        </p:nvSpPr>
        <p:spPr>
          <a:xfrm>
            <a:off x="6722074" y="5785826"/>
            <a:ext cx="4969476"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AU" dirty="0"/>
              <a:t>Cortana for Power BI is currently only available in English</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8354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Dashboard data classification</a:t>
            </a:r>
          </a:p>
        </p:txBody>
      </p:sp>
      <p:sp>
        <p:nvSpPr>
          <p:cNvPr id="7" name="Text Placeholder 6"/>
          <p:cNvSpPr>
            <a:spLocks noGrp="1"/>
          </p:cNvSpPr>
          <p:nvPr>
            <p:ph type="body" sz="quarter" idx="11"/>
          </p:nvPr>
        </p:nvSpPr>
        <p:spPr/>
        <p:txBody>
          <a:bodyPr>
            <a:normAutofit/>
          </a:bodyPr>
          <a:lstStyle/>
          <a:p>
            <a:r>
              <a:rPr lang="en-US" noProof="0" dirty="0"/>
              <a:t>Dashboards can be classified to raise awareness of what level of security should be used</a:t>
            </a:r>
          </a:p>
          <a:p>
            <a:pPr lvl="1"/>
            <a:r>
              <a:rPr lang="en-US" noProof="0" dirty="0"/>
              <a:t>Classifications can be defined in terms of: Name, shorthand value, whether to display tag and URL</a:t>
            </a:r>
          </a:p>
          <a:p>
            <a:pPr lvl="1"/>
            <a:r>
              <a:rPr lang="en-US" noProof="0" dirty="0"/>
              <a:t>The feature must be enabled by the tenant admin</a:t>
            </a:r>
          </a:p>
        </p:txBody>
      </p:sp>
      <p:pic>
        <p:nvPicPr>
          <p:cNvPr id="4" name="Picture 3"/>
          <p:cNvPicPr>
            <a:picLocks noChangeAspect="1"/>
          </p:cNvPicPr>
          <p:nvPr/>
        </p:nvPicPr>
        <p:blipFill>
          <a:blip r:embed="rId3"/>
          <a:stretch>
            <a:fillRect/>
          </a:stretch>
        </p:blipFill>
        <p:spPr>
          <a:xfrm>
            <a:off x="735050" y="4337942"/>
            <a:ext cx="6723989" cy="2158713"/>
          </a:xfrm>
          <a:prstGeom prst="rect">
            <a:avLst/>
          </a:prstGeom>
        </p:spPr>
      </p:pic>
      <p:pic>
        <p:nvPicPr>
          <p:cNvPr id="5" name="Picture 4"/>
          <p:cNvPicPr>
            <a:picLocks noChangeAspect="1"/>
          </p:cNvPicPr>
          <p:nvPr/>
        </p:nvPicPr>
        <p:blipFill>
          <a:blip r:embed="rId4"/>
          <a:stretch>
            <a:fillRect/>
          </a:stretch>
        </p:blipFill>
        <p:spPr>
          <a:xfrm>
            <a:off x="7777884" y="5051248"/>
            <a:ext cx="3828571" cy="885714"/>
          </a:xfrm>
          <a:prstGeom prst="rect">
            <a:avLst/>
          </a:prstGeom>
        </p:spPr>
      </p:pic>
    </p:spTree>
    <p:extLst>
      <p:ext uri="{BB962C8B-B14F-4D97-AF65-F5344CB8AC3E}">
        <p14:creationId xmlns:p14="http://schemas.microsoft.com/office/powerpoint/2010/main" val="274817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Tenant Settings</a:t>
            </a:r>
          </a:p>
        </p:txBody>
      </p:sp>
      <p:sp>
        <p:nvSpPr>
          <p:cNvPr id="3" name="Content Placeholder 2"/>
          <p:cNvSpPr>
            <a:spLocks noGrp="1"/>
          </p:cNvSpPr>
          <p:nvPr>
            <p:ph sz="quarter" idx="10"/>
          </p:nvPr>
        </p:nvSpPr>
        <p:spPr/>
        <p:txBody>
          <a:bodyPr/>
          <a:lstStyle/>
          <a:p>
            <a:endParaRPr lang="en-AU" dirty="0"/>
          </a:p>
        </p:txBody>
      </p:sp>
      <p:sp>
        <p:nvSpPr>
          <p:cNvPr id="7" name="Text Placeholder 6"/>
          <p:cNvSpPr>
            <a:spLocks noGrp="1"/>
          </p:cNvSpPr>
          <p:nvPr>
            <p:ph type="body" sz="quarter" idx="11"/>
          </p:nvPr>
        </p:nvSpPr>
        <p:spPr/>
        <p:txBody>
          <a:bodyPr>
            <a:normAutofit/>
          </a:bodyPr>
          <a:lstStyle/>
          <a:p>
            <a:r>
              <a:rPr lang="en-US" noProof="0" dirty="0"/>
              <a:t>Tenant settings can be managed by administrators:</a:t>
            </a:r>
          </a:p>
        </p:txBody>
      </p:sp>
      <p:pic>
        <p:nvPicPr>
          <p:cNvPr id="4" name="Picture 3"/>
          <p:cNvPicPr>
            <a:picLocks noChangeAspect="1"/>
          </p:cNvPicPr>
          <p:nvPr/>
        </p:nvPicPr>
        <p:blipFill rotWithShape="1">
          <a:blip r:embed="rId3"/>
          <a:srcRect b="26986"/>
          <a:stretch/>
        </p:blipFill>
        <p:spPr>
          <a:xfrm>
            <a:off x="548125" y="2616445"/>
            <a:ext cx="4438095" cy="3887098"/>
          </a:xfrm>
          <a:prstGeom prst="rect">
            <a:avLst/>
          </a:prstGeom>
        </p:spPr>
      </p:pic>
      <p:sp>
        <p:nvSpPr>
          <p:cNvPr id="6" name="TextBox 5"/>
          <p:cNvSpPr txBox="1"/>
          <p:nvPr/>
        </p:nvSpPr>
        <p:spPr>
          <a:xfrm>
            <a:off x="6631763" y="5368137"/>
            <a:ext cx="4969476"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AU" dirty="0"/>
              <a:t>Specific users can be assigned to the </a:t>
            </a:r>
            <a:r>
              <a:rPr lang="en-AU" b="1" dirty="0"/>
              <a:t>Power BI Service Administrator </a:t>
            </a:r>
            <a:r>
              <a:rPr lang="en-AU" dirty="0"/>
              <a:t>role to manage these settings.</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85247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Tenant Settings</a:t>
            </a:r>
          </a:p>
        </p:txBody>
      </p:sp>
      <p:sp>
        <p:nvSpPr>
          <p:cNvPr id="3" name="Content Placeholder 2"/>
          <p:cNvSpPr>
            <a:spLocks noGrp="1"/>
          </p:cNvSpPr>
          <p:nvPr>
            <p:ph sz="quarter" idx="10"/>
          </p:nvPr>
        </p:nvSpPr>
        <p:spPr/>
        <p:txBody>
          <a:bodyPr/>
          <a:lstStyle/>
          <a:p>
            <a:r>
              <a:rPr lang="en-US" noProof="0" dirty="0"/>
              <a:t>All settings</a:t>
            </a:r>
          </a:p>
        </p:txBody>
      </p:sp>
      <p:sp>
        <p:nvSpPr>
          <p:cNvPr id="7" name="Text Placeholder 6"/>
          <p:cNvSpPr>
            <a:spLocks noGrp="1"/>
          </p:cNvSpPr>
          <p:nvPr>
            <p:ph type="body" sz="quarter" idx="11"/>
          </p:nvPr>
        </p:nvSpPr>
        <p:spPr/>
        <p:txBody>
          <a:bodyPr>
            <a:normAutofit/>
          </a:bodyPr>
          <a:lstStyle/>
          <a:p>
            <a:pPr lvl="1"/>
            <a:r>
              <a:rPr lang="en-US" noProof="0" dirty="0"/>
              <a:t>Publish content packs to the entire organization (default On)</a:t>
            </a:r>
          </a:p>
          <a:p>
            <a:pPr lvl="1"/>
            <a:r>
              <a:rPr lang="en-US" noProof="0" dirty="0"/>
              <a:t>Allow sharing content to external users (On)</a:t>
            </a:r>
          </a:p>
          <a:p>
            <a:pPr lvl="1"/>
            <a:r>
              <a:rPr lang="en-US" noProof="0" dirty="0"/>
              <a:t>Publish to web (On)</a:t>
            </a:r>
          </a:p>
          <a:p>
            <a:pPr lvl="1"/>
            <a:r>
              <a:rPr lang="en-US" noProof="0" dirty="0"/>
              <a:t>Export data (On)</a:t>
            </a:r>
          </a:p>
          <a:p>
            <a:pPr lvl="1"/>
            <a:r>
              <a:rPr lang="en-US" noProof="0" dirty="0"/>
              <a:t>Interact with and Share R visuals (On)</a:t>
            </a:r>
          </a:p>
          <a:p>
            <a:pPr lvl="1"/>
            <a:r>
              <a:rPr lang="en-US" noProof="0" dirty="0"/>
              <a:t>Allow users to ask questions about their data using Cortana (On)</a:t>
            </a:r>
          </a:p>
          <a:p>
            <a:pPr lvl="1"/>
            <a:r>
              <a:rPr lang="en-US" dirty="0"/>
              <a:t>Export reports as PowerPoint presentations (On)</a:t>
            </a:r>
          </a:p>
          <a:p>
            <a:pPr lvl="1"/>
            <a:r>
              <a:rPr lang="en-US" noProof="0" dirty="0"/>
              <a:t>Allow users to use Analyze in Excel with on-premises datasets (On)</a:t>
            </a:r>
          </a:p>
          <a:p>
            <a:pPr lvl="1"/>
            <a:endParaRPr lang="en-US" noProof="0" dirty="0"/>
          </a:p>
        </p:txBody>
      </p:sp>
    </p:spTree>
    <p:extLst>
      <p:ext uri="{BB962C8B-B14F-4D97-AF65-F5344CB8AC3E}">
        <p14:creationId xmlns:p14="http://schemas.microsoft.com/office/powerpoint/2010/main" val="139628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Tenant Settings</a:t>
            </a:r>
          </a:p>
        </p:txBody>
      </p:sp>
      <p:sp>
        <p:nvSpPr>
          <p:cNvPr id="3" name="Content Placeholder 2"/>
          <p:cNvSpPr>
            <a:spLocks noGrp="1"/>
          </p:cNvSpPr>
          <p:nvPr>
            <p:ph sz="quarter" idx="10"/>
          </p:nvPr>
        </p:nvSpPr>
        <p:spPr/>
        <p:txBody>
          <a:bodyPr/>
          <a:lstStyle/>
          <a:p>
            <a:r>
              <a:rPr lang="en-US" noProof="0" dirty="0"/>
              <a:t>All settings: Continued</a:t>
            </a:r>
          </a:p>
        </p:txBody>
      </p:sp>
      <p:sp>
        <p:nvSpPr>
          <p:cNvPr id="7" name="Text Placeholder 6"/>
          <p:cNvSpPr>
            <a:spLocks noGrp="1"/>
          </p:cNvSpPr>
          <p:nvPr>
            <p:ph type="body" sz="quarter" idx="11"/>
          </p:nvPr>
        </p:nvSpPr>
        <p:spPr/>
        <p:txBody>
          <a:bodyPr>
            <a:normAutofit/>
          </a:bodyPr>
          <a:lstStyle/>
          <a:p>
            <a:pPr lvl="1"/>
            <a:r>
              <a:rPr lang="en-US" noProof="0" dirty="0"/>
              <a:t>Allow users to create template organizational content packs (Off)</a:t>
            </a:r>
          </a:p>
          <a:p>
            <a:pPr lvl="1"/>
            <a:r>
              <a:rPr lang="en-US" noProof="0" dirty="0"/>
              <a:t>Create audit logs for internal activity auditing and compliance purposes (Off)</a:t>
            </a:r>
          </a:p>
          <a:p>
            <a:pPr lvl="1"/>
            <a:r>
              <a:rPr lang="en-US" dirty="0"/>
              <a:t>Allow users to use ArcGIS Maps for Power B (Preview) (On)</a:t>
            </a:r>
          </a:p>
          <a:p>
            <a:pPr lvl="1"/>
            <a:r>
              <a:rPr lang="en-US" noProof="0" dirty="0"/>
              <a:t>Allow printing of dashboards and reports (On)</a:t>
            </a:r>
          </a:p>
          <a:p>
            <a:pPr lvl="1"/>
            <a:r>
              <a:rPr lang="en-US" noProof="0" dirty="0"/>
              <a:t>Data classification for dashboards (Off)</a:t>
            </a:r>
          </a:p>
        </p:txBody>
      </p:sp>
    </p:spTree>
    <p:extLst>
      <p:ext uri="{BB962C8B-B14F-4D97-AF65-F5344CB8AC3E}">
        <p14:creationId xmlns:p14="http://schemas.microsoft.com/office/powerpoint/2010/main" val="340770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fontScale="85000" lnSpcReduction="20000"/>
          </a:bodyPr>
          <a:lstStyle/>
          <a:p>
            <a:pPr lvl="1"/>
            <a:r>
              <a:rPr lang="en-US" noProof="0" dirty="0"/>
              <a:t>The Power BI online service offers a simple, intuitive experience for interacting with data</a:t>
            </a:r>
          </a:p>
          <a:p>
            <a:pPr lvl="1"/>
            <a:r>
              <a:rPr lang="en-US" noProof="0" dirty="0"/>
              <a:t>Users engage with the service by using a supported web browser, or mobile application</a:t>
            </a:r>
          </a:p>
          <a:p>
            <a:pPr lvl="1"/>
            <a:r>
              <a:rPr lang="en-US" noProof="0" dirty="0"/>
              <a:t>Dashboards display tiles in a single canvas</a:t>
            </a:r>
          </a:p>
          <a:p>
            <a:pPr lvl="2"/>
            <a:r>
              <a:rPr lang="en-US" noProof="0" dirty="0"/>
              <a:t>A tile is sourced by “pinning” either a single report visualization, or a Q&amp;A response</a:t>
            </a:r>
          </a:p>
          <a:p>
            <a:pPr lvl="1"/>
            <a:r>
              <a:rPr lang="en-US" noProof="0" dirty="0"/>
              <a:t>Sharing and collaboration can be achieved by three different, and complimentary, techniques:</a:t>
            </a:r>
          </a:p>
          <a:p>
            <a:pPr lvl="2"/>
            <a:r>
              <a:rPr lang="en-US" noProof="0" dirty="0"/>
              <a:t>Sharing dashboards and tiles</a:t>
            </a:r>
          </a:p>
          <a:p>
            <a:pPr lvl="2"/>
            <a:r>
              <a:rPr lang="en-US" noProof="0" dirty="0"/>
              <a:t>Office 365 groups</a:t>
            </a:r>
          </a:p>
          <a:p>
            <a:pPr lvl="2"/>
            <a:r>
              <a:rPr lang="en-US" noProof="0" dirty="0"/>
              <a:t>Organizational content packs</a:t>
            </a:r>
          </a:p>
          <a:p>
            <a:pPr lvl="1"/>
            <a:r>
              <a:rPr lang="en-US" noProof="0" dirty="0"/>
              <a:t>Entire reports can be easily published to blogs and website</a:t>
            </a:r>
          </a:p>
        </p:txBody>
      </p:sp>
    </p:spTree>
    <p:extLst>
      <p:ext uri="{BB962C8B-B14F-4D97-AF65-F5344CB8AC3E}">
        <p14:creationId xmlns:p14="http://schemas.microsoft.com/office/powerpoint/2010/main" val="162787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4572390" y="487"/>
            <a:ext cx="7619611" cy="685702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microsoft"/>
          <p:cNvSpPr/>
          <p:nvPr/>
        </p:nvSpPr>
        <p:spPr>
          <a:xfrm>
            <a:off x="453104" y="1192830"/>
            <a:ext cx="6727850" cy="1351734"/>
          </a:xfrm>
          <a:prstGeom prst="rect">
            <a:avLst/>
          </a:prstGeom>
        </p:spPr>
        <p:txBody>
          <a:bodyPr wrap="square"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Power BI </a:t>
            </a:r>
          </a:p>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Differentiators</a:t>
            </a:r>
          </a:p>
        </p:txBody>
      </p:sp>
      <p:sp>
        <p:nvSpPr>
          <p:cNvPr id="31" name="Oval 30"/>
          <p:cNvSpPr/>
          <p:nvPr/>
        </p:nvSpPr>
        <p:spPr bwMode="auto">
          <a:xfrm>
            <a:off x="912074" y="3062342"/>
            <a:ext cx="2424681" cy="2424681"/>
          </a:xfrm>
          <a:prstGeom prst="ellipse">
            <a:avLst/>
          </a:prstGeom>
          <a:solidFill>
            <a:srgbClr val="F2F2F2"/>
          </a:solidFill>
          <a:ln w="19050">
            <a:solidFill>
              <a:srgbClr val="C7C7C7"/>
            </a:solidFill>
            <a:prstDash val="solid"/>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dirty="0" err="1">
              <a:ln>
                <a:noFill/>
              </a:ln>
              <a:solidFill>
                <a:srgbClr val="FFFFFF"/>
              </a:solidFill>
              <a:effectLst/>
              <a:uLnTx/>
              <a:uFillTx/>
              <a:latin typeface="Segoe UI"/>
              <a:ea typeface="+mn-ea"/>
              <a:cs typeface="Segoe UI Semibold" panose="020B0702040204020203" pitchFamily="34" charset="0"/>
            </a:endParaRPr>
          </a:p>
        </p:txBody>
      </p:sp>
      <p:pic>
        <p:nvPicPr>
          <p:cNvPr id="11" name="Picture 10"/>
          <p:cNvPicPr>
            <a:picLocks noChangeAspect="1"/>
          </p:cNvPicPr>
          <p:nvPr/>
        </p:nvPicPr>
        <p:blipFill>
          <a:blip r:embed="rId3"/>
          <a:stretch>
            <a:fillRect/>
          </a:stretch>
        </p:blipFill>
        <p:spPr>
          <a:xfrm>
            <a:off x="4743227" y="1150092"/>
            <a:ext cx="2330705" cy="1453777"/>
          </a:xfrm>
          <a:prstGeom prst="rect">
            <a:avLst/>
          </a:prstGeom>
          <a:ln w="6350">
            <a:noFill/>
            <a:miter lim="800000"/>
          </a:ln>
        </p:spPr>
      </p:pic>
      <p:pic>
        <p:nvPicPr>
          <p:cNvPr id="13" name="Picture 12"/>
          <p:cNvPicPr>
            <a:picLocks noChangeAspect="1"/>
          </p:cNvPicPr>
          <p:nvPr/>
        </p:nvPicPr>
        <p:blipFill>
          <a:blip r:embed="rId4"/>
          <a:stretch>
            <a:fillRect/>
          </a:stretch>
        </p:blipFill>
        <p:spPr>
          <a:xfrm>
            <a:off x="7154638" y="1140952"/>
            <a:ext cx="2330705" cy="1453777"/>
          </a:xfrm>
          <a:prstGeom prst="rect">
            <a:avLst/>
          </a:prstGeom>
          <a:ln w="6350">
            <a:noFill/>
            <a:miter lim="800000"/>
          </a:ln>
        </p:spPr>
      </p:pic>
      <p:pic>
        <p:nvPicPr>
          <p:cNvPr id="14" name="Picture 13"/>
          <p:cNvPicPr>
            <a:picLocks noChangeAspect="1"/>
          </p:cNvPicPr>
          <p:nvPr/>
        </p:nvPicPr>
        <p:blipFill>
          <a:blip r:embed="rId5"/>
          <a:stretch>
            <a:fillRect/>
          </a:stretch>
        </p:blipFill>
        <p:spPr>
          <a:xfrm>
            <a:off x="9566050" y="1140952"/>
            <a:ext cx="2330705" cy="1453777"/>
          </a:xfrm>
          <a:prstGeom prst="rect">
            <a:avLst/>
          </a:prstGeom>
          <a:ln w="6350">
            <a:noFill/>
            <a:miter lim="800000"/>
          </a:ln>
        </p:spPr>
      </p:pic>
      <p:pic>
        <p:nvPicPr>
          <p:cNvPr id="19" name="Picture 18"/>
          <p:cNvPicPr>
            <a:picLocks noChangeAspect="1"/>
          </p:cNvPicPr>
          <p:nvPr/>
        </p:nvPicPr>
        <p:blipFill>
          <a:blip r:embed="rId6"/>
          <a:stretch>
            <a:fillRect/>
          </a:stretch>
        </p:blipFill>
        <p:spPr>
          <a:xfrm>
            <a:off x="4743227" y="2702112"/>
            <a:ext cx="2330705" cy="1453777"/>
          </a:xfrm>
          <a:prstGeom prst="rect">
            <a:avLst/>
          </a:prstGeom>
          <a:ln w="6350">
            <a:noFill/>
            <a:miter lim="800000"/>
          </a:ln>
        </p:spPr>
      </p:pic>
      <p:pic>
        <p:nvPicPr>
          <p:cNvPr id="20" name="Picture 19"/>
          <p:cNvPicPr>
            <a:picLocks noChangeAspect="1"/>
          </p:cNvPicPr>
          <p:nvPr/>
        </p:nvPicPr>
        <p:blipFill>
          <a:blip r:embed="rId7"/>
          <a:stretch>
            <a:fillRect/>
          </a:stretch>
        </p:blipFill>
        <p:spPr>
          <a:xfrm>
            <a:off x="7154638" y="2702112"/>
            <a:ext cx="2330705" cy="1453777"/>
          </a:xfrm>
          <a:prstGeom prst="rect">
            <a:avLst/>
          </a:prstGeom>
          <a:ln w="6350">
            <a:noFill/>
            <a:miter lim="800000"/>
          </a:ln>
        </p:spPr>
      </p:pic>
      <p:pic>
        <p:nvPicPr>
          <p:cNvPr id="21" name="Picture 20"/>
          <p:cNvPicPr>
            <a:picLocks noChangeAspect="1"/>
          </p:cNvPicPr>
          <p:nvPr/>
        </p:nvPicPr>
        <p:blipFill>
          <a:blip r:embed="rId8"/>
          <a:stretch>
            <a:fillRect/>
          </a:stretch>
        </p:blipFill>
        <p:spPr>
          <a:xfrm>
            <a:off x="9566050" y="2702112"/>
            <a:ext cx="2330705" cy="1453777"/>
          </a:xfrm>
          <a:prstGeom prst="rect">
            <a:avLst/>
          </a:prstGeom>
          <a:ln w="6350">
            <a:noFill/>
            <a:miter lim="800000"/>
          </a:ln>
        </p:spPr>
      </p:pic>
      <p:pic>
        <p:nvPicPr>
          <p:cNvPr id="22" name="Picture 21"/>
          <p:cNvPicPr>
            <a:picLocks noChangeAspect="1"/>
          </p:cNvPicPr>
          <p:nvPr/>
        </p:nvPicPr>
        <p:blipFill>
          <a:blip r:embed="rId9"/>
          <a:stretch>
            <a:fillRect/>
          </a:stretch>
        </p:blipFill>
        <p:spPr>
          <a:xfrm>
            <a:off x="4743227" y="4247779"/>
            <a:ext cx="2330705" cy="1453777"/>
          </a:xfrm>
          <a:prstGeom prst="rect">
            <a:avLst/>
          </a:prstGeom>
          <a:ln w="6350">
            <a:noFill/>
            <a:miter lim="800000"/>
          </a:ln>
        </p:spPr>
      </p:pic>
      <p:pic>
        <p:nvPicPr>
          <p:cNvPr id="3" name="Picture 2"/>
          <p:cNvPicPr>
            <a:picLocks noChangeAspect="1"/>
          </p:cNvPicPr>
          <p:nvPr/>
        </p:nvPicPr>
        <p:blipFill>
          <a:blip r:embed="rId10"/>
          <a:stretch>
            <a:fillRect/>
          </a:stretch>
        </p:blipFill>
        <p:spPr>
          <a:xfrm>
            <a:off x="1757591" y="2703221"/>
            <a:ext cx="730177" cy="729195"/>
          </a:xfrm>
          <a:prstGeom prst="rect">
            <a:avLst/>
          </a:prstGeom>
        </p:spPr>
      </p:pic>
      <p:pic>
        <p:nvPicPr>
          <p:cNvPr id="6" name="Picture 5"/>
          <p:cNvPicPr>
            <a:picLocks noChangeAspect="1"/>
          </p:cNvPicPr>
          <p:nvPr/>
        </p:nvPicPr>
        <p:blipFill>
          <a:blip r:embed="rId11"/>
          <a:stretch>
            <a:fillRect/>
          </a:stretch>
        </p:blipFill>
        <p:spPr>
          <a:xfrm>
            <a:off x="2715173" y="3157362"/>
            <a:ext cx="731671" cy="730286"/>
          </a:xfrm>
          <a:prstGeom prst="rect">
            <a:avLst/>
          </a:prstGeom>
        </p:spPr>
      </p:pic>
      <p:pic>
        <p:nvPicPr>
          <p:cNvPr id="7" name="Picture 6"/>
          <p:cNvPicPr>
            <a:picLocks noChangeAspect="1"/>
          </p:cNvPicPr>
          <p:nvPr/>
        </p:nvPicPr>
        <p:blipFill>
          <a:blip r:embed="rId12"/>
          <a:stretch>
            <a:fillRect/>
          </a:stretch>
        </p:blipFill>
        <p:spPr>
          <a:xfrm>
            <a:off x="2948083" y="4192511"/>
            <a:ext cx="731672" cy="729481"/>
          </a:xfrm>
          <a:prstGeom prst="rect">
            <a:avLst/>
          </a:prstGeom>
        </p:spPr>
      </p:pic>
      <p:pic>
        <p:nvPicPr>
          <p:cNvPr id="12" name="Picture 11"/>
          <p:cNvPicPr>
            <a:picLocks noChangeAspect="1"/>
          </p:cNvPicPr>
          <p:nvPr/>
        </p:nvPicPr>
        <p:blipFill>
          <a:blip r:embed="rId13"/>
          <a:stretch>
            <a:fillRect/>
          </a:stretch>
        </p:blipFill>
        <p:spPr>
          <a:xfrm>
            <a:off x="2285422" y="5007373"/>
            <a:ext cx="731269" cy="730286"/>
          </a:xfrm>
          <a:prstGeom prst="rect">
            <a:avLst/>
          </a:prstGeom>
        </p:spPr>
      </p:pic>
      <p:pic>
        <p:nvPicPr>
          <p:cNvPr id="15" name="Picture 14"/>
          <p:cNvPicPr>
            <a:picLocks noChangeAspect="1"/>
          </p:cNvPicPr>
          <p:nvPr/>
        </p:nvPicPr>
        <p:blipFill>
          <a:blip r:embed="rId14"/>
          <a:stretch>
            <a:fillRect/>
          </a:stretch>
        </p:blipFill>
        <p:spPr>
          <a:xfrm>
            <a:off x="1236546" y="5007014"/>
            <a:ext cx="731672" cy="730286"/>
          </a:xfrm>
          <a:prstGeom prst="rect">
            <a:avLst/>
          </a:prstGeom>
        </p:spPr>
      </p:pic>
      <p:pic>
        <p:nvPicPr>
          <p:cNvPr id="16" name="Picture 15"/>
          <p:cNvPicPr>
            <a:picLocks noChangeAspect="1"/>
          </p:cNvPicPr>
          <p:nvPr/>
        </p:nvPicPr>
        <p:blipFill>
          <a:blip r:embed="rId15"/>
          <a:stretch>
            <a:fillRect/>
          </a:stretch>
        </p:blipFill>
        <p:spPr>
          <a:xfrm>
            <a:off x="577071" y="4185209"/>
            <a:ext cx="733166" cy="731777"/>
          </a:xfrm>
          <a:prstGeom prst="rect">
            <a:avLst/>
          </a:prstGeom>
        </p:spPr>
      </p:pic>
      <p:pic>
        <p:nvPicPr>
          <p:cNvPr id="17" name="Picture 16"/>
          <p:cNvPicPr>
            <a:picLocks noChangeAspect="1"/>
          </p:cNvPicPr>
          <p:nvPr/>
        </p:nvPicPr>
        <p:blipFill>
          <a:blip r:embed="rId16"/>
          <a:stretch>
            <a:fillRect/>
          </a:stretch>
        </p:blipFill>
        <p:spPr>
          <a:xfrm>
            <a:off x="811297" y="3154473"/>
            <a:ext cx="731671" cy="730286"/>
          </a:xfrm>
          <a:prstGeom prst="rect">
            <a:avLst/>
          </a:prstGeom>
        </p:spPr>
      </p:pic>
    </p:spTree>
    <p:extLst>
      <p:ext uri="{BB962C8B-B14F-4D97-AF65-F5344CB8AC3E}">
        <p14:creationId xmlns:p14="http://schemas.microsoft.com/office/powerpoint/2010/main" val="22659814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2.22878E-6 L 4.70258E-6 2.22878E-6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grpId="0" nodeType="withEffect">
                                  <p:stCondLst>
                                    <p:cond delay="5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6" presetClass="emph" presetSubtype="0" accel="100000" autoRev="1" fill="hold" grpId="1" nodeType="withEffect">
                                  <p:stCondLst>
                                    <p:cond delay="0"/>
                                  </p:stCondLst>
                                  <p:childTnLst>
                                    <p:animScale>
                                      <p:cBhvr>
                                        <p:cTn id="14" dur="500" fill="hold"/>
                                        <p:tgtEl>
                                          <p:spTgt spid="31"/>
                                        </p:tgtEl>
                                      </p:cBhvr>
                                      <p:by x="50000" y="50000"/>
                                    </p:animScale>
                                  </p:childTnLst>
                                </p:cTn>
                              </p:par>
                              <p:par>
                                <p:cTn id="15" presetID="1" presetClass="entr" presetSubtype="0" fill="hold" nodeType="withEffect">
                                  <p:stCondLst>
                                    <p:cond delay="300"/>
                                  </p:stCondLst>
                                  <p:childTnLst>
                                    <p:set>
                                      <p:cBhvr>
                                        <p:cTn id="16" dur="1" fill="hold">
                                          <p:stCondLst>
                                            <p:cond delay="499"/>
                                          </p:stCondLst>
                                        </p:cTn>
                                        <p:tgtEl>
                                          <p:spTgt spid="3"/>
                                        </p:tgtEl>
                                        <p:attrNameLst>
                                          <p:attrName>style.visibility</p:attrName>
                                        </p:attrNameLst>
                                      </p:cBhvr>
                                      <p:to>
                                        <p:strVal val="visible"/>
                                      </p:to>
                                    </p:set>
                                  </p:childTnLst>
                                </p:cTn>
                              </p:par>
                              <p:par>
                                <p:cTn id="17" presetID="6" presetClass="emph" presetSubtype="0" accel="100000" autoRev="1" fill="hold" nodeType="withEffect">
                                  <p:stCondLst>
                                    <p:cond delay="300"/>
                                  </p:stCondLst>
                                  <p:childTnLst>
                                    <p:animScale>
                                      <p:cBhvr>
                                        <p:cTn id="18" dur="500" fill="hold"/>
                                        <p:tgtEl>
                                          <p:spTgt spid="3"/>
                                        </p:tgtEl>
                                      </p:cBhvr>
                                      <p:by x="0" y="0"/>
                                    </p:animScale>
                                  </p:childTnLst>
                                </p:cTn>
                              </p:par>
                              <p:par>
                                <p:cTn id="19" presetID="1" presetClass="entr" presetSubtype="0" fill="hold" nodeType="withEffect">
                                  <p:stCondLst>
                                    <p:cond delay="400"/>
                                  </p:stCondLst>
                                  <p:childTnLst>
                                    <p:set>
                                      <p:cBhvr>
                                        <p:cTn id="20" dur="1" fill="hold">
                                          <p:stCondLst>
                                            <p:cond delay="499"/>
                                          </p:stCondLst>
                                        </p:cTn>
                                        <p:tgtEl>
                                          <p:spTgt spid="6"/>
                                        </p:tgtEl>
                                        <p:attrNameLst>
                                          <p:attrName>style.visibility</p:attrName>
                                        </p:attrNameLst>
                                      </p:cBhvr>
                                      <p:to>
                                        <p:strVal val="visible"/>
                                      </p:to>
                                    </p:set>
                                  </p:childTnLst>
                                </p:cTn>
                              </p:par>
                              <p:par>
                                <p:cTn id="21" presetID="6" presetClass="emph" presetSubtype="0" accel="100000" autoRev="1" fill="hold" nodeType="withEffect">
                                  <p:stCondLst>
                                    <p:cond delay="400"/>
                                  </p:stCondLst>
                                  <p:childTnLst>
                                    <p:animScale>
                                      <p:cBhvr>
                                        <p:cTn id="22" dur="500" fill="hold"/>
                                        <p:tgtEl>
                                          <p:spTgt spid="6"/>
                                        </p:tgtEl>
                                      </p:cBhvr>
                                      <p:by x="0" y="0"/>
                                    </p:animScale>
                                  </p:childTnLst>
                                </p:cTn>
                              </p:par>
                              <p:par>
                                <p:cTn id="23" presetID="1" presetClass="entr" presetSubtype="0" fill="hold" nodeType="withEffect">
                                  <p:stCondLst>
                                    <p:cond delay="500"/>
                                  </p:stCondLst>
                                  <p:childTnLst>
                                    <p:set>
                                      <p:cBhvr>
                                        <p:cTn id="24" dur="1" fill="hold">
                                          <p:stCondLst>
                                            <p:cond delay="499"/>
                                          </p:stCondLst>
                                        </p:cTn>
                                        <p:tgtEl>
                                          <p:spTgt spid="7"/>
                                        </p:tgtEl>
                                        <p:attrNameLst>
                                          <p:attrName>style.visibility</p:attrName>
                                        </p:attrNameLst>
                                      </p:cBhvr>
                                      <p:to>
                                        <p:strVal val="visible"/>
                                      </p:to>
                                    </p:set>
                                  </p:childTnLst>
                                </p:cTn>
                              </p:par>
                              <p:par>
                                <p:cTn id="25" presetID="6" presetClass="emph" presetSubtype="0" accel="100000" autoRev="1" fill="hold" nodeType="withEffect">
                                  <p:stCondLst>
                                    <p:cond delay="500"/>
                                  </p:stCondLst>
                                  <p:childTnLst>
                                    <p:animScale>
                                      <p:cBhvr>
                                        <p:cTn id="26" dur="500" fill="hold"/>
                                        <p:tgtEl>
                                          <p:spTgt spid="7"/>
                                        </p:tgtEl>
                                      </p:cBhvr>
                                      <p:by x="0" y="0"/>
                                    </p:animScale>
                                  </p:childTnLst>
                                </p:cTn>
                              </p:par>
                              <p:par>
                                <p:cTn id="27" presetID="1" presetClass="entr" presetSubtype="0" fill="hold" nodeType="withEffect">
                                  <p:stCondLst>
                                    <p:cond delay="600"/>
                                  </p:stCondLst>
                                  <p:childTnLst>
                                    <p:set>
                                      <p:cBhvr>
                                        <p:cTn id="28" dur="1" fill="hold">
                                          <p:stCondLst>
                                            <p:cond delay="499"/>
                                          </p:stCondLst>
                                        </p:cTn>
                                        <p:tgtEl>
                                          <p:spTgt spid="12"/>
                                        </p:tgtEl>
                                        <p:attrNameLst>
                                          <p:attrName>style.visibility</p:attrName>
                                        </p:attrNameLst>
                                      </p:cBhvr>
                                      <p:to>
                                        <p:strVal val="visible"/>
                                      </p:to>
                                    </p:set>
                                  </p:childTnLst>
                                </p:cTn>
                              </p:par>
                              <p:par>
                                <p:cTn id="29" presetID="6" presetClass="emph" presetSubtype="0" accel="100000" autoRev="1" fill="hold" nodeType="withEffect">
                                  <p:stCondLst>
                                    <p:cond delay="600"/>
                                  </p:stCondLst>
                                  <p:childTnLst>
                                    <p:animScale>
                                      <p:cBhvr>
                                        <p:cTn id="30" dur="500" fill="hold"/>
                                        <p:tgtEl>
                                          <p:spTgt spid="12"/>
                                        </p:tgtEl>
                                      </p:cBhvr>
                                      <p:by x="0" y="0"/>
                                    </p:animScale>
                                  </p:childTnLst>
                                </p:cTn>
                              </p:par>
                              <p:par>
                                <p:cTn id="31" presetID="1" presetClass="entr" presetSubtype="0" fill="hold" nodeType="withEffect">
                                  <p:stCondLst>
                                    <p:cond delay="700"/>
                                  </p:stCondLst>
                                  <p:childTnLst>
                                    <p:set>
                                      <p:cBhvr>
                                        <p:cTn id="32" dur="1" fill="hold">
                                          <p:stCondLst>
                                            <p:cond delay="499"/>
                                          </p:stCondLst>
                                        </p:cTn>
                                        <p:tgtEl>
                                          <p:spTgt spid="15"/>
                                        </p:tgtEl>
                                        <p:attrNameLst>
                                          <p:attrName>style.visibility</p:attrName>
                                        </p:attrNameLst>
                                      </p:cBhvr>
                                      <p:to>
                                        <p:strVal val="visible"/>
                                      </p:to>
                                    </p:set>
                                  </p:childTnLst>
                                </p:cTn>
                              </p:par>
                              <p:par>
                                <p:cTn id="33" presetID="6" presetClass="emph" presetSubtype="0" accel="100000" autoRev="1" fill="hold" nodeType="withEffect">
                                  <p:stCondLst>
                                    <p:cond delay="700"/>
                                  </p:stCondLst>
                                  <p:childTnLst>
                                    <p:animScale>
                                      <p:cBhvr>
                                        <p:cTn id="34" dur="500" fill="hold"/>
                                        <p:tgtEl>
                                          <p:spTgt spid="15"/>
                                        </p:tgtEl>
                                      </p:cBhvr>
                                      <p:by x="0" y="0"/>
                                    </p:animScale>
                                  </p:childTnLst>
                                </p:cTn>
                              </p:par>
                              <p:par>
                                <p:cTn id="35" presetID="1" presetClass="entr" presetSubtype="0" fill="hold" nodeType="withEffect">
                                  <p:stCondLst>
                                    <p:cond delay="800"/>
                                  </p:stCondLst>
                                  <p:childTnLst>
                                    <p:set>
                                      <p:cBhvr>
                                        <p:cTn id="36" dur="1" fill="hold">
                                          <p:stCondLst>
                                            <p:cond delay="499"/>
                                          </p:stCondLst>
                                        </p:cTn>
                                        <p:tgtEl>
                                          <p:spTgt spid="16"/>
                                        </p:tgtEl>
                                        <p:attrNameLst>
                                          <p:attrName>style.visibility</p:attrName>
                                        </p:attrNameLst>
                                      </p:cBhvr>
                                      <p:to>
                                        <p:strVal val="visible"/>
                                      </p:to>
                                    </p:set>
                                  </p:childTnLst>
                                </p:cTn>
                              </p:par>
                              <p:par>
                                <p:cTn id="37" presetID="6" presetClass="emph" presetSubtype="0" accel="100000" autoRev="1" fill="hold" nodeType="withEffect">
                                  <p:stCondLst>
                                    <p:cond delay="800"/>
                                  </p:stCondLst>
                                  <p:childTnLst>
                                    <p:animScale>
                                      <p:cBhvr>
                                        <p:cTn id="38" dur="500" fill="hold"/>
                                        <p:tgtEl>
                                          <p:spTgt spid="16"/>
                                        </p:tgtEl>
                                      </p:cBhvr>
                                      <p:by x="0" y="0"/>
                                    </p:animScale>
                                  </p:childTnLst>
                                </p:cTn>
                              </p:par>
                              <p:par>
                                <p:cTn id="39" presetID="1" presetClass="entr" presetSubtype="0" fill="hold" nodeType="withEffect">
                                  <p:stCondLst>
                                    <p:cond delay="900"/>
                                  </p:stCondLst>
                                  <p:childTnLst>
                                    <p:set>
                                      <p:cBhvr>
                                        <p:cTn id="40" dur="1" fill="hold">
                                          <p:stCondLst>
                                            <p:cond delay="499"/>
                                          </p:stCondLst>
                                        </p:cTn>
                                        <p:tgtEl>
                                          <p:spTgt spid="17"/>
                                        </p:tgtEl>
                                        <p:attrNameLst>
                                          <p:attrName>style.visibility</p:attrName>
                                        </p:attrNameLst>
                                      </p:cBhvr>
                                      <p:to>
                                        <p:strVal val="visible"/>
                                      </p:to>
                                    </p:set>
                                  </p:childTnLst>
                                </p:cTn>
                              </p:par>
                              <p:par>
                                <p:cTn id="41" presetID="6" presetClass="emph" presetSubtype="0" accel="100000" autoRev="1" fill="hold" nodeType="withEffect">
                                  <p:stCondLst>
                                    <p:cond delay="900"/>
                                  </p:stCondLst>
                                  <p:childTnLst>
                                    <p:animScale>
                                      <p:cBhvr>
                                        <p:cTn id="42" dur="500" fill="hold"/>
                                        <p:tgtEl>
                                          <p:spTgt spid="17"/>
                                        </p:tgtEl>
                                      </p:cBhvr>
                                      <p:by x="0" y="0"/>
                                    </p:animScale>
                                  </p:childTnLst>
                                </p:cTn>
                              </p:par>
                              <p:par>
                                <p:cTn id="43" presetID="2" presetClass="entr" presetSubtype="2" decel="100000" fill="hold" grpId="0" nodeType="withEffect">
                                  <p:stCondLst>
                                    <p:cond delay="2000"/>
                                  </p:stCondLst>
                                  <p:childTnLst>
                                    <p:set>
                                      <p:cBhvr>
                                        <p:cTn id="44" dur="1" fill="hold">
                                          <p:stCondLst>
                                            <p:cond delay="0"/>
                                          </p:stCondLst>
                                        </p:cTn>
                                        <p:tgtEl>
                                          <p:spTgt spid="25"/>
                                        </p:tgtEl>
                                        <p:attrNameLst>
                                          <p:attrName>style.visibility</p:attrName>
                                        </p:attrNameLst>
                                      </p:cBhvr>
                                      <p:to>
                                        <p:strVal val="visible"/>
                                      </p:to>
                                    </p:set>
                                    <p:anim calcmode="lin" valueType="num">
                                      <p:cBhvr additive="base">
                                        <p:cTn id="45" dur="500" fill="hold"/>
                                        <p:tgtEl>
                                          <p:spTgt spid="25"/>
                                        </p:tgtEl>
                                        <p:attrNameLst>
                                          <p:attrName>ppt_x</p:attrName>
                                        </p:attrNameLst>
                                      </p:cBhvr>
                                      <p:tavLst>
                                        <p:tav tm="0">
                                          <p:val>
                                            <p:strVal val="1+#ppt_w/2"/>
                                          </p:val>
                                        </p:tav>
                                        <p:tav tm="100000">
                                          <p:val>
                                            <p:strVal val="#ppt_x"/>
                                          </p:val>
                                        </p:tav>
                                      </p:tavLst>
                                    </p:anim>
                                    <p:anim calcmode="lin" valueType="num">
                                      <p:cBhvr additive="base">
                                        <p:cTn id="46" dur="500" fill="hold"/>
                                        <p:tgtEl>
                                          <p:spTgt spid="25"/>
                                        </p:tgtEl>
                                        <p:attrNameLst>
                                          <p:attrName>ppt_y</p:attrName>
                                        </p:attrNameLst>
                                      </p:cBhvr>
                                      <p:tavLst>
                                        <p:tav tm="0">
                                          <p:val>
                                            <p:strVal val="#ppt_y"/>
                                          </p:val>
                                        </p:tav>
                                        <p:tav tm="100000">
                                          <p:val>
                                            <p:strVal val="#ppt_y"/>
                                          </p:val>
                                        </p:tav>
                                      </p:tavLst>
                                    </p:anim>
                                  </p:childTnLst>
                                </p:cTn>
                              </p:par>
                              <p:par>
                                <p:cTn id="47" presetID="10" presetClass="entr" presetSubtype="0" fill="hold" nodeType="withEffect">
                                  <p:stCondLst>
                                    <p:cond delay="26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35" presetClass="path" presetSubtype="0" decel="100000" fill="hold" nodeType="withEffect">
                                  <p:stCondLst>
                                    <p:cond delay="2600"/>
                                  </p:stCondLst>
                                  <p:childTnLst>
                                    <p:animMotion origin="layout" path="M 2.77556E-17 -1.48148E-6 L 0.01471 -1.48148E-6 " pathEditMode="relative" rAng="0" ptsTypes="AA">
                                      <p:cBhvr>
                                        <p:cTn id="51" dur="500" spd="-100000" fill="hold"/>
                                        <p:tgtEl>
                                          <p:spTgt spid="11"/>
                                        </p:tgtEl>
                                        <p:attrNameLst>
                                          <p:attrName>ppt_x</p:attrName>
                                          <p:attrName>ppt_y</p:attrName>
                                        </p:attrNameLst>
                                      </p:cBhvr>
                                      <p:rCtr x="729" y="0"/>
                                    </p:animMotion>
                                  </p:childTnLst>
                                </p:cTn>
                              </p:par>
                              <p:par>
                                <p:cTn id="52" presetID="10" presetClass="entr" presetSubtype="0" fill="hold" nodeType="withEffect">
                                  <p:stCondLst>
                                    <p:cond delay="270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35" presetClass="path" presetSubtype="0" decel="100000" fill="hold" nodeType="withEffect">
                                  <p:stCondLst>
                                    <p:cond delay="2700"/>
                                  </p:stCondLst>
                                  <p:childTnLst>
                                    <p:animMotion origin="layout" path="M 2.77556E-17 -1.48148E-6 L 0.01471 -1.48148E-6 " pathEditMode="relative" rAng="0" ptsTypes="AA">
                                      <p:cBhvr>
                                        <p:cTn id="56" dur="500" spd="-100000" fill="hold"/>
                                        <p:tgtEl>
                                          <p:spTgt spid="13"/>
                                        </p:tgtEl>
                                        <p:attrNameLst>
                                          <p:attrName>ppt_x</p:attrName>
                                          <p:attrName>ppt_y</p:attrName>
                                        </p:attrNameLst>
                                      </p:cBhvr>
                                      <p:rCtr x="729" y="0"/>
                                    </p:animMotion>
                                  </p:childTnLst>
                                </p:cTn>
                              </p:par>
                              <p:par>
                                <p:cTn id="57" presetID="10" presetClass="entr" presetSubtype="0" fill="hold" nodeType="withEffect">
                                  <p:stCondLst>
                                    <p:cond delay="280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35" presetClass="path" presetSubtype="0" decel="100000" fill="hold" nodeType="withEffect">
                                  <p:stCondLst>
                                    <p:cond delay="2800"/>
                                  </p:stCondLst>
                                  <p:childTnLst>
                                    <p:animMotion origin="layout" path="M 2.77556E-17 -1.48148E-6 L 0.01471 -1.48148E-6 " pathEditMode="relative" rAng="0" ptsTypes="AA">
                                      <p:cBhvr>
                                        <p:cTn id="61" dur="500" spd="-100000" fill="hold"/>
                                        <p:tgtEl>
                                          <p:spTgt spid="14"/>
                                        </p:tgtEl>
                                        <p:attrNameLst>
                                          <p:attrName>ppt_x</p:attrName>
                                          <p:attrName>ppt_y</p:attrName>
                                        </p:attrNameLst>
                                      </p:cBhvr>
                                      <p:rCtr x="729" y="0"/>
                                    </p:animMotion>
                                  </p:childTnLst>
                                </p:cTn>
                              </p:par>
                              <p:par>
                                <p:cTn id="62" presetID="10" presetClass="entr" presetSubtype="0" fill="hold" nodeType="withEffect">
                                  <p:stCondLst>
                                    <p:cond delay="290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35" presetClass="path" presetSubtype="0" decel="100000" fill="hold" nodeType="withEffect">
                                  <p:stCondLst>
                                    <p:cond delay="2900"/>
                                  </p:stCondLst>
                                  <p:childTnLst>
                                    <p:animMotion origin="layout" path="M 2.77556E-17 -1.48148E-6 L 0.01471 -1.48148E-6 " pathEditMode="relative" rAng="0" ptsTypes="AA">
                                      <p:cBhvr>
                                        <p:cTn id="66" dur="500" spd="-100000" fill="hold"/>
                                        <p:tgtEl>
                                          <p:spTgt spid="19"/>
                                        </p:tgtEl>
                                        <p:attrNameLst>
                                          <p:attrName>ppt_x</p:attrName>
                                          <p:attrName>ppt_y</p:attrName>
                                        </p:attrNameLst>
                                      </p:cBhvr>
                                      <p:rCtr x="729" y="0"/>
                                    </p:animMotion>
                                  </p:childTnLst>
                                </p:cTn>
                              </p:par>
                              <p:par>
                                <p:cTn id="67" presetID="10" presetClass="entr" presetSubtype="0" fill="hold" nodeType="withEffect">
                                  <p:stCondLst>
                                    <p:cond delay="300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35" presetClass="path" presetSubtype="0" decel="100000" fill="hold" nodeType="withEffect">
                                  <p:stCondLst>
                                    <p:cond delay="3000"/>
                                  </p:stCondLst>
                                  <p:childTnLst>
                                    <p:animMotion origin="layout" path="M 2.77556E-17 -1.48148E-6 L 0.01471 -1.48148E-6 " pathEditMode="relative" rAng="0" ptsTypes="AA">
                                      <p:cBhvr>
                                        <p:cTn id="71" dur="500" spd="-100000" fill="hold"/>
                                        <p:tgtEl>
                                          <p:spTgt spid="20"/>
                                        </p:tgtEl>
                                        <p:attrNameLst>
                                          <p:attrName>ppt_x</p:attrName>
                                          <p:attrName>ppt_y</p:attrName>
                                        </p:attrNameLst>
                                      </p:cBhvr>
                                      <p:rCtr x="729" y="0"/>
                                    </p:animMotion>
                                  </p:childTnLst>
                                </p:cTn>
                              </p:par>
                              <p:par>
                                <p:cTn id="72" presetID="10" presetClass="entr" presetSubtype="0" fill="hold" nodeType="withEffect">
                                  <p:stCondLst>
                                    <p:cond delay="310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35" presetClass="path" presetSubtype="0" decel="100000" fill="hold" nodeType="withEffect">
                                  <p:stCondLst>
                                    <p:cond delay="3100"/>
                                  </p:stCondLst>
                                  <p:childTnLst>
                                    <p:animMotion origin="layout" path="M 2.77556E-17 -1.48148E-6 L 0.01471 -1.48148E-6 " pathEditMode="relative" rAng="0" ptsTypes="AA">
                                      <p:cBhvr>
                                        <p:cTn id="76" dur="500" spd="-100000" fill="hold"/>
                                        <p:tgtEl>
                                          <p:spTgt spid="21"/>
                                        </p:tgtEl>
                                        <p:attrNameLst>
                                          <p:attrName>ppt_x</p:attrName>
                                          <p:attrName>ppt_y</p:attrName>
                                        </p:attrNameLst>
                                      </p:cBhvr>
                                      <p:rCtr x="729" y="0"/>
                                    </p:animMotion>
                                  </p:childTnLst>
                                </p:cTn>
                              </p:par>
                              <p:par>
                                <p:cTn id="77" presetID="10" presetClass="entr" presetSubtype="0" fill="hold" nodeType="withEffect">
                                  <p:stCondLst>
                                    <p:cond delay="320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par>
                                <p:cTn id="80" presetID="35" presetClass="path" presetSubtype="0" decel="100000" fill="hold" nodeType="withEffect">
                                  <p:stCondLst>
                                    <p:cond delay="3200"/>
                                  </p:stCondLst>
                                  <p:childTnLst>
                                    <p:animMotion origin="layout" path="M 2.77556E-17 -1.48148E-6 L 0.01471 -1.48148E-6 " pathEditMode="relative" rAng="0" ptsTypes="AA">
                                      <p:cBhvr>
                                        <p:cTn id="81" dur="500" spd="-100000" fill="hold"/>
                                        <p:tgtEl>
                                          <p:spTgt spid="22"/>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p:bldP spid="28" grpId="1"/>
      <p:bldP spid="31" grpId="0" animBg="1"/>
      <p:bldP spid="31" grpId="1"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Partner opportunities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pPr lvl="1"/>
            <a:r>
              <a:rPr lang="en-US" noProof="0" dirty="0"/>
              <a:t>Develop dashboards and reports</a:t>
            </a:r>
          </a:p>
          <a:p>
            <a:pPr lvl="2"/>
            <a:r>
              <a:rPr lang="en-US" noProof="0" dirty="0"/>
              <a:t>Embed SQL Server 2016 reports</a:t>
            </a:r>
          </a:p>
          <a:p>
            <a:pPr lvl="2"/>
            <a:r>
              <a:rPr lang="en-US" noProof="0" dirty="0"/>
              <a:t>Embed Excel elements</a:t>
            </a:r>
          </a:p>
          <a:p>
            <a:pPr lvl="1"/>
            <a:r>
              <a:rPr lang="en-US" noProof="0" dirty="0"/>
              <a:t>Define featured Q&amp;A questions for datasets</a:t>
            </a:r>
          </a:p>
          <a:p>
            <a:pPr lvl="1"/>
            <a:r>
              <a:rPr lang="en-US" noProof="0" dirty="0"/>
              <a:t>Encourage appropriate and simple sharing and collaboration practices</a:t>
            </a:r>
          </a:p>
          <a:p>
            <a:pPr lvl="1"/>
            <a:r>
              <a:rPr lang="en-US" noProof="0" dirty="0"/>
              <a:t>Publish reports to the web for general—non-authenticated—access</a:t>
            </a:r>
          </a:p>
          <a:p>
            <a:pPr lvl="1"/>
            <a:r>
              <a:rPr lang="en-US" noProof="0" dirty="0"/>
              <a:t>Integrate Power BI with Cortana</a:t>
            </a:r>
          </a:p>
          <a:p>
            <a:pPr lvl="1"/>
            <a:r>
              <a:rPr lang="en-US" dirty="0"/>
              <a:t>Trigger any Flow in response to a dashboard tile alert</a:t>
            </a:r>
            <a:endParaRPr lang="en-US" noProof="0" dirty="0"/>
          </a:p>
          <a:p>
            <a:pPr lvl="1"/>
            <a:endParaRPr lang="en-US" noProof="0" dirty="0"/>
          </a:p>
        </p:txBody>
      </p:sp>
    </p:spTree>
    <p:extLst>
      <p:ext uri="{BB962C8B-B14F-4D97-AF65-F5344CB8AC3E}">
        <p14:creationId xmlns:p14="http://schemas.microsoft.com/office/powerpoint/2010/main" val="386332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r>
              <a:rPr lang="en-US" noProof="0" dirty="0"/>
              <a:t>Power BI Dashboards knowledge base</a:t>
            </a:r>
          </a:p>
          <a:p>
            <a:pPr lvl="1"/>
            <a:r>
              <a:rPr lang="en-US" noProof="0" dirty="0">
                <a:hlinkClick r:id="rId3"/>
              </a:rPr>
              <a:t>https://support.powerbi.com/knowledgebase/articles/424868-dashboards-in-power-bi</a:t>
            </a:r>
            <a:endParaRPr lang="en-US" noProof="0" dirty="0"/>
          </a:p>
          <a:p>
            <a:r>
              <a:rPr lang="en-US" noProof="0" dirty="0"/>
              <a:t>Q&amp;A in Power BI knowledge base</a:t>
            </a:r>
          </a:p>
          <a:p>
            <a:pPr lvl="1"/>
            <a:r>
              <a:rPr lang="en-US" noProof="0" dirty="0">
                <a:hlinkClick r:id="rId4"/>
              </a:rPr>
              <a:t>https://support.powerbi.com/knowledgebase/articles/474566-q-a-in-power-bi</a:t>
            </a:r>
            <a:endParaRPr lang="en-US" noProof="0" dirty="0"/>
          </a:p>
          <a:p>
            <a:r>
              <a:rPr lang="en-US" noProof="0" dirty="0"/>
              <a:t>Power BI mobile</a:t>
            </a:r>
          </a:p>
          <a:p>
            <a:pPr lvl="1"/>
            <a:r>
              <a:rPr lang="en-US" noProof="0" dirty="0">
                <a:hlinkClick r:id="rId5"/>
              </a:rPr>
              <a:t>https://powerbi.microsoft.com/mobile</a:t>
            </a:r>
            <a:endParaRPr lang="en-US" noProof="0" dirty="0"/>
          </a:p>
          <a:p>
            <a:endParaRPr lang="en-US" noProof="0" dirty="0"/>
          </a:p>
        </p:txBody>
      </p:sp>
    </p:spTree>
    <p:extLst>
      <p:ext uri="{BB962C8B-B14F-4D97-AF65-F5344CB8AC3E}">
        <p14:creationId xmlns:p14="http://schemas.microsoft.com/office/powerpoint/2010/main" val="190632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23401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04</a:t>
            </a:r>
            <a:br>
              <a:rPr lang="en-US" noProof="0" dirty="0"/>
            </a:br>
            <a:r>
              <a:rPr lang="en-US" noProof="0" dirty="0"/>
              <a:t>Connecting to Power BI data sources</a:t>
            </a:r>
          </a:p>
        </p:txBody>
      </p:sp>
      <p:sp>
        <p:nvSpPr>
          <p:cNvPr id="3" name="Text Placeholder 2"/>
          <p:cNvSpPr>
            <a:spLocks noGrp="1"/>
          </p:cNvSpPr>
          <p:nvPr>
            <p:ph type="body" sz="quarter" idx="10"/>
          </p:nvPr>
        </p:nvSpPr>
        <p:spPr/>
        <p:txBody>
          <a:bodyPr/>
          <a:lstStyle/>
          <a:p>
            <a:r>
              <a:rPr lang="en-US" noProof="0" dirty="0"/>
              <a:t>Connecting to Power BI data sources</a:t>
            </a:r>
          </a:p>
          <a:p>
            <a:r>
              <a:rPr lang="en-US" noProof="0" dirty="0"/>
              <a:t>Keeping data current in Power BI</a:t>
            </a:r>
          </a:p>
          <a:p>
            <a:r>
              <a:rPr lang="en-US" noProof="0" dirty="0"/>
              <a:t>Integration with Azure services</a:t>
            </a:r>
          </a:p>
        </p:txBody>
      </p:sp>
    </p:spTree>
    <p:extLst>
      <p:ext uri="{BB962C8B-B14F-4D97-AF65-F5344CB8AC3E}">
        <p14:creationId xmlns:p14="http://schemas.microsoft.com/office/powerpoint/2010/main" val="121334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noProof="0" dirty="0"/>
              <a:t>Connecting to Power BI data sources</a:t>
            </a:r>
          </a:p>
        </p:txBody>
      </p:sp>
      <p:sp>
        <p:nvSpPr>
          <p:cNvPr id="9" name="Content Placeholder 8"/>
          <p:cNvSpPr>
            <a:spLocks noGrp="1"/>
          </p:cNvSpPr>
          <p:nvPr>
            <p:ph sz="quarter" idx="10"/>
          </p:nvPr>
        </p:nvSpPr>
        <p:spPr/>
        <p:txBody>
          <a:bodyPr/>
          <a:lstStyle/>
          <a:p>
            <a:endParaRPr lang="en-US" dirty="0"/>
          </a:p>
        </p:txBody>
      </p:sp>
      <p:sp>
        <p:nvSpPr>
          <p:cNvPr id="6" name="Text Placeholder 5"/>
          <p:cNvSpPr>
            <a:spLocks noGrp="1"/>
          </p:cNvSpPr>
          <p:nvPr>
            <p:ph type="body" sz="quarter" idx="11"/>
          </p:nvPr>
        </p:nvSpPr>
        <p:spPr>
          <a:xfrm>
            <a:off x="269875" y="2676939"/>
            <a:ext cx="11776351" cy="4181061"/>
          </a:xfrm>
        </p:spPr>
        <p:txBody>
          <a:bodyPr>
            <a:normAutofit lnSpcReduction="10000"/>
          </a:bodyPr>
          <a:lstStyle/>
          <a:p>
            <a:r>
              <a:rPr lang="en-US" noProof="0" dirty="0"/>
              <a:t>Connecting to data through Power BI is easy, and can be achieved with a variety of data source formats:</a:t>
            </a:r>
          </a:p>
          <a:p>
            <a:pPr lvl="1"/>
            <a:r>
              <a:rPr lang="en-US" noProof="0" dirty="0"/>
              <a:t>Content packs:</a:t>
            </a:r>
          </a:p>
          <a:p>
            <a:pPr lvl="2"/>
            <a:r>
              <a:rPr lang="en-US" noProof="0" dirty="0"/>
              <a:t>My Organization</a:t>
            </a:r>
          </a:p>
          <a:p>
            <a:pPr lvl="2"/>
            <a:r>
              <a:rPr lang="en-US" noProof="0" dirty="0"/>
              <a:t>Services</a:t>
            </a:r>
          </a:p>
          <a:p>
            <a:pPr lvl="1"/>
            <a:r>
              <a:rPr lang="en-US" noProof="0" dirty="0"/>
              <a:t>Files, including:</a:t>
            </a:r>
          </a:p>
          <a:p>
            <a:pPr lvl="2"/>
            <a:r>
              <a:rPr lang="en-US" noProof="0" dirty="0"/>
              <a:t>Power BI Desktop files</a:t>
            </a:r>
          </a:p>
          <a:p>
            <a:pPr lvl="2"/>
            <a:r>
              <a:rPr lang="en-US" noProof="0" dirty="0"/>
              <a:t>Excel workbooks</a:t>
            </a:r>
          </a:p>
          <a:p>
            <a:pPr lvl="1"/>
            <a:r>
              <a:rPr lang="en-US" noProof="0" dirty="0"/>
              <a:t>Databases and data services—cloud and on-premises</a:t>
            </a:r>
          </a:p>
          <a:p>
            <a:endParaRPr lang="en-US" noProof="0" dirty="0"/>
          </a:p>
        </p:txBody>
      </p:sp>
      <p:pic>
        <p:nvPicPr>
          <p:cNvPr id="10" name="Picture 9"/>
          <p:cNvPicPr>
            <a:picLocks noChangeAspect="1"/>
          </p:cNvPicPr>
          <p:nvPr/>
        </p:nvPicPr>
        <p:blipFill>
          <a:blip r:embed="rId3"/>
          <a:stretch>
            <a:fillRect/>
          </a:stretch>
        </p:blipFill>
        <p:spPr>
          <a:xfrm>
            <a:off x="473692" y="1969917"/>
            <a:ext cx="2777586" cy="707022"/>
          </a:xfrm>
          <a:prstGeom prst="rect">
            <a:avLst/>
          </a:prstGeom>
        </p:spPr>
      </p:pic>
      <p:sp>
        <p:nvSpPr>
          <p:cNvPr id="11" name="TextBox 10"/>
          <p:cNvSpPr txBox="1"/>
          <p:nvPr/>
        </p:nvSpPr>
        <p:spPr>
          <a:xfrm>
            <a:off x="3728967" y="3973405"/>
            <a:ext cx="4858165"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Organizational content packs were introduced in the previous module</a:t>
            </a:r>
          </a:p>
        </p:txBody>
      </p:sp>
    </p:spTree>
    <p:extLst>
      <p:ext uri="{BB962C8B-B14F-4D97-AF65-F5344CB8AC3E}">
        <p14:creationId xmlns:p14="http://schemas.microsoft.com/office/powerpoint/2010/main" val="77060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Content packs: SaaS applications</a:t>
            </a:r>
          </a:p>
        </p:txBody>
      </p:sp>
      <p:sp>
        <p:nvSpPr>
          <p:cNvPr id="4" name="Text Placeholder 3"/>
          <p:cNvSpPr>
            <a:spLocks noGrp="1"/>
          </p:cNvSpPr>
          <p:nvPr>
            <p:ph type="body" sz="quarter" idx="11"/>
          </p:nvPr>
        </p:nvSpPr>
        <p:spPr/>
        <p:txBody>
          <a:bodyPr>
            <a:normAutofit/>
          </a:bodyPr>
          <a:lstStyle/>
          <a:p>
            <a:r>
              <a:rPr lang="en-US" noProof="0" dirty="0"/>
              <a:t>Power BI enables connections to SaaS applications</a:t>
            </a:r>
          </a:p>
          <a:p>
            <a:pPr lvl="1"/>
            <a:r>
              <a:rPr lang="en-US" noProof="0" dirty="0"/>
              <a:t>Connections require an existing subscription</a:t>
            </a:r>
          </a:p>
          <a:p>
            <a:pPr lvl="1"/>
            <a:r>
              <a:rPr lang="en-US" noProof="0" dirty="0"/>
              <a:t>Each content pack provides pre-built dashboards and reports</a:t>
            </a:r>
          </a:p>
          <a:p>
            <a:endParaRPr lang="en-US" noProof="0" dirty="0"/>
          </a:p>
          <a:p>
            <a:endParaRPr lang="en-US" noProof="0" dirty="0"/>
          </a:p>
          <a:p>
            <a:endParaRPr lang="en-US" noProof="0" dirty="0"/>
          </a:p>
          <a:p>
            <a:endParaRPr lang="en-US" sz="2400" noProof="0" dirty="0"/>
          </a:p>
          <a:p>
            <a:endParaRPr lang="en-US" sz="2400" noProof="0" dirty="0"/>
          </a:p>
        </p:txBody>
      </p:sp>
      <p:pic>
        <p:nvPicPr>
          <p:cNvPr id="5" name="Picture 4"/>
          <p:cNvPicPr>
            <a:picLocks noChangeAspect="1"/>
          </p:cNvPicPr>
          <p:nvPr/>
        </p:nvPicPr>
        <p:blipFill>
          <a:blip r:embed="rId3"/>
          <a:stretch>
            <a:fillRect/>
          </a:stretch>
        </p:blipFill>
        <p:spPr>
          <a:xfrm>
            <a:off x="632178" y="3620264"/>
            <a:ext cx="5272165" cy="2883095"/>
          </a:xfrm>
          <a:prstGeom prst="rect">
            <a:avLst/>
          </a:prstGeom>
        </p:spPr>
      </p:pic>
    </p:spTree>
    <p:extLst>
      <p:ext uri="{BB962C8B-B14F-4D97-AF65-F5344CB8AC3E}">
        <p14:creationId xmlns:p14="http://schemas.microsoft.com/office/powerpoint/2010/main" val="141416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Files</a:t>
            </a:r>
          </a:p>
        </p:txBody>
      </p:sp>
      <p:sp>
        <p:nvSpPr>
          <p:cNvPr id="4" name="Text Placeholder 3"/>
          <p:cNvSpPr>
            <a:spLocks noGrp="1"/>
          </p:cNvSpPr>
          <p:nvPr>
            <p:ph type="body" sz="quarter" idx="11"/>
          </p:nvPr>
        </p:nvSpPr>
        <p:spPr>
          <a:xfrm>
            <a:off x="2108491" y="1749425"/>
            <a:ext cx="9816809" cy="5108575"/>
          </a:xfrm>
        </p:spPr>
        <p:txBody>
          <a:bodyPr>
            <a:normAutofit/>
          </a:bodyPr>
          <a:lstStyle/>
          <a:p>
            <a:r>
              <a:rPr lang="en-US" noProof="0" dirty="0"/>
              <a:t>Files can be uploaded, or connected to on OneDrive for Business, OneDrive Personal or SharePoint Online</a:t>
            </a:r>
          </a:p>
          <a:p>
            <a:pPr lvl="1"/>
            <a:r>
              <a:rPr lang="en-US" noProof="0" dirty="0"/>
              <a:t>Updates to OneDrive files appear automatically in reports/dashboards</a:t>
            </a:r>
          </a:p>
          <a:p>
            <a:r>
              <a:rPr lang="en-US" noProof="0" dirty="0"/>
              <a:t>Supported file types:</a:t>
            </a:r>
          </a:p>
          <a:p>
            <a:pPr lvl="1"/>
            <a:r>
              <a:rPr lang="en-US" noProof="0" dirty="0"/>
              <a:t>Power BI Desktop files</a:t>
            </a:r>
          </a:p>
          <a:p>
            <a:pPr lvl="1"/>
            <a:r>
              <a:rPr lang="en-US" noProof="0" dirty="0"/>
              <a:t>Excel workbooks</a:t>
            </a:r>
          </a:p>
          <a:p>
            <a:pPr lvl="1"/>
            <a:r>
              <a:rPr lang="en-US" noProof="0" dirty="0"/>
              <a:t>CSV files</a:t>
            </a:r>
          </a:p>
          <a:p>
            <a:r>
              <a:rPr lang="en-US" noProof="0" dirty="0"/>
              <a:t>Maximum size for uploaded files: 250MB</a:t>
            </a:r>
          </a:p>
        </p:txBody>
      </p:sp>
      <p:pic>
        <p:nvPicPr>
          <p:cNvPr id="5" name="Picture 4"/>
          <p:cNvPicPr>
            <a:picLocks noChangeAspect="1"/>
          </p:cNvPicPr>
          <p:nvPr/>
        </p:nvPicPr>
        <p:blipFill>
          <a:blip r:embed="rId3"/>
          <a:stretch>
            <a:fillRect/>
          </a:stretch>
        </p:blipFill>
        <p:spPr>
          <a:xfrm>
            <a:off x="462428" y="1974711"/>
            <a:ext cx="1481457" cy="1755800"/>
          </a:xfrm>
          <a:prstGeom prst="rect">
            <a:avLst/>
          </a:prstGeom>
        </p:spPr>
      </p:pic>
      <p:sp>
        <p:nvSpPr>
          <p:cNvPr id="6" name="TextBox 5"/>
          <p:cNvSpPr txBox="1"/>
          <p:nvPr/>
        </p:nvSpPr>
        <p:spPr>
          <a:xfrm>
            <a:off x="7283381" y="4303712"/>
            <a:ext cx="3784738"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Power BI Desktop files will be covered in the next module</a:t>
            </a:r>
          </a:p>
        </p:txBody>
      </p:sp>
    </p:spTree>
    <p:extLst>
      <p:ext uri="{BB962C8B-B14F-4D97-AF65-F5344CB8AC3E}">
        <p14:creationId xmlns:p14="http://schemas.microsoft.com/office/powerpoint/2010/main" val="252835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Files: Excel 2016</a:t>
            </a:r>
          </a:p>
        </p:txBody>
      </p:sp>
      <p:sp>
        <p:nvSpPr>
          <p:cNvPr id="4" name="Text Placeholder 3"/>
          <p:cNvSpPr>
            <a:spLocks noGrp="1"/>
          </p:cNvSpPr>
          <p:nvPr>
            <p:ph type="body" sz="quarter" idx="11"/>
          </p:nvPr>
        </p:nvSpPr>
        <p:spPr>
          <a:xfrm>
            <a:off x="269876" y="1749425"/>
            <a:ext cx="5340702" cy="5108575"/>
          </a:xfrm>
        </p:spPr>
        <p:txBody>
          <a:bodyPr/>
          <a:lstStyle/>
          <a:p>
            <a:r>
              <a:rPr lang="en-US" noProof="0" dirty="0"/>
              <a:t>Excel 2016 supports direct publication to the Power BI service</a:t>
            </a:r>
          </a:p>
          <a:p>
            <a:pPr lvl="1"/>
            <a:r>
              <a:rPr lang="en-US" noProof="0" dirty="0"/>
              <a:t>Publication must be made to OneDrive for Business</a:t>
            </a:r>
          </a:p>
          <a:p>
            <a:pPr lvl="1"/>
            <a:r>
              <a:rPr lang="en-US" noProof="0" dirty="0"/>
              <a:t>Updates made from Excel 2016 will be reflected automatically in Power BI datasets</a:t>
            </a:r>
          </a:p>
          <a:p>
            <a:endParaRPr lang="en-US" noProof="0" dirty="0"/>
          </a:p>
        </p:txBody>
      </p:sp>
      <p:pic>
        <p:nvPicPr>
          <p:cNvPr id="10" name="Picture 9"/>
          <p:cNvPicPr>
            <a:picLocks noChangeAspect="1"/>
          </p:cNvPicPr>
          <p:nvPr/>
        </p:nvPicPr>
        <p:blipFill>
          <a:blip r:embed="rId3"/>
          <a:stretch>
            <a:fillRect/>
          </a:stretch>
        </p:blipFill>
        <p:spPr>
          <a:xfrm>
            <a:off x="5858190" y="1930295"/>
            <a:ext cx="5742857" cy="3266667"/>
          </a:xfrm>
          <a:prstGeom prst="rect">
            <a:avLst/>
          </a:prstGeom>
        </p:spPr>
      </p:pic>
    </p:spTree>
    <p:extLst>
      <p:ext uri="{BB962C8B-B14F-4D97-AF65-F5344CB8AC3E}">
        <p14:creationId xmlns:p14="http://schemas.microsoft.com/office/powerpoint/2010/main" val="4259384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Files: Transposition to Power BI</a:t>
            </a:r>
          </a:p>
        </p:txBody>
      </p:sp>
      <p:sp>
        <p:nvSpPr>
          <p:cNvPr id="4" name="Text Placeholder 3"/>
          <p:cNvSpPr>
            <a:spLocks noGrp="1"/>
          </p:cNvSpPr>
          <p:nvPr>
            <p:ph type="body" sz="quarter" idx="11"/>
          </p:nvPr>
        </p:nvSpPr>
        <p:spPr/>
        <p:txBody>
          <a:bodyPr>
            <a:normAutofit/>
          </a:bodyPr>
          <a:lstStyle/>
          <a:p>
            <a:r>
              <a:rPr lang="en-US" noProof="0" dirty="0"/>
              <a:t>Power BI Desktop files:</a:t>
            </a:r>
          </a:p>
          <a:p>
            <a:pPr lvl="1"/>
            <a:r>
              <a:rPr lang="en-US" noProof="0" dirty="0"/>
              <a:t>File </a:t>
            </a:r>
            <a:r>
              <a:rPr lang="en-US" noProof="0" dirty="0">
                <a:latin typeface="Courier New" panose="02070309020205020404" pitchFamily="49" charset="0"/>
                <a:cs typeface="Courier New" panose="02070309020205020404" pitchFamily="49" charset="0"/>
              </a:rPr>
              <a:t>►</a:t>
            </a:r>
            <a:r>
              <a:rPr lang="en-US" noProof="0" dirty="0"/>
              <a:t> Power BI dataset</a:t>
            </a:r>
          </a:p>
          <a:p>
            <a:pPr lvl="1"/>
            <a:r>
              <a:rPr lang="en-US" noProof="0" dirty="0"/>
              <a:t>Report </a:t>
            </a:r>
            <a:r>
              <a:rPr lang="en-US" noProof="0" dirty="0">
                <a:latin typeface="Courier New" panose="02070309020205020404" pitchFamily="49" charset="0"/>
                <a:cs typeface="Courier New" panose="02070309020205020404" pitchFamily="49" charset="0"/>
              </a:rPr>
              <a:t>►</a:t>
            </a:r>
            <a:r>
              <a:rPr lang="en-US" noProof="0" dirty="0"/>
              <a:t> Power BI report</a:t>
            </a:r>
          </a:p>
          <a:p>
            <a:pPr lvl="1"/>
            <a:r>
              <a:rPr lang="en-US" noProof="0" dirty="0"/>
              <a:t>An empty dashboard is automatically created, with a token tile to connect to the dataset (</a:t>
            </a:r>
            <a:r>
              <a:rPr lang="en-US" dirty="0"/>
              <a:t>drills through to the report)</a:t>
            </a:r>
          </a:p>
          <a:p>
            <a:endParaRPr lang="en-US" noProof="0" dirty="0"/>
          </a:p>
        </p:txBody>
      </p:sp>
    </p:spTree>
    <p:extLst>
      <p:ext uri="{BB962C8B-B14F-4D97-AF65-F5344CB8AC3E}">
        <p14:creationId xmlns:p14="http://schemas.microsoft.com/office/powerpoint/2010/main" val="1091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Files: Transposition to Power BI: Continued</a:t>
            </a:r>
          </a:p>
        </p:txBody>
      </p:sp>
      <p:sp>
        <p:nvSpPr>
          <p:cNvPr id="4" name="Text Placeholder 3"/>
          <p:cNvSpPr>
            <a:spLocks noGrp="1"/>
          </p:cNvSpPr>
          <p:nvPr>
            <p:ph type="body" sz="quarter" idx="11"/>
          </p:nvPr>
        </p:nvSpPr>
        <p:spPr/>
        <p:txBody>
          <a:bodyPr>
            <a:normAutofit/>
          </a:bodyPr>
          <a:lstStyle/>
          <a:p>
            <a:r>
              <a:rPr lang="en-US" noProof="0" dirty="0"/>
              <a:t>Excel workbooks:</a:t>
            </a:r>
          </a:p>
          <a:p>
            <a:pPr lvl="1"/>
            <a:r>
              <a:rPr lang="en-US" noProof="0" dirty="0"/>
              <a:t>Data model content takes precedence over worksheet content</a:t>
            </a:r>
          </a:p>
          <a:p>
            <a:pPr lvl="1"/>
            <a:r>
              <a:rPr lang="en-US" noProof="0" dirty="0"/>
              <a:t>Workbook data model </a:t>
            </a:r>
            <a:r>
              <a:rPr lang="en-US" noProof="0" dirty="0">
                <a:latin typeface="Courier New" panose="02070309020205020404" pitchFamily="49" charset="0"/>
                <a:cs typeface="Courier New" panose="02070309020205020404" pitchFamily="49" charset="0"/>
              </a:rPr>
              <a:t>►</a:t>
            </a:r>
            <a:r>
              <a:rPr lang="en-US" noProof="0" dirty="0"/>
              <a:t> Power BI dataset</a:t>
            </a:r>
          </a:p>
          <a:p>
            <a:pPr lvl="1"/>
            <a:r>
              <a:rPr lang="en-US" noProof="0" dirty="0"/>
              <a:t>Power View sheets </a:t>
            </a:r>
            <a:r>
              <a:rPr lang="en-US" noProof="0" dirty="0">
                <a:latin typeface="Courier New" panose="02070309020205020404" pitchFamily="49" charset="0"/>
                <a:cs typeface="Courier New" panose="02070309020205020404" pitchFamily="49" charset="0"/>
              </a:rPr>
              <a:t>►</a:t>
            </a:r>
            <a:r>
              <a:rPr lang="en-US" noProof="0" dirty="0"/>
              <a:t> Pages of a Power BI report</a:t>
            </a:r>
          </a:p>
          <a:p>
            <a:pPr lvl="1"/>
            <a:r>
              <a:rPr lang="en-US" noProof="0" dirty="0"/>
              <a:t>PivotTables, PivotCharts and custom fields are not recognized</a:t>
            </a:r>
          </a:p>
          <a:p>
            <a:endParaRPr lang="en-US" noProof="0" dirty="0"/>
          </a:p>
        </p:txBody>
      </p:sp>
    </p:spTree>
    <p:extLst>
      <p:ext uri="{BB962C8B-B14F-4D97-AF65-F5344CB8AC3E}">
        <p14:creationId xmlns:p14="http://schemas.microsoft.com/office/powerpoint/2010/main" val="1455796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453104" y="1192830"/>
            <a:ext cx="6727850" cy="1351734"/>
          </a:xfrm>
          <a:prstGeom prst="rect">
            <a:avLst/>
          </a:prstGeom>
        </p:spPr>
        <p:txBody>
          <a:bodyPr wrap="square"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Get dashboards </a:t>
            </a:r>
          </a:p>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 minutes</a:t>
            </a:r>
          </a:p>
        </p:txBody>
      </p:sp>
      <p:grpSp>
        <p:nvGrpSpPr>
          <p:cNvPr id="19" name="Group 18"/>
          <p:cNvGrpSpPr/>
          <p:nvPr/>
        </p:nvGrpSpPr>
        <p:grpSpPr>
          <a:xfrm>
            <a:off x="3721723" y="-94447"/>
            <a:ext cx="10270279" cy="6839908"/>
            <a:chOff x="3796351" y="-96837"/>
            <a:chExt cx="10476219" cy="6977062"/>
          </a:xfrm>
        </p:grpSpPr>
        <p:pic>
          <p:nvPicPr>
            <p:cNvPr id="9" name="Picture 4" descr="https://pbiwebprod.blob.core.windows.net/webassets/images/Homepage_metal_larg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6351" y="-96837"/>
              <a:ext cx="10476219" cy="697706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p:cNvPicPr>
              <a:picLocks noChangeAspect="1"/>
            </p:cNvPicPr>
            <p:nvPr/>
          </p:nvPicPr>
          <p:blipFill>
            <a:blip r:embed="rId4"/>
            <a:stretch>
              <a:fillRect/>
            </a:stretch>
          </p:blipFill>
          <p:spPr>
            <a:xfrm>
              <a:off x="5176706" y="902333"/>
              <a:ext cx="7794170" cy="4860723"/>
            </a:xfrm>
            <a:prstGeom prst="rect">
              <a:avLst/>
            </a:prstGeom>
          </p:spPr>
        </p:pic>
      </p:grpSp>
      <p:sp>
        <p:nvSpPr>
          <p:cNvPr id="51" name="Oval 5"/>
          <p:cNvSpPr>
            <a:spLocks noChangeArrowheads="1"/>
          </p:cNvSpPr>
          <p:nvPr/>
        </p:nvSpPr>
        <p:spPr bwMode="auto">
          <a:xfrm>
            <a:off x="821369" y="3135722"/>
            <a:ext cx="2897903" cy="2893671"/>
          </a:xfrm>
          <a:prstGeom prst="ellipse">
            <a:avLst/>
          </a:prstGeom>
          <a:solidFill>
            <a:srgbClr val="F2F2F2"/>
          </a:solidFill>
          <a:ln w="19050">
            <a:solidFill>
              <a:srgbClr val="C7C7C7"/>
            </a:solidFill>
            <a:prstDash val="solid"/>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55" name="Group 54"/>
          <p:cNvGrpSpPr/>
          <p:nvPr/>
        </p:nvGrpSpPr>
        <p:grpSpPr>
          <a:xfrm>
            <a:off x="3392165" y="4492358"/>
            <a:ext cx="597103" cy="597103"/>
            <a:chOff x="3353686" y="4475444"/>
            <a:chExt cx="822074" cy="822074"/>
          </a:xfrm>
        </p:grpSpPr>
        <p:sp>
          <p:nvSpPr>
            <p:cNvPr id="56" name="Oval 8"/>
            <p:cNvSpPr>
              <a:spLocks noChangeArrowheads="1"/>
            </p:cNvSpPr>
            <p:nvPr/>
          </p:nvSpPr>
          <p:spPr bwMode="auto">
            <a:xfrm>
              <a:off x="3353686" y="4475444"/>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microphone_2"/>
            <p:cNvSpPr>
              <a:spLocks noChangeAspect="1" noEditPoints="1"/>
            </p:cNvSpPr>
            <p:nvPr/>
          </p:nvSpPr>
          <p:spPr bwMode="auto">
            <a:xfrm>
              <a:off x="3651217" y="4695187"/>
              <a:ext cx="227013" cy="382588"/>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8" name="Group 57"/>
          <p:cNvGrpSpPr/>
          <p:nvPr/>
        </p:nvGrpSpPr>
        <p:grpSpPr>
          <a:xfrm>
            <a:off x="2912276" y="5345356"/>
            <a:ext cx="598671" cy="600238"/>
            <a:chOff x="2863895" y="5344987"/>
            <a:chExt cx="824231" cy="826389"/>
          </a:xfrm>
        </p:grpSpPr>
        <p:sp>
          <p:nvSpPr>
            <p:cNvPr id="59" name="Oval 58"/>
            <p:cNvSpPr>
              <a:spLocks noChangeArrowheads="1"/>
            </p:cNvSpPr>
            <p:nvPr/>
          </p:nvSpPr>
          <p:spPr bwMode="auto">
            <a:xfrm>
              <a:off x="2863895" y="5344987"/>
              <a:ext cx="824231"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graph_6"/>
            <p:cNvSpPr>
              <a:spLocks noChangeAspect="1" noEditPoints="1"/>
            </p:cNvSpPr>
            <p:nvPr/>
          </p:nvSpPr>
          <p:spPr bwMode="auto">
            <a:xfrm>
              <a:off x="3080748" y="5602606"/>
              <a:ext cx="390525" cy="31115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7" name="Group 66"/>
          <p:cNvGrpSpPr/>
          <p:nvPr/>
        </p:nvGrpSpPr>
        <p:grpSpPr>
          <a:xfrm>
            <a:off x="551649" y="4492357"/>
            <a:ext cx="598671" cy="597105"/>
            <a:chOff x="455932" y="4475444"/>
            <a:chExt cx="824231" cy="822074"/>
          </a:xfrm>
        </p:grpSpPr>
        <p:sp>
          <p:nvSpPr>
            <p:cNvPr id="68" name="Oval 67"/>
            <p:cNvSpPr>
              <a:spLocks noChangeArrowheads="1"/>
            </p:cNvSpPr>
            <p:nvPr/>
          </p:nvSpPr>
          <p:spPr bwMode="auto">
            <a:xfrm>
              <a:off x="455932" y="4475444"/>
              <a:ext cx="824231"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arrow_4"/>
            <p:cNvSpPr>
              <a:spLocks noChangeAspect="1" noEditPoints="1"/>
            </p:cNvSpPr>
            <p:nvPr/>
          </p:nvSpPr>
          <p:spPr bwMode="auto">
            <a:xfrm>
              <a:off x="700566" y="4703222"/>
              <a:ext cx="334962" cy="366519"/>
            </a:xfrm>
            <a:custGeom>
              <a:avLst/>
              <a:gdLst>
                <a:gd name="T0" fmla="*/ 211 w 211"/>
                <a:gd name="T1" fmla="*/ 147 h 253"/>
                <a:gd name="T2" fmla="*/ 211 w 211"/>
                <a:gd name="T3" fmla="*/ 43 h 253"/>
                <a:gd name="T4" fmla="*/ 0 w 211"/>
                <a:gd name="T5" fmla="*/ 43 h 253"/>
                <a:gd name="T6" fmla="*/ 0 w 211"/>
                <a:gd name="T7" fmla="*/ 253 h 253"/>
                <a:gd name="T8" fmla="*/ 211 w 211"/>
                <a:gd name="T9" fmla="*/ 253 h 253"/>
                <a:gd name="T10" fmla="*/ 211 w 211"/>
                <a:gd name="T11" fmla="*/ 147 h 253"/>
                <a:gd name="T12" fmla="*/ 106 w 211"/>
                <a:gd name="T13" fmla="*/ 0 h 253"/>
                <a:gd name="T14" fmla="*/ 106 w 211"/>
                <a:gd name="T15" fmla="*/ 155 h 253"/>
                <a:gd name="T16" fmla="*/ 159 w 211"/>
                <a:gd name="T17" fmla="*/ 101 h 253"/>
                <a:gd name="T18" fmla="*/ 106 w 211"/>
                <a:gd name="T19" fmla="*/ 155 h 253"/>
                <a:gd name="T20" fmla="*/ 51 w 211"/>
                <a:gd name="T21" fmla="*/ 10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53">
                  <a:moveTo>
                    <a:pt x="211" y="147"/>
                  </a:moveTo>
                  <a:lnTo>
                    <a:pt x="211" y="43"/>
                  </a:lnTo>
                  <a:lnTo>
                    <a:pt x="0" y="43"/>
                  </a:lnTo>
                  <a:lnTo>
                    <a:pt x="0" y="253"/>
                  </a:lnTo>
                  <a:lnTo>
                    <a:pt x="211" y="253"/>
                  </a:lnTo>
                  <a:lnTo>
                    <a:pt x="211" y="147"/>
                  </a:lnTo>
                  <a:moveTo>
                    <a:pt x="106" y="0"/>
                  </a:moveTo>
                  <a:lnTo>
                    <a:pt x="106" y="155"/>
                  </a:lnTo>
                  <a:moveTo>
                    <a:pt x="159" y="101"/>
                  </a:moveTo>
                  <a:lnTo>
                    <a:pt x="106" y="155"/>
                  </a:lnTo>
                  <a:lnTo>
                    <a:pt x="51" y="101"/>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70" name="Group 69"/>
          <p:cNvGrpSpPr/>
          <p:nvPr/>
        </p:nvGrpSpPr>
        <p:grpSpPr>
          <a:xfrm>
            <a:off x="722711" y="3525687"/>
            <a:ext cx="597103" cy="597103"/>
            <a:chOff x="630703" y="3489389"/>
            <a:chExt cx="822074" cy="822074"/>
          </a:xfrm>
        </p:grpSpPr>
        <p:sp>
          <p:nvSpPr>
            <p:cNvPr id="71" name="Oval 6"/>
            <p:cNvSpPr>
              <a:spLocks noChangeArrowheads="1"/>
            </p:cNvSpPr>
            <p:nvPr/>
          </p:nvSpPr>
          <p:spPr bwMode="auto">
            <a:xfrm>
              <a:off x="630703" y="3489389"/>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phone"/>
            <p:cNvSpPr>
              <a:spLocks noChangeAspect="1" noEditPoints="1"/>
            </p:cNvSpPr>
            <p:nvPr/>
          </p:nvSpPr>
          <p:spPr bwMode="auto">
            <a:xfrm>
              <a:off x="924265" y="3712308"/>
              <a:ext cx="234950" cy="37623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73" name="Group 72"/>
          <p:cNvGrpSpPr/>
          <p:nvPr/>
        </p:nvGrpSpPr>
        <p:grpSpPr>
          <a:xfrm>
            <a:off x="1056921" y="5345357"/>
            <a:ext cx="597103" cy="600236"/>
            <a:chOff x="971615" y="5344987"/>
            <a:chExt cx="822074" cy="826389"/>
          </a:xfrm>
        </p:grpSpPr>
        <p:sp>
          <p:nvSpPr>
            <p:cNvPr id="74" name="Oval 73"/>
            <p:cNvSpPr>
              <a:spLocks noChangeArrowheads="1"/>
            </p:cNvSpPr>
            <p:nvPr/>
          </p:nvSpPr>
          <p:spPr bwMode="auto">
            <a:xfrm>
              <a:off x="971615" y="5344987"/>
              <a:ext cx="822074"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globe_2"/>
            <p:cNvSpPr>
              <a:spLocks noChangeAspect="1" noEditPoints="1"/>
            </p:cNvSpPr>
            <p:nvPr/>
          </p:nvSpPr>
          <p:spPr bwMode="auto">
            <a:xfrm>
              <a:off x="1189771" y="5565300"/>
              <a:ext cx="385763" cy="38576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76" name="Group 75"/>
          <p:cNvGrpSpPr/>
          <p:nvPr/>
        </p:nvGrpSpPr>
        <p:grpSpPr>
          <a:xfrm>
            <a:off x="1239788" y="2644940"/>
            <a:ext cx="1085935" cy="1083098"/>
            <a:chOff x="1405308" y="2837772"/>
            <a:chExt cx="826389" cy="824231"/>
          </a:xfrm>
        </p:grpSpPr>
        <p:sp>
          <p:nvSpPr>
            <p:cNvPr id="77" name="Oval 76"/>
            <p:cNvSpPr>
              <a:spLocks noChangeArrowheads="1"/>
            </p:cNvSpPr>
            <p:nvPr/>
          </p:nvSpPr>
          <p:spPr bwMode="auto">
            <a:xfrm>
              <a:off x="1405308" y="2837772"/>
              <a:ext cx="826389" cy="824231"/>
            </a:xfrm>
            <a:prstGeom prst="ellipse">
              <a:avLst/>
            </a:prstGeom>
            <a:solidFill>
              <a:schemeClr val="accent2"/>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arrow_22"/>
            <p:cNvSpPr>
              <a:spLocks noChangeAspect="1" noEditPoints="1"/>
            </p:cNvSpPr>
            <p:nvPr/>
          </p:nvSpPr>
          <p:spPr bwMode="auto">
            <a:xfrm>
              <a:off x="1622446" y="3054625"/>
              <a:ext cx="392113" cy="390525"/>
            </a:xfrm>
            <a:custGeom>
              <a:avLst/>
              <a:gdLst>
                <a:gd name="T0" fmla="*/ 21 w 340"/>
                <a:gd name="T1" fmla="*/ 89 h 340"/>
                <a:gd name="T2" fmla="*/ 170 w 340"/>
                <a:gd name="T3" fmla="*/ 0 h 340"/>
                <a:gd name="T4" fmla="*/ 340 w 340"/>
                <a:gd name="T5" fmla="*/ 170 h 340"/>
                <a:gd name="T6" fmla="*/ 170 w 340"/>
                <a:gd name="T7" fmla="*/ 340 h 340"/>
                <a:gd name="T8" fmla="*/ 0 w 340"/>
                <a:gd name="T9" fmla="*/ 170 h 340"/>
                <a:gd name="T10" fmla="*/ 10 w 340"/>
                <a:gd name="T11" fmla="*/ 12 h 340"/>
                <a:gd name="T12" fmla="*/ 20 w 340"/>
                <a:gd name="T13" fmla="*/ 89 h 340"/>
                <a:gd name="T14" fmla="*/ 97 w 340"/>
                <a:gd name="T15" fmla="*/ 79 h 340"/>
                <a:gd name="T16" fmla="*/ 94 w 340"/>
                <a:gd name="T17" fmla="*/ 243 h 340"/>
                <a:gd name="T18" fmla="*/ 94 w 340"/>
                <a:gd name="T19" fmla="*/ 174 h 340"/>
                <a:gd name="T20" fmla="*/ 143 w 340"/>
                <a:gd name="T21" fmla="*/ 243 h 340"/>
                <a:gd name="T22" fmla="*/ 143 w 340"/>
                <a:gd name="T23" fmla="*/ 145 h 340"/>
                <a:gd name="T24" fmla="*/ 193 w 340"/>
                <a:gd name="T25" fmla="*/ 243 h 340"/>
                <a:gd name="T26" fmla="*/ 193 w 340"/>
                <a:gd name="T27" fmla="*/ 123 h 340"/>
                <a:gd name="T28" fmla="*/ 242 w 340"/>
                <a:gd name="T29" fmla="*/ 243 h 340"/>
                <a:gd name="T30" fmla="*/ 242 w 340"/>
                <a:gd name="T31" fmla="*/ 8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0" h="340">
                  <a:moveTo>
                    <a:pt x="21" y="89"/>
                  </a:moveTo>
                  <a:cubicBezTo>
                    <a:pt x="49" y="36"/>
                    <a:pt x="106" y="0"/>
                    <a:pt x="170" y="0"/>
                  </a:cubicBezTo>
                  <a:cubicBezTo>
                    <a:pt x="264" y="0"/>
                    <a:pt x="340" y="76"/>
                    <a:pt x="340" y="170"/>
                  </a:cubicBezTo>
                  <a:cubicBezTo>
                    <a:pt x="340" y="264"/>
                    <a:pt x="264" y="340"/>
                    <a:pt x="170" y="340"/>
                  </a:cubicBezTo>
                  <a:cubicBezTo>
                    <a:pt x="76" y="340"/>
                    <a:pt x="0" y="264"/>
                    <a:pt x="0" y="170"/>
                  </a:cubicBezTo>
                  <a:moveTo>
                    <a:pt x="10" y="12"/>
                  </a:moveTo>
                  <a:cubicBezTo>
                    <a:pt x="20" y="89"/>
                    <a:pt x="20" y="89"/>
                    <a:pt x="20" y="89"/>
                  </a:cubicBezTo>
                  <a:cubicBezTo>
                    <a:pt x="97" y="79"/>
                    <a:pt x="97" y="79"/>
                    <a:pt x="97" y="79"/>
                  </a:cubicBezTo>
                  <a:moveTo>
                    <a:pt x="94" y="243"/>
                  </a:moveTo>
                  <a:cubicBezTo>
                    <a:pt x="94" y="174"/>
                    <a:pt x="94" y="174"/>
                    <a:pt x="94" y="174"/>
                  </a:cubicBezTo>
                  <a:moveTo>
                    <a:pt x="143" y="243"/>
                  </a:moveTo>
                  <a:cubicBezTo>
                    <a:pt x="143" y="145"/>
                    <a:pt x="143" y="145"/>
                    <a:pt x="143" y="145"/>
                  </a:cubicBezTo>
                  <a:moveTo>
                    <a:pt x="193" y="243"/>
                  </a:moveTo>
                  <a:cubicBezTo>
                    <a:pt x="193" y="123"/>
                    <a:pt x="193" y="123"/>
                    <a:pt x="193" y="123"/>
                  </a:cubicBezTo>
                  <a:moveTo>
                    <a:pt x="242" y="243"/>
                  </a:moveTo>
                  <a:cubicBezTo>
                    <a:pt x="242" y="89"/>
                    <a:pt x="242" y="89"/>
                    <a:pt x="242" y="89"/>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8" name="Group 7"/>
          <p:cNvGrpSpPr/>
          <p:nvPr/>
        </p:nvGrpSpPr>
        <p:grpSpPr>
          <a:xfrm>
            <a:off x="2465682" y="2887154"/>
            <a:ext cx="597103" cy="598669"/>
            <a:chOff x="2515124" y="2944551"/>
            <a:chExt cx="609076" cy="610674"/>
          </a:xfrm>
        </p:grpSpPr>
        <p:sp>
          <p:nvSpPr>
            <p:cNvPr id="53" name="Oval 52"/>
            <p:cNvSpPr>
              <a:spLocks noChangeArrowheads="1"/>
            </p:cNvSpPr>
            <p:nvPr/>
          </p:nvSpPr>
          <p:spPr bwMode="auto">
            <a:xfrm>
              <a:off x="2515124" y="2944551"/>
              <a:ext cx="609076" cy="6106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 name="Group 6"/>
            <p:cNvGrpSpPr/>
            <p:nvPr/>
          </p:nvGrpSpPr>
          <p:grpSpPr>
            <a:xfrm>
              <a:off x="2625283" y="3118687"/>
              <a:ext cx="377825" cy="325438"/>
              <a:chOff x="2628926" y="3122330"/>
              <a:chExt cx="377825" cy="325438"/>
            </a:xfrm>
          </p:grpSpPr>
          <p:sp>
            <p:nvSpPr>
              <p:cNvPr id="5" name="Freeform 5"/>
              <p:cNvSpPr>
                <a:spLocks noEditPoints="1"/>
              </p:cNvSpPr>
              <p:nvPr/>
            </p:nvSpPr>
            <p:spPr bwMode="auto">
              <a:xfrm>
                <a:off x="2628926" y="3122330"/>
                <a:ext cx="377825" cy="325438"/>
              </a:xfrm>
              <a:custGeom>
                <a:avLst/>
                <a:gdLst>
                  <a:gd name="T0" fmla="*/ 170 w 238"/>
                  <a:gd name="T1" fmla="*/ 0 h 205"/>
                  <a:gd name="T2" fmla="*/ 0 w 238"/>
                  <a:gd name="T3" fmla="*/ 0 h 205"/>
                  <a:gd name="T4" fmla="*/ 0 w 238"/>
                  <a:gd name="T5" fmla="*/ 120 h 205"/>
                  <a:gd name="T6" fmla="*/ 17 w 238"/>
                  <a:gd name="T7" fmla="*/ 120 h 205"/>
                  <a:gd name="T8" fmla="*/ 17 w 238"/>
                  <a:gd name="T9" fmla="*/ 171 h 205"/>
                  <a:gd name="T10" fmla="*/ 68 w 238"/>
                  <a:gd name="T11" fmla="*/ 120 h 205"/>
                  <a:gd name="T12" fmla="*/ 68 w 238"/>
                  <a:gd name="T13" fmla="*/ 154 h 205"/>
                  <a:gd name="T14" fmla="*/ 170 w 238"/>
                  <a:gd name="T15" fmla="*/ 154 h 205"/>
                  <a:gd name="T16" fmla="*/ 221 w 238"/>
                  <a:gd name="T17" fmla="*/ 205 h 205"/>
                  <a:gd name="T18" fmla="*/ 221 w 238"/>
                  <a:gd name="T19" fmla="*/ 154 h 205"/>
                  <a:gd name="T20" fmla="*/ 238 w 238"/>
                  <a:gd name="T21" fmla="*/ 154 h 205"/>
                  <a:gd name="T22" fmla="*/ 238 w 238"/>
                  <a:gd name="T23" fmla="*/ 34 h 205"/>
                  <a:gd name="T24" fmla="*/ 170 w 238"/>
                  <a:gd name="T25" fmla="*/ 34 h 205"/>
                  <a:gd name="T26" fmla="*/ 170 w 238"/>
                  <a:gd name="T27" fmla="*/ 0 h 205"/>
                  <a:gd name="T28" fmla="*/ 62 w 238"/>
                  <a:gd name="T29" fmla="*/ 103 h 205"/>
                  <a:gd name="T30" fmla="*/ 55 w 238"/>
                  <a:gd name="T31" fmla="*/ 107 h 205"/>
                  <a:gd name="T32" fmla="*/ 34 w 238"/>
                  <a:gd name="T33" fmla="*/ 130 h 205"/>
                  <a:gd name="T34" fmla="*/ 34 w 238"/>
                  <a:gd name="T35" fmla="*/ 120 h 205"/>
                  <a:gd name="T36" fmla="*/ 34 w 238"/>
                  <a:gd name="T37" fmla="*/ 103 h 205"/>
                  <a:gd name="T38" fmla="*/ 17 w 238"/>
                  <a:gd name="T39" fmla="*/ 103 h 205"/>
                  <a:gd name="T40" fmla="*/ 17 w 238"/>
                  <a:gd name="T41" fmla="*/ 17 h 205"/>
                  <a:gd name="T42" fmla="*/ 153 w 238"/>
                  <a:gd name="T43" fmla="*/ 17 h 205"/>
                  <a:gd name="T44" fmla="*/ 153 w 238"/>
                  <a:gd name="T45" fmla="*/ 103 h 205"/>
                  <a:gd name="T46" fmla="*/ 68 w 238"/>
                  <a:gd name="T47" fmla="*/ 103 h 205"/>
                  <a:gd name="T48" fmla="*/ 62 w 238"/>
                  <a:gd name="T49" fmla="*/ 103 h 205"/>
                  <a:gd name="T50" fmla="*/ 221 w 238"/>
                  <a:gd name="T51" fmla="*/ 51 h 205"/>
                  <a:gd name="T52" fmla="*/ 221 w 238"/>
                  <a:gd name="T53" fmla="*/ 137 h 205"/>
                  <a:gd name="T54" fmla="*/ 204 w 238"/>
                  <a:gd name="T55" fmla="*/ 137 h 205"/>
                  <a:gd name="T56" fmla="*/ 204 w 238"/>
                  <a:gd name="T57" fmla="*/ 154 h 205"/>
                  <a:gd name="T58" fmla="*/ 204 w 238"/>
                  <a:gd name="T59" fmla="*/ 164 h 205"/>
                  <a:gd name="T60" fmla="*/ 183 w 238"/>
                  <a:gd name="T61" fmla="*/ 141 h 205"/>
                  <a:gd name="T62" fmla="*/ 176 w 238"/>
                  <a:gd name="T63" fmla="*/ 137 h 205"/>
                  <a:gd name="T64" fmla="*/ 170 w 238"/>
                  <a:gd name="T65" fmla="*/ 137 h 205"/>
                  <a:gd name="T66" fmla="*/ 85 w 238"/>
                  <a:gd name="T67" fmla="*/ 137 h 205"/>
                  <a:gd name="T68" fmla="*/ 85 w 238"/>
                  <a:gd name="T69" fmla="*/ 120 h 205"/>
                  <a:gd name="T70" fmla="*/ 170 w 238"/>
                  <a:gd name="T71" fmla="*/ 120 h 205"/>
                  <a:gd name="T72" fmla="*/ 170 w 238"/>
                  <a:gd name="T73" fmla="*/ 51 h 205"/>
                  <a:gd name="T74" fmla="*/ 221 w 238"/>
                  <a:gd name="T75" fmla="*/ 5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205">
                    <a:moveTo>
                      <a:pt x="170" y="0"/>
                    </a:moveTo>
                    <a:lnTo>
                      <a:pt x="0" y="0"/>
                    </a:lnTo>
                    <a:lnTo>
                      <a:pt x="0" y="120"/>
                    </a:lnTo>
                    <a:lnTo>
                      <a:pt x="17" y="120"/>
                    </a:lnTo>
                    <a:lnTo>
                      <a:pt x="17" y="171"/>
                    </a:lnTo>
                    <a:lnTo>
                      <a:pt x="68" y="120"/>
                    </a:lnTo>
                    <a:lnTo>
                      <a:pt x="68" y="154"/>
                    </a:lnTo>
                    <a:lnTo>
                      <a:pt x="170" y="154"/>
                    </a:lnTo>
                    <a:lnTo>
                      <a:pt x="221" y="205"/>
                    </a:lnTo>
                    <a:lnTo>
                      <a:pt x="221" y="154"/>
                    </a:lnTo>
                    <a:lnTo>
                      <a:pt x="238" y="154"/>
                    </a:lnTo>
                    <a:lnTo>
                      <a:pt x="238" y="34"/>
                    </a:lnTo>
                    <a:lnTo>
                      <a:pt x="170" y="34"/>
                    </a:lnTo>
                    <a:lnTo>
                      <a:pt x="170" y="0"/>
                    </a:lnTo>
                    <a:close/>
                    <a:moveTo>
                      <a:pt x="62" y="103"/>
                    </a:moveTo>
                    <a:lnTo>
                      <a:pt x="55" y="107"/>
                    </a:lnTo>
                    <a:lnTo>
                      <a:pt x="34" y="130"/>
                    </a:lnTo>
                    <a:lnTo>
                      <a:pt x="34" y="120"/>
                    </a:lnTo>
                    <a:lnTo>
                      <a:pt x="34" y="103"/>
                    </a:lnTo>
                    <a:lnTo>
                      <a:pt x="17" y="103"/>
                    </a:lnTo>
                    <a:lnTo>
                      <a:pt x="17" y="17"/>
                    </a:lnTo>
                    <a:lnTo>
                      <a:pt x="153" y="17"/>
                    </a:lnTo>
                    <a:lnTo>
                      <a:pt x="153" y="103"/>
                    </a:lnTo>
                    <a:lnTo>
                      <a:pt x="68" y="103"/>
                    </a:lnTo>
                    <a:lnTo>
                      <a:pt x="62" y="103"/>
                    </a:lnTo>
                    <a:close/>
                    <a:moveTo>
                      <a:pt x="221" y="51"/>
                    </a:moveTo>
                    <a:lnTo>
                      <a:pt x="221" y="137"/>
                    </a:lnTo>
                    <a:lnTo>
                      <a:pt x="204" y="137"/>
                    </a:lnTo>
                    <a:lnTo>
                      <a:pt x="204" y="154"/>
                    </a:lnTo>
                    <a:lnTo>
                      <a:pt x="204" y="164"/>
                    </a:lnTo>
                    <a:lnTo>
                      <a:pt x="183" y="141"/>
                    </a:lnTo>
                    <a:lnTo>
                      <a:pt x="176" y="137"/>
                    </a:lnTo>
                    <a:lnTo>
                      <a:pt x="170" y="137"/>
                    </a:lnTo>
                    <a:lnTo>
                      <a:pt x="85" y="137"/>
                    </a:lnTo>
                    <a:lnTo>
                      <a:pt x="85" y="120"/>
                    </a:lnTo>
                    <a:lnTo>
                      <a:pt x="170" y="120"/>
                    </a:lnTo>
                    <a:lnTo>
                      <a:pt x="170" y="51"/>
                    </a:lnTo>
                    <a:lnTo>
                      <a:pt x="221" y="51"/>
                    </a:lnTo>
                    <a:close/>
                  </a:path>
                </a:pathLst>
              </a:custGeom>
              <a:solidFill>
                <a:schemeClr val="bg1"/>
              </a:solidFill>
              <a:ln>
                <a:solidFill>
                  <a:srgbClr val="C7C7C7"/>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 name="TextBox 5"/>
              <p:cNvSpPr txBox="1"/>
              <p:nvPr/>
            </p:nvSpPr>
            <p:spPr>
              <a:xfrm>
                <a:off x="2701957" y="3178066"/>
                <a:ext cx="126638" cy="83100"/>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abc</a:t>
                </a:r>
                <a:endParaRPr kumimoji="0" lang="en-US" sz="58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41" name="Group 40"/>
          <p:cNvGrpSpPr/>
          <p:nvPr/>
        </p:nvGrpSpPr>
        <p:grpSpPr>
          <a:xfrm>
            <a:off x="3225060" y="3525687"/>
            <a:ext cx="597103" cy="597103"/>
            <a:chOff x="3289729" y="3595888"/>
            <a:chExt cx="609076" cy="609076"/>
          </a:xfrm>
        </p:grpSpPr>
        <p:sp>
          <p:nvSpPr>
            <p:cNvPr id="42" name="Oval 7"/>
            <p:cNvSpPr>
              <a:spLocks noChangeArrowheads="1"/>
            </p:cNvSpPr>
            <p:nvPr/>
          </p:nvSpPr>
          <p:spPr bwMode="auto">
            <a:xfrm>
              <a:off x="3289729" y="3595888"/>
              <a:ext cx="609076" cy="60907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3" name="Group 4"/>
            <p:cNvGrpSpPr>
              <a:grpSpLocks noChangeAspect="1"/>
            </p:cNvGrpSpPr>
            <p:nvPr/>
          </p:nvGrpSpPr>
          <p:grpSpPr bwMode="auto">
            <a:xfrm>
              <a:off x="3360561" y="3755481"/>
              <a:ext cx="477164" cy="332634"/>
              <a:chOff x="-1" y="13"/>
              <a:chExt cx="449" cy="313"/>
            </a:xfrm>
          </p:grpSpPr>
          <p:sp>
            <p:nvSpPr>
              <p:cNvPr id="44" name="Freeform 5"/>
              <p:cNvSpPr>
                <a:spLocks/>
              </p:cNvSpPr>
              <p:nvPr/>
            </p:nvSpPr>
            <p:spPr bwMode="auto">
              <a:xfrm>
                <a:off x="383" y="63"/>
                <a:ext cx="21" cy="85"/>
              </a:xfrm>
              <a:custGeom>
                <a:avLst/>
                <a:gdLst>
                  <a:gd name="T0" fmla="*/ 0 w 10"/>
                  <a:gd name="T1" fmla="*/ 40 h 40"/>
                  <a:gd name="T2" fmla="*/ 0 w 10"/>
                  <a:gd name="T3" fmla="*/ 0 h 40"/>
                </a:gdLst>
                <a:ahLst/>
                <a:cxnLst>
                  <a:cxn ang="0">
                    <a:pos x="T0" y="T1"/>
                  </a:cxn>
                  <a:cxn ang="0">
                    <a:pos x="T2" y="T3"/>
                  </a:cxn>
                </a:cxnLst>
                <a:rect l="0" t="0" r="r" b="b"/>
                <a:pathLst>
                  <a:path w="10" h="40">
                    <a:moveTo>
                      <a:pt x="0" y="40"/>
                    </a:moveTo>
                    <a:cubicBezTo>
                      <a:pt x="10" y="29"/>
                      <a:pt x="10" y="1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Freeform 6"/>
              <p:cNvSpPr>
                <a:spLocks/>
              </p:cNvSpPr>
              <p:nvPr/>
            </p:nvSpPr>
            <p:spPr bwMode="auto">
              <a:xfrm>
                <a:off x="414" y="34"/>
                <a:ext cx="34" cy="141"/>
              </a:xfrm>
              <a:custGeom>
                <a:avLst/>
                <a:gdLst>
                  <a:gd name="T0" fmla="*/ 0 w 16"/>
                  <a:gd name="T1" fmla="*/ 67 h 67"/>
                  <a:gd name="T2" fmla="*/ 0 w 16"/>
                  <a:gd name="T3" fmla="*/ 0 h 67"/>
                </a:gdLst>
                <a:ahLst/>
                <a:cxnLst>
                  <a:cxn ang="0">
                    <a:pos x="T0" y="T1"/>
                  </a:cxn>
                  <a:cxn ang="0">
                    <a:pos x="T2" y="T3"/>
                  </a:cxn>
                </a:cxnLst>
                <a:rect l="0" t="0" r="r" b="b"/>
                <a:pathLst>
                  <a:path w="16" h="67">
                    <a:moveTo>
                      <a:pt x="0" y="67"/>
                    </a:moveTo>
                    <a:cubicBezTo>
                      <a:pt x="16" y="49"/>
                      <a:pt x="16" y="19"/>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Freeform 7"/>
              <p:cNvSpPr>
                <a:spLocks/>
              </p:cNvSpPr>
              <p:nvPr/>
            </p:nvSpPr>
            <p:spPr bwMode="auto">
              <a:xfrm>
                <a:off x="45" y="63"/>
                <a:ext cx="19" cy="85"/>
              </a:xfrm>
              <a:custGeom>
                <a:avLst/>
                <a:gdLst>
                  <a:gd name="T0" fmla="*/ 9 w 9"/>
                  <a:gd name="T1" fmla="*/ 0 h 40"/>
                  <a:gd name="T2" fmla="*/ 9 w 9"/>
                  <a:gd name="T3" fmla="*/ 40 h 40"/>
                </a:gdLst>
                <a:ahLst/>
                <a:cxnLst>
                  <a:cxn ang="0">
                    <a:pos x="T0" y="T1"/>
                  </a:cxn>
                  <a:cxn ang="0">
                    <a:pos x="T2" y="T3"/>
                  </a:cxn>
                </a:cxnLst>
                <a:rect l="0" t="0" r="r" b="b"/>
                <a:pathLst>
                  <a:path w="9" h="40">
                    <a:moveTo>
                      <a:pt x="9" y="0"/>
                    </a:moveTo>
                    <a:cubicBezTo>
                      <a:pt x="0" y="10"/>
                      <a:pt x="0" y="29"/>
                      <a:pt x="9" y="4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7" name="Freeform 8"/>
              <p:cNvSpPr>
                <a:spLocks/>
              </p:cNvSpPr>
              <p:nvPr/>
            </p:nvSpPr>
            <p:spPr bwMode="auto">
              <a:xfrm>
                <a:off x="-1" y="34"/>
                <a:ext cx="34" cy="141"/>
              </a:xfrm>
              <a:custGeom>
                <a:avLst/>
                <a:gdLst>
                  <a:gd name="T0" fmla="*/ 16 w 16"/>
                  <a:gd name="T1" fmla="*/ 0 h 67"/>
                  <a:gd name="T2" fmla="*/ 16 w 16"/>
                  <a:gd name="T3" fmla="*/ 67 h 67"/>
                </a:gdLst>
                <a:ahLst/>
                <a:cxnLst>
                  <a:cxn ang="0">
                    <a:pos x="T0" y="T1"/>
                  </a:cxn>
                  <a:cxn ang="0">
                    <a:pos x="T2" y="T3"/>
                  </a:cxn>
                </a:cxnLst>
                <a:rect l="0" t="0" r="r" b="b"/>
                <a:pathLst>
                  <a:path w="16" h="67">
                    <a:moveTo>
                      <a:pt x="16" y="0"/>
                    </a:moveTo>
                    <a:cubicBezTo>
                      <a:pt x="0" y="19"/>
                      <a:pt x="0" y="49"/>
                      <a:pt x="16" y="6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Line 9"/>
              <p:cNvSpPr>
                <a:spLocks noChangeShapeType="1"/>
              </p:cNvSpPr>
              <p:nvPr/>
            </p:nvSpPr>
            <p:spPr bwMode="auto">
              <a:xfrm>
                <a:off x="180" y="26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Line 10"/>
              <p:cNvSpPr>
                <a:spLocks noChangeShapeType="1"/>
              </p:cNvSpPr>
              <p:nvPr/>
            </p:nvSpPr>
            <p:spPr bwMode="auto">
              <a:xfrm>
                <a:off x="180" y="29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Line 11"/>
              <p:cNvSpPr>
                <a:spLocks noChangeShapeType="1"/>
              </p:cNvSpPr>
              <p:nvPr/>
            </p:nvSpPr>
            <p:spPr bwMode="auto">
              <a:xfrm>
                <a:off x="191" y="326"/>
                <a:ext cx="67"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12"/>
              <p:cNvSpPr>
                <a:spLocks/>
              </p:cNvSpPr>
              <p:nvPr/>
            </p:nvSpPr>
            <p:spPr bwMode="auto">
              <a:xfrm>
                <a:off x="130" y="13"/>
                <a:ext cx="189" cy="220"/>
              </a:xfrm>
              <a:custGeom>
                <a:avLst/>
                <a:gdLst>
                  <a:gd name="T0" fmla="*/ 69 w 90"/>
                  <a:gd name="T1" fmla="*/ 104 h 104"/>
                  <a:gd name="T2" fmla="*/ 20 w 90"/>
                  <a:gd name="T3" fmla="*/ 104 h 104"/>
                  <a:gd name="T4" fmla="*/ 20 w 90"/>
                  <a:gd name="T5" fmla="*/ 100 h 104"/>
                  <a:gd name="T6" fmla="*/ 8 w 90"/>
                  <a:gd name="T7" fmla="*/ 72 h 104"/>
                  <a:gd name="T8" fmla="*/ 8 w 90"/>
                  <a:gd name="T9" fmla="*/ 72 h 104"/>
                  <a:gd name="T10" fmla="*/ 0 w 90"/>
                  <a:gd name="T11" fmla="*/ 45 h 104"/>
                  <a:gd name="T12" fmla="*/ 45 w 90"/>
                  <a:gd name="T13" fmla="*/ 0 h 104"/>
                  <a:gd name="T14" fmla="*/ 90 w 90"/>
                  <a:gd name="T15" fmla="*/ 45 h 104"/>
                  <a:gd name="T16" fmla="*/ 81 w 90"/>
                  <a:gd name="T17" fmla="*/ 72 h 104"/>
                  <a:gd name="T18" fmla="*/ 79 w 90"/>
                  <a:gd name="T19" fmla="*/ 74 h 104"/>
                  <a:gd name="T20" fmla="*/ 70 w 90"/>
                  <a:gd name="T21" fmla="*/ 100 h 104"/>
                  <a:gd name="T22" fmla="*/ 69 w 90"/>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4">
                    <a:moveTo>
                      <a:pt x="69" y="104"/>
                    </a:moveTo>
                    <a:cubicBezTo>
                      <a:pt x="20" y="104"/>
                      <a:pt x="20" y="104"/>
                      <a:pt x="20" y="104"/>
                    </a:cubicBezTo>
                    <a:cubicBezTo>
                      <a:pt x="20" y="100"/>
                      <a:pt x="20" y="100"/>
                      <a:pt x="20" y="100"/>
                    </a:cubicBezTo>
                    <a:cubicBezTo>
                      <a:pt x="20" y="100"/>
                      <a:pt x="18" y="85"/>
                      <a:pt x="8" y="72"/>
                    </a:cubicBezTo>
                    <a:cubicBezTo>
                      <a:pt x="8" y="72"/>
                      <a:pt x="8" y="72"/>
                      <a:pt x="8" y="72"/>
                    </a:cubicBezTo>
                    <a:cubicBezTo>
                      <a:pt x="3" y="64"/>
                      <a:pt x="0" y="55"/>
                      <a:pt x="0" y="45"/>
                    </a:cubicBezTo>
                    <a:cubicBezTo>
                      <a:pt x="0" y="20"/>
                      <a:pt x="20" y="0"/>
                      <a:pt x="45" y="0"/>
                    </a:cubicBezTo>
                    <a:cubicBezTo>
                      <a:pt x="69" y="0"/>
                      <a:pt x="90" y="20"/>
                      <a:pt x="90" y="45"/>
                    </a:cubicBezTo>
                    <a:cubicBezTo>
                      <a:pt x="90" y="55"/>
                      <a:pt x="87" y="64"/>
                      <a:pt x="81" y="72"/>
                    </a:cubicBezTo>
                    <a:cubicBezTo>
                      <a:pt x="79" y="74"/>
                      <a:pt x="79" y="74"/>
                      <a:pt x="79" y="74"/>
                    </a:cubicBezTo>
                    <a:cubicBezTo>
                      <a:pt x="71" y="87"/>
                      <a:pt x="70" y="100"/>
                      <a:pt x="70" y="100"/>
                    </a:cubicBezTo>
                    <a:lnTo>
                      <a:pt x="69" y="10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2" name="Group 1"/>
          <p:cNvGrpSpPr/>
          <p:nvPr/>
        </p:nvGrpSpPr>
        <p:grpSpPr>
          <a:xfrm>
            <a:off x="1972828" y="5679567"/>
            <a:ext cx="597103" cy="600236"/>
            <a:chOff x="2012387" y="5792958"/>
            <a:chExt cx="609076" cy="612272"/>
          </a:xfrm>
        </p:grpSpPr>
        <p:sp>
          <p:nvSpPr>
            <p:cNvPr id="62" name="Oval 61"/>
            <p:cNvSpPr>
              <a:spLocks noChangeArrowheads="1"/>
            </p:cNvSpPr>
            <p:nvPr/>
          </p:nvSpPr>
          <p:spPr bwMode="auto">
            <a:xfrm>
              <a:off x="2012387" y="5792958"/>
              <a:ext cx="609076" cy="612272"/>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2" name="Freeform 6"/>
            <p:cNvSpPr>
              <a:spLocks noEditPoints="1"/>
            </p:cNvSpPr>
            <p:nvPr/>
          </p:nvSpPr>
          <p:spPr bwMode="auto">
            <a:xfrm>
              <a:off x="2150866" y="5948157"/>
              <a:ext cx="310828" cy="262144"/>
            </a:xfrm>
            <a:custGeom>
              <a:avLst/>
              <a:gdLst>
                <a:gd name="T0" fmla="*/ 2284 w 3456"/>
                <a:gd name="T1" fmla="*/ 435 h 2920"/>
                <a:gd name="T2" fmla="*/ 1852 w 3456"/>
                <a:gd name="T3" fmla="*/ 0 h 2920"/>
                <a:gd name="T4" fmla="*/ 1482 w 3456"/>
                <a:gd name="T5" fmla="*/ 373 h 2920"/>
                <a:gd name="T6" fmla="*/ 1358 w 3456"/>
                <a:gd name="T7" fmla="*/ 249 h 2920"/>
                <a:gd name="T8" fmla="*/ 1173 w 3456"/>
                <a:gd name="T9" fmla="*/ 435 h 2920"/>
                <a:gd name="T10" fmla="*/ 371 w 3456"/>
                <a:gd name="T11" fmla="*/ 435 h 2920"/>
                <a:gd name="T12" fmla="*/ 0 w 3456"/>
                <a:gd name="T13" fmla="*/ 2920 h 2920"/>
                <a:gd name="T14" fmla="*/ 3456 w 3456"/>
                <a:gd name="T15" fmla="*/ 2920 h 2920"/>
                <a:gd name="T16" fmla="*/ 3086 w 3456"/>
                <a:gd name="T17" fmla="*/ 435 h 2920"/>
                <a:gd name="T18" fmla="*/ 2284 w 3456"/>
                <a:gd name="T19" fmla="*/ 435 h 2920"/>
                <a:gd name="T20" fmla="*/ 2870 w 3456"/>
                <a:gd name="T21" fmla="*/ 684 h 2920"/>
                <a:gd name="T22" fmla="*/ 2901 w 3456"/>
                <a:gd name="T23" fmla="*/ 932 h 2920"/>
                <a:gd name="T24" fmla="*/ 2778 w 3456"/>
                <a:gd name="T25" fmla="*/ 932 h 2920"/>
                <a:gd name="T26" fmla="*/ 2531 w 3456"/>
                <a:gd name="T27" fmla="*/ 684 h 2920"/>
                <a:gd name="T28" fmla="*/ 2870 w 3456"/>
                <a:gd name="T29" fmla="*/ 684 h 2920"/>
                <a:gd name="T30" fmla="*/ 1482 w 3456"/>
                <a:gd name="T31" fmla="*/ 715 h 2920"/>
                <a:gd name="T32" fmla="*/ 1852 w 3456"/>
                <a:gd name="T33" fmla="*/ 342 h 2920"/>
                <a:gd name="T34" fmla="*/ 2654 w 3456"/>
                <a:gd name="T35" fmla="*/ 1181 h 2920"/>
                <a:gd name="T36" fmla="*/ 2963 w 3456"/>
                <a:gd name="T37" fmla="*/ 1181 h 2920"/>
                <a:gd name="T38" fmla="*/ 3148 w 3456"/>
                <a:gd name="T39" fmla="*/ 2517 h 2920"/>
                <a:gd name="T40" fmla="*/ 2716 w 3456"/>
                <a:gd name="T41" fmla="*/ 1926 h 2920"/>
                <a:gd name="T42" fmla="*/ 2716 w 3456"/>
                <a:gd name="T43" fmla="*/ 1678 h 2920"/>
                <a:gd name="T44" fmla="*/ 2346 w 3456"/>
                <a:gd name="T45" fmla="*/ 1305 h 2920"/>
                <a:gd name="T46" fmla="*/ 1975 w 3456"/>
                <a:gd name="T47" fmla="*/ 1678 h 2920"/>
                <a:gd name="T48" fmla="*/ 1605 w 3456"/>
                <a:gd name="T49" fmla="*/ 2051 h 2920"/>
                <a:gd name="T50" fmla="*/ 1235 w 3456"/>
                <a:gd name="T51" fmla="*/ 1678 h 2920"/>
                <a:gd name="T52" fmla="*/ 1235 w 3456"/>
                <a:gd name="T53" fmla="*/ 1429 h 2920"/>
                <a:gd name="T54" fmla="*/ 988 w 3456"/>
                <a:gd name="T55" fmla="*/ 995 h 2920"/>
                <a:gd name="T56" fmla="*/ 1358 w 3456"/>
                <a:gd name="T57" fmla="*/ 591 h 2920"/>
                <a:gd name="T58" fmla="*/ 1482 w 3456"/>
                <a:gd name="T59" fmla="*/ 715 h 2920"/>
                <a:gd name="T60" fmla="*/ 926 w 3456"/>
                <a:gd name="T61" fmla="*/ 684 h 2920"/>
                <a:gd name="T62" fmla="*/ 679 w 3456"/>
                <a:gd name="T63" fmla="*/ 932 h 2920"/>
                <a:gd name="T64" fmla="*/ 556 w 3456"/>
                <a:gd name="T65" fmla="*/ 932 h 2920"/>
                <a:gd name="T66" fmla="*/ 587 w 3456"/>
                <a:gd name="T67" fmla="*/ 684 h 2920"/>
                <a:gd name="T68" fmla="*/ 926 w 3456"/>
                <a:gd name="T69" fmla="*/ 684 h 2920"/>
                <a:gd name="T70" fmla="*/ 494 w 3456"/>
                <a:gd name="T71" fmla="*/ 1181 h 2920"/>
                <a:gd name="T72" fmla="*/ 741 w 3456"/>
                <a:gd name="T73" fmla="*/ 1181 h 2920"/>
                <a:gd name="T74" fmla="*/ 988 w 3456"/>
                <a:gd name="T75" fmla="*/ 1429 h 2920"/>
                <a:gd name="T76" fmla="*/ 988 w 3456"/>
                <a:gd name="T77" fmla="*/ 1678 h 2920"/>
                <a:gd name="T78" fmla="*/ 1605 w 3456"/>
                <a:gd name="T79" fmla="*/ 2299 h 2920"/>
                <a:gd name="T80" fmla="*/ 2222 w 3456"/>
                <a:gd name="T81" fmla="*/ 1678 h 2920"/>
                <a:gd name="T82" fmla="*/ 2346 w 3456"/>
                <a:gd name="T83" fmla="*/ 1554 h 2920"/>
                <a:gd name="T84" fmla="*/ 2469 w 3456"/>
                <a:gd name="T85" fmla="*/ 1678 h 2920"/>
                <a:gd name="T86" fmla="*/ 2469 w 3456"/>
                <a:gd name="T87" fmla="*/ 1926 h 2920"/>
                <a:gd name="T88" fmla="*/ 2901 w 3456"/>
                <a:gd name="T89" fmla="*/ 2672 h 2920"/>
                <a:gd name="T90" fmla="*/ 278 w 3456"/>
                <a:gd name="T91" fmla="*/ 2672 h 2920"/>
                <a:gd name="T92" fmla="*/ 494 w 3456"/>
                <a:gd name="T93" fmla="*/ 118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56" h="2920">
                  <a:moveTo>
                    <a:pt x="2284" y="435"/>
                  </a:moveTo>
                  <a:cubicBezTo>
                    <a:pt x="1852" y="0"/>
                    <a:pt x="1852" y="0"/>
                    <a:pt x="1852" y="0"/>
                  </a:cubicBezTo>
                  <a:cubicBezTo>
                    <a:pt x="1482" y="373"/>
                    <a:pt x="1482" y="373"/>
                    <a:pt x="1482" y="373"/>
                  </a:cubicBezTo>
                  <a:cubicBezTo>
                    <a:pt x="1358" y="249"/>
                    <a:pt x="1358" y="249"/>
                    <a:pt x="1358" y="249"/>
                  </a:cubicBezTo>
                  <a:cubicBezTo>
                    <a:pt x="1173" y="435"/>
                    <a:pt x="1173" y="435"/>
                    <a:pt x="1173" y="435"/>
                  </a:cubicBezTo>
                  <a:cubicBezTo>
                    <a:pt x="371" y="435"/>
                    <a:pt x="371" y="435"/>
                    <a:pt x="371" y="435"/>
                  </a:cubicBezTo>
                  <a:cubicBezTo>
                    <a:pt x="0" y="2920"/>
                    <a:pt x="0" y="2920"/>
                    <a:pt x="0" y="2920"/>
                  </a:cubicBezTo>
                  <a:cubicBezTo>
                    <a:pt x="3456" y="2920"/>
                    <a:pt x="3456" y="2920"/>
                    <a:pt x="3456" y="2920"/>
                  </a:cubicBezTo>
                  <a:cubicBezTo>
                    <a:pt x="3086" y="435"/>
                    <a:pt x="3086" y="435"/>
                    <a:pt x="3086" y="435"/>
                  </a:cubicBezTo>
                  <a:lnTo>
                    <a:pt x="2284" y="435"/>
                  </a:lnTo>
                  <a:close/>
                  <a:moveTo>
                    <a:pt x="2870" y="684"/>
                  </a:moveTo>
                  <a:cubicBezTo>
                    <a:pt x="2901" y="932"/>
                    <a:pt x="2901" y="932"/>
                    <a:pt x="2901" y="932"/>
                  </a:cubicBezTo>
                  <a:cubicBezTo>
                    <a:pt x="2778" y="932"/>
                    <a:pt x="2778" y="932"/>
                    <a:pt x="2778" y="932"/>
                  </a:cubicBezTo>
                  <a:cubicBezTo>
                    <a:pt x="2531" y="684"/>
                    <a:pt x="2531" y="684"/>
                    <a:pt x="2531" y="684"/>
                  </a:cubicBezTo>
                  <a:lnTo>
                    <a:pt x="2870" y="684"/>
                  </a:lnTo>
                  <a:close/>
                  <a:moveTo>
                    <a:pt x="1482" y="715"/>
                  </a:moveTo>
                  <a:cubicBezTo>
                    <a:pt x="1852" y="342"/>
                    <a:pt x="1852" y="342"/>
                    <a:pt x="1852" y="342"/>
                  </a:cubicBezTo>
                  <a:cubicBezTo>
                    <a:pt x="2654" y="1181"/>
                    <a:pt x="2654" y="1181"/>
                    <a:pt x="2654" y="1181"/>
                  </a:cubicBezTo>
                  <a:cubicBezTo>
                    <a:pt x="2963" y="1181"/>
                    <a:pt x="2963" y="1181"/>
                    <a:pt x="2963" y="1181"/>
                  </a:cubicBezTo>
                  <a:cubicBezTo>
                    <a:pt x="3148" y="2517"/>
                    <a:pt x="3148" y="2517"/>
                    <a:pt x="3148" y="2517"/>
                  </a:cubicBezTo>
                  <a:cubicBezTo>
                    <a:pt x="2901" y="2423"/>
                    <a:pt x="2716" y="2206"/>
                    <a:pt x="2716" y="1926"/>
                  </a:cubicBezTo>
                  <a:cubicBezTo>
                    <a:pt x="2716" y="1678"/>
                    <a:pt x="2716" y="1678"/>
                    <a:pt x="2716" y="1678"/>
                  </a:cubicBezTo>
                  <a:cubicBezTo>
                    <a:pt x="2716" y="1460"/>
                    <a:pt x="2562" y="1305"/>
                    <a:pt x="2346" y="1305"/>
                  </a:cubicBezTo>
                  <a:cubicBezTo>
                    <a:pt x="2130" y="1305"/>
                    <a:pt x="1975" y="1460"/>
                    <a:pt x="1975" y="1678"/>
                  </a:cubicBezTo>
                  <a:cubicBezTo>
                    <a:pt x="1975" y="1864"/>
                    <a:pt x="1821" y="2051"/>
                    <a:pt x="1605" y="2051"/>
                  </a:cubicBezTo>
                  <a:cubicBezTo>
                    <a:pt x="1389" y="2051"/>
                    <a:pt x="1235" y="1864"/>
                    <a:pt x="1235" y="1678"/>
                  </a:cubicBezTo>
                  <a:cubicBezTo>
                    <a:pt x="1235" y="1429"/>
                    <a:pt x="1235" y="1429"/>
                    <a:pt x="1235" y="1429"/>
                  </a:cubicBezTo>
                  <a:cubicBezTo>
                    <a:pt x="1235" y="1243"/>
                    <a:pt x="1142" y="1088"/>
                    <a:pt x="988" y="995"/>
                  </a:cubicBezTo>
                  <a:cubicBezTo>
                    <a:pt x="1358" y="591"/>
                    <a:pt x="1358" y="591"/>
                    <a:pt x="1358" y="591"/>
                  </a:cubicBezTo>
                  <a:lnTo>
                    <a:pt x="1482" y="715"/>
                  </a:lnTo>
                  <a:close/>
                  <a:moveTo>
                    <a:pt x="926" y="684"/>
                  </a:moveTo>
                  <a:cubicBezTo>
                    <a:pt x="679" y="932"/>
                    <a:pt x="679" y="932"/>
                    <a:pt x="679" y="932"/>
                  </a:cubicBezTo>
                  <a:cubicBezTo>
                    <a:pt x="556" y="932"/>
                    <a:pt x="556" y="932"/>
                    <a:pt x="556" y="932"/>
                  </a:cubicBezTo>
                  <a:cubicBezTo>
                    <a:pt x="587" y="684"/>
                    <a:pt x="587" y="684"/>
                    <a:pt x="587" y="684"/>
                  </a:cubicBezTo>
                  <a:lnTo>
                    <a:pt x="926" y="684"/>
                  </a:lnTo>
                  <a:close/>
                  <a:moveTo>
                    <a:pt x="494" y="1181"/>
                  </a:moveTo>
                  <a:cubicBezTo>
                    <a:pt x="741" y="1181"/>
                    <a:pt x="741" y="1181"/>
                    <a:pt x="741" y="1181"/>
                  </a:cubicBezTo>
                  <a:cubicBezTo>
                    <a:pt x="864" y="1181"/>
                    <a:pt x="988" y="1274"/>
                    <a:pt x="988" y="1429"/>
                  </a:cubicBezTo>
                  <a:cubicBezTo>
                    <a:pt x="988" y="1678"/>
                    <a:pt x="988" y="1678"/>
                    <a:pt x="988" y="1678"/>
                  </a:cubicBezTo>
                  <a:cubicBezTo>
                    <a:pt x="988" y="2020"/>
                    <a:pt x="1266" y="2299"/>
                    <a:pt x="1605" y="2299"/>
                  </a:cubicBezTo>
                  <a:cubicBezTo>
                    <a:pt x="1944" y="2299"/>
                    <a:pt x="2222" y="2020"/>
                    <a:pt x="2222" y="1678"/>
                  </a:cubicBezTo>
                  <a:cubicBezTo>
                    <a:pt x="2222" y="1616"/>
                    <a:pt x="2284" y="1554"/>
                    <a:pt x="2346" y="1554"/>
                  </a:cubicBezTo>
                  <a:cubicBezTo>
                    <a:pt x="2407" y="1554"/>
                    <a:pt x="2469" y="1616"/>
                    <a:pt x="2469" y="1678"/>
                  </a:cubicBezTo>
                  <a:cubicBezTo>
                    <a:pt x="2469" y="1926"/>
                    <a:pt x="2469" y="1926"/>
                    <a:pt x="2469" y="1926"/>
                  </a:cubicBezTo>
                  <a:cubicBezTo>
                    <a:pt x="2469" y="2237"/>
                    <a:pt x="2623" y="2517"/>
                    <a:pt x="2901" y="2672"/>
                  </a:cubicBezTo>
                  <a:cubicBezTo>
                    <a:pt x="278" y="2672"/>
                    <a:pt x="278" y="2672"/>
                    <a:pt x="278" y="2672"/>
                  </a:cubicBezTo>
                  <a:lnTo>
                    <a:pt x="494" y="1181"/>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8825688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2.22878E-6 L 4.70258E-6 2.22878E-6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350"/>
                                        <p:tgtEl>
                                          <p:spTgt spid="19"/>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19"/>
                                        </p:tgtEl>
                                        <p:attrNameLst>
                                          <p:attrName>ppt_x</p:attrName>
                                          <p:attrName>ppt_y</p:attrName>
                                        </p:attrNameLst>
                                      </p:cBhvr>
                                      <p:rCtr x="-1251" y="0"/>
                                    </p:animMotion>
                                  </p:childTnLst>
                                </p:cTn>
                              </p:par>
                              <p:par>
                                <p:cTn id="15" presetID="10"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 presetClass="entr" presetSubtype="0" fill="hold" nodeType="withEffect">
                                  <p:stCondLst>
                                    <p:cond delay="600"/>
                                  </p:stCondLst>
                                  <p:childTnLst>
                                    <p:set>
                                      <p:cBhvr>
                                        <p:cTn id="19" dur="1" fill="hold">
                                          <p:stCondLst>
                                            <p:cond delay="0"/>
                                          </p:stCondLst>
                                        </p:cTn>
                                        <p:tgtEl>
                                          <p:spTgt spid="8"/>
                                        </p:tgtEl>
                                        <p:attrNameLst>
                                          <p:attrName>style.visibility</p:attrName>
                                        </p:attrNameLst>
                                      </p:cBhvr>
                                      <p:to>
                                        <p:strVal val="visible"/>
                                      </p:to>
                                    </p:set>
                                  </p:childTnLst>
                                </p:cTn>
                              </p:par>
                              <p:par>
                                <p:cTn id="20" presetID="6" presetClass="emph" presetSubtype="0" accel="100000" autoRev="1" fill="hold" nodeType="withEffect">
                                  <p:stCondLst>
                                    <p:cond delay="100"/>
                                  </p:stCondLst>
                                  <p:childTnLst>
                                    <p:animScale>
                                      <p:cBhvr>
                                        <p:cTn id="21" dur="500" fill="hold"/>
                                        <p:tgtEl>
                                          <p:spTgt spid="8"/>
                                        </p:tgtEl>
                                      </p:cBhvr>
                                      <p:by x="0" y="0"/>
                                    </p:animScale>
                                  </p:childTnLst>
                                </p:cTn>
                              </p:par>
                              <p:par>
                                <p:cTn id="22" presetID="1" presetClass="entr" presetSubtype="0" fill="hold" nodeType="withEffect">
                                  <p:stCondLst>
                                    <p:cond delay="700"/>
                                  </p:stCondLst>
                                  <p:childTnLst>
                                    <p:set>
                                      <p:cBhvr>
                                        <p:cTn id="23" dur="1" fill="hold">
                                          <p:stCondLst>
                                            <p:cond delay="0"/>
                                          </p:stCondLst>
                                        </p:cTn>
                                        <p:tgtEl>
                                          <p:spTgt spid="41"/>
                                        </p:tgtEl>
                                        <p:attrNameLst>
                                          <p:attrName>style.visibility</p:attrName>
                                        </p:attrNameLst>
                                      </p:cBhvr>
                                      <p:to>
                                        <p:strVal val="visible"/>
                                      </p:to>
                                    </p:set>
                                  </p:childTnLst>
                                </p:cTn>
                              </p:par>
                              <p:par>
                                <p:cTn id="24" presetID="6" presetClass="emph" presetSubtype="0" accel="100000" autoRev="1" fill="hold" nodeType="withEffect">
                                  <p:stCondLst>
                                    <p:cond delay="200"/>
                                  </p:stCondLst>
                                  <p:childTnLst>
                                    <p:animScale>
                                      <p:cBhvr>
                                        <p:cTn id="25" dur="500" fill="hold"/>
                                        <p:tgtEl>
                                          <p:spTgt spid="41"/>
                                        </p:tgtEl>
                                      </p:cBhvr>
                                      <p:by x="0" y="0"/>
                                    </p:animScale>
                                  </p:childTnLst>
                                </p:cTn>
                              </p:par>
                              <p:par>
                                <p:cTn id="26" presetID="1" presetClass="entr" presetSubtype="0" fill="hold" nodeType="withEffect">
                                  <p:stCondLst>
                                    <p:cond delay="800"/>
                                  </p:stCondLst>
                                  <p:childTnLst>
                                    <p:set>
                                      <p:cBhvr>
                                        <p:cTn id="27" dur="1" fill="hold">
                                          <p:stCondLst>
                                            <p:cond delay="0"/>
                                          </p:stCondLst>
                                        </p:cTn>
                                        <p:tgtEl>
                                          <p:spTgt spid="55"/>
                                        </p:tgtEl>
                                        <p:attrNameLst>
                                          <p:attrName>style.visibility</p:attrName>
                                        </p:attrNameLst>
                                      </p:cBhvr>
                                      <p:to>
                                        <p:strVal val="visible"/>
                                      </p:to>
                                    </p:set>
                                  </p:childTnLst>
                                </p:cTn>
                              </p:par>
                              <p:par>
                                <p:cTn id="28" presetID="6" presetClass="emph" presetSubtype="0" accel="100000" autoRev="1" fill="hold" nodeType="withEffect">
                                  <p:stCondLst>
                                    <p:cond delay="300"/>
                                  </p:stCondLst>
                                  <p:childTnLst>
                                    <p:animScale>
                                      <p:cBhvr>
                                        <p:cTn id="29" dur="500" fill="hold"/>
                                        <p:tgtEl>
                                          <p:spTgt spid="55"/>
                                        </p:tgtEl>
                                      </p:cBhvr>
                                      <p:by x="0" y="0"/>
                                    </p:animScale>
                                  </p:childTnLst>
                                </p:cTn>
                              </p:par>
                              <p:par>
                                <p:cTn id="30" presetID="1" presetClass="entr" presetSubtype="0" fill="hold" nodeType="withEffect">
                                  <p:stCondLst>
                                    <p:cond delay="900"/>
                                  </p:stCondLst>
                                  <p:childTnLst>
                                    <p:set>
                                      <p:cBhvr>
                                        <p:cTn id="31" dur="1" fill="hold">
                                          <p:stCondLst>
                                            <p:cond delay="0"/>
                                          </p:stCondLst>
                                        </p:cTn>
                                        <p:tgtEl>
                                          <p:spTgt spid="58"/>
                                        </p:tgtEl>
                                        <p:attrNameLst>
                                          <p:attrName>style.visibility</p:attrName>
                                        </p:attrNameLst>
                                      </p:cBhvr>
                                      <p:to>
                                        <p:strVal val="visible"/>
                                      </p:to>
                                    </p:set>
                                  </p:childTnLst>
                                </p:cTn>
                              </p:par>
                              <p:par>
                                <p:cTn id="32" presetID="6" presetClass="emph" presetSubtype="0" accel="100000" autoRev="1" fill="hold" nodeType="withEffect">
                                  <p:stCondLst>
                                    <p:cond delay="400"/>
                                  </p:stCondLst>
                                  <p:childTnLst>
                                    <p:animScale>
                                      <p:cBhvr>
                                        <p:cTn id="33" dur="500" fill="hold"/>
                                        <p:tgtEl>
                                          <p:spTgt spid="58"/>
                                        </p:tgtEl>
                                      </p:cBhvr>
                                      <p:by x="0" y="0"/>
                                    </p:animScale>
                                  </p:childTnLst>
                                </p:cTn>
                              </p:par>
                              <p:par>
                                <p:cTn id="34" presetID="1" presetClass="entr" presetSubtype="0" fill="hold" nodeType="withEffect">
                                  <p:stCondLst>
                                    <p:cond delay="1100"/>
                                  </p:stCondLst>
                                  <p:childTnLst>
                                    <p:set>
                                      <p:cBhvr>
                                        <p:cTn id="35" dur="1" fill="hold">
                                          <p:stCondLst>
                                            <p:cond delay="0"/>
                                          </p:stCondLst>
                                        </p:cTn>
                                        <p:tgtEl>
                                          <p:spTgt spid="73"/>
                                        </p:tgtEl>
                                        <p:attrNameLst>
                                          <p:attrName>style.visibility</p:attrName>
                                        </p:attrNameLst>
                                      </p:cBhvr>
                                      <p:to>
                                        <p:strVal val="visible"/>
                                      </p:to>
                                    </p:set>
                                  </p:childTnLst>
                                </p:cTn>
                              </p:par>
                              <p:par>
                                <p:cTn id="36" presetID="6" presetClass="emph" presetSubtype="0" accel="100000" autoRev="1" fill="hold" nodeType="withEffect">
                                  <p:stCondLst>
                                    <p:cond delay="600"/>
                                  </p:stCondLst>
                                  <p:childTnLst>
                                    <p:animScale>
                                      <p:cBhvr>
                                        <p:cTn id="37" dur="500" fill="hold"/>
                                        <p:tgtEl>
                                          <p:spTgt spid="73"/>
                                        </p:tgtEl>
                                      </p:cBhvr>
                                      <p:by x="0" y="0"/>
                                    </p:animScale>
                                  </p:childTnLst>
                                </p:cTn>
                              </p:par>
                              <p:par>
                                <p:cTn id="38" presetID="1" presetClass="entr" presetSubtype="0" fill="hold" nodeType="withEffect">
                                  <p:stCondLst>
                                    <p:cond delay="1200"/>
                                  </p:stCondLst>
                                  <p:childTnLst>
                                    <p:set>
                                      <p:cBhvr>
                                        <p:cTn id="39" dur="1" fill="hold">
                                          <p:stCondLst>
                                            <p:cond delay="0"/>
                                          </p:stCondLst>
                                        </p:cTn>
                                        <p:tgtEl>
                                          <p:spTgt spid="67"/>
                                        </p:tgtEl>
                                        <p:attrNameLst>
                                          <p:attrName>style.visibility</p:attrName>
                                        </p:attrNameLst>
                                      </p:cBhvr>
                                      <p:to>
                                        <p:strVal val="visible"/>
                                      </p:to>
                                    </p:set>
                                  </p:childTnLst>
                                </p:cTn>
                              </p:par>
                              <p:par>
                                <p:cTn id="40" presetID="6" presetClass="emph" presetSubtype="0" accel="100000" autoRev="1" fill="hold" nodeType="withEffect">
                                  <p:stCondLst>
                                    <p:cond delay="700"/>
                                  </p:stCondLst>
                                  <p:childTnLst>
                                    <p:animScale>
                                      <p:cBhvr>
                                        <p:cTn id="41" dur="500" fill="hold"/>
                                        <p:tgtEl>
                                          <p:spTgt spid="67"/>
                                        </p:tgtEl>
                                      </p:cBhvr>
                                      <p:by x="0" y="0"/>
                                    </p:animScale>
                                  </p:childTnLst>
                                </p:cTn>
                              </p:par>
                              <p:par>
                                <p:cTn id="42" presetID="1" presetClass="entr" presetSubtype="0" fill="hold" nodeType="withEffect">
                                  <p:stCondLst>
                                    <p:cond delay="1300"/>
                                  </p:stCondLst>
                                  <p:childTnLst>
                                    <p:set>
                                      <p:cBhvr>
                                        <p:cTn id="43" dur="1" fill="hold">
                                          <p:stCondLst>
                                            <p:cond delay="0"/>
                                          </p:stCondLst>
                                        </p:cTn>
                                        <p:tgtEl>
                                          <p:spTgt spid="70"/>
                                        </p:tgtEl>
                                        <p:attrNameLst>
                                          <p:attrName>style.visibility</p:attrName>
                                        </p:attrNameLst>
                                      </p:cBhvr>
                                      <p:to>
                                        <p:strVal val="visible"/>
                                      </p:to>
                                    </p:set>
                                  </p:childTnLst>
                                </p:cTn>
                              </p:par>
                              <p:par>
                                <p:cTn id="44" presetID="6" presetClass="emph" presetSubtype="0" accel="100000" autoRev="1" fill="hold" nodeType="withEffect">
                                  <p:stCondLst>
                                    <p:cond delay="800"/>
                                  </p:stCondLst>
                                  <p:childTnLst>
                                    <p:animScale>
                                      <p:cBhvr>
                                        <p:cTn id="45" dur="500" fill="hold"/>
                                        <p:tgtEl>
                                          <p:spTgt spid="70"/>
                                        </p:tgtEl>
                                      </p:cBhvr>
                                      <p:by x="0" y="0"/>
                                    </p:animScale>
                                  </p:childTnLst>
                                </p:cTn>
                              </p:par>
                              <p:par>
                                <p:cTn id="46" presetID="1" presetClass="entr" presetSubtype="0" fill="hold" nodeType="withEffect">
                                  <p:stCondLst>
                                    <p:cond delay="1400"/>
                                  </p:stCondLst>
                                  <p:childTnLst>
                                    <p:set>
                                      <p:cBhvr>
                                        <p:cTn id="47" dur="1" fill="hold">
                                          <p:stCondLst>
                                            <p:cond delay="0"/>
                                          </p:stCondLst>
                                        </p:cTn>
                                        <p:tgtEl>
                                          <p:spTgt spid="76"/>
                                        </p:tgtEl>
                                        <p:attrNameLst>
                                          <p:attrName>style.visibility</p:attrName>
                                        </p:attrNameLst>
                                      </p:cBhvr>
                                      <p:to>
                                        <p:strVal val="visible"/>
                                      </p:to>
                                    </p:set>
                                  </p:childTnLst>
                                </p:cTn>
                              </p:par>
                              <p:par>
                                <p:cTn id="48" presetID="6" presetClass="emph" presetSubtype="0" accel="100000" autoRev="1" fill="hold" nodeType="withEffect">
                                  <p:stCondLst>
                                    <p:cond delay="900"/>
                                  </p:stCondLst>
                                  <p:childTnLst>
                                    <p:animScale>
                                      <p:cBhvr>
                                        <p:cTn id="49" dur="500" fill="hold"/>
                                        <p:tgtEl>
                                          <p:spTgt spid="76"/>
                                        </p:tgtEl>
                                      </p:cBhvr>
                                      <p:by x="0" y="0"/>
                                    </p:animScale>
                                  </p:childTnLst>
                                </p:cTn>
                              </p:par>
                              <p:par>
                                <p:cTn id="50" presetID="1" presetClass="entr" presetSubtype="0" fill="hold" nodeType="withEffect">
                                  <p:stCondLst>
                                    <p:cond delay="1000"/>
                                  </p:stCondLst>
                                  <p:childTnLst>
                                    <p:set>
                                      <p:cBhvr>
                                        <p:cTn id="51" dur="1" fill="hold">
                                          <p:stCondLst>
                                            <p:cond delay="0"/>
                                          </p:stCondLst>
                                        </p:cTn>
                                        <p:tgtEl>
                                          <p:spTgt spid="2"/>
                                        </p:tgtEl>
                                        <p:attrNameLst>
                                          <p:attrName>style.visibility</p:attrName>
                                        </p:attrNameLst>
                                      </p:cBhvr>
                                      <p:to>
                                        <p:strVal val="visible"/>
                                      </p:to>
                                    </p:set>
                                  </p:childTnLst>
                                </p:cTn>
                              </p:par>
                              <p:par>
                                <p:cTn id="52" presetID="6" presetClass="emph" presetSubtype="0" accel="100000" autoRev="1" fill="hold" nodeType="withEffect">
                                  <p:stCondLst>
                                    <p:cond delay="500"/>
                                  </p:stCondLst>
                                  <p:childTnLst>
                                    <p:animScale>
                                      <p:cBhvr>
                                        <p:cTn id="53" dur="500" fill="hold"/>
                                        <p:tgtEl>
                                          <p:spTgt spid="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51"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Database and data services</a:t>
            </a:r>
          </a:p>
        </p:txBody>
      </p:sp>
      <p:sp>
        <p:nvSpPr>
          <p:cNvPr id="4" name="Text Placeholder 3"/>
          <p:cNvSpPr>
            <a:spLocks noGrp="1"/>
          </p:cNvSpPr>
          <p:nvPr>
            <p:ph type="body" sz="quarter" idx="11"/>
          </p:nvPr>
        </p:nvSpPr>
        <p:spPr>
          <a:xfrm>
            <a:off x="2108491" y="1749425"/>
            <a:ext cx="9816589" cy="5108575"/>
          </a:xfrm>
        </p:spPr>
        <p:txBody>
          <a:bodyPr>
            <a:normAutofit/>
          </a:bodyPr>
          <a:lstStyle/>
          <a:p>
            <a:r>
              <a:rPr lang="en-US" noProof="0" dirty="0"/>
              <a:t>Certain Azure (cloud-based) services are available with </a:t>
            </a:r>
            <a:r>
              <a:rPr lang="en-US" b="1" noProof="0" dirty="0"/>
              <a:t>Direct Connect</a:t>
            </a:r>
          </a:p>
          <a:p>
            <a:pPr lvl="1"/>
            <a:r>
              <a:rPr lang="en-US" noProof="0" dirty="0"/>
              <a:t>Queries are sent back to Azure as users explore and report on data (dashboard tiles refresh every 15 minutes)</a:t>
            </a:r>
          </a:p>
          <a:p>
            <a:pPr lvl="1"/>
            <a:r>
              <a:rPr lang="en-US" noProof="0" dirty="0"/>
              <a:t>These experiences are intended for users who are familiar with the databases and entities they connect to</a:t>
            </a:r>
          </a:p>
          <a:p>
            <a:pPr lvl="1"/>
            <a:r>
              <a:rPr lang="en-US" noProof="0" dirty="0"/>
              <a:t>Only available with the </a:t>
            </a:r>
            <a:r>
              <a:rPr lang="en-US" b="1" noProof="0" dirty="0"/>
              <a:t>Power BI Pro </a:t>
            </a:r>
            <a:r>
              <a:rPr lang="en-US" noProof="0" dirty="0"/>
              <a:t>license</a:t>
            </a:r>
          </a:p>
          <a:p>
            <a:pPr lvl="1"/>
            <a:endParaRPr lang="en-US" noProof="0" dirty="0"/>
          </a:p>
        </p:txBody>
      </p:sp>
      <p:pic>
        <p:nvPicPr>
          <p:cNvPr id="7" name="Picture 6"/>
          <p:cNvPicPr>
            <a:picLocks noChangeAspect="1"/>
          </p:cNvPicPr>
          <p:nvPr/>
        </p:nvPicPr>
        <p:blipFill>
          <a:blip r:embed="rId3"/>
          <a:stretch>
            <a:fillRect/>
          </a:stretch>
        </p:blipFill>
        <p:spPr>
          <a:xfrm>
            <a:off x="464400" y="1976401"/>
            <a:ext cx="1488315" cy="1762659"/>
          </a:xfrm>
          <a:prstGeom prst="rect">
            <a:avLst/>
          </a:prstGeom>
        </p:spPr>
      </p:pic>
      <p:pic>
        <p:nvPicPr>
          <p:cNvPr id="60418" name="Picture 2" descr="C:\Users\Peter\AppData\Local\Temp\SNAGHTML1d13f4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978" y="5314008"/>
            <a:ext cx="4007848" cy="13474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462518" y="5098357"/>
            <a:ext cx="3189087" cy="1292662"/>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Apache Spark is a fast and general engine for large-scale data processing with Azure HDInsight</a:t>
            </a:r>
          </a:p>
        </p:txBody>
      </p:sp>
    </p:spTree>
    <p:extLst>
      <p:ext uri="{BB962C8B-B14F-4D97-AF65-F5344CB8AC3E}">
        <p14:creationId xmlns:p14="http://schemas.microsoft.com/office/powerpoint/2010/main" val="314665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Formats: Database and data services: SQL Server Analysis Services</a:t>
            </a:r>
          </a:p>
        </p:txBody>
      </p:sp>
      <p:sp>
        <p:nvSpPr>
          <p:cNvPr id="4" name="Text Placeholder 3"/>
          <p:cNvSpPr>
            <a:spLocks noGrp="1"/>
          </p:cNvSpPr>
          <p:nvPr>
            <p:ph type="body" sz="quarter" idx="11"/>
          </p:nvPr>
        </p:nvSpPr>
        <p:spPr>
          <a:xfrm>
            <a:off x="2358887" y="1749425"/>
            <a:ext cx="9566413" cy="5108575"/>
          </a:xfrm>
        </p:spPr>
        <p:txBody>
          <a:bodyPr>
            <a:normAutofit/>
          </a:bodyPr>
          <a:lstStyle/>
          <a:p>
            <a:r>
              <a:rPr lang="en-US" noProof="0" dirty="0"/>
              <a:t>Live connections to on-premises data can be made to SQL Server Analysis Services</a:t>
            </a:r>
          </a:p>
          <a:p>
            <a:pPr lvl="1"/>
            <a:r>
              <a:rPr lang="en-US" noProof="0" dirty="0"/>
              <a:t>Supported for SQL Server 2012 and later</a:t>
            </a:r>
          </a:p>
          <a:p>
            <a:pPr lvl="1"/>
            <a:r>
              <a:rPr lang="en-US" noProof="0" dirty="0"/>
              <a:t>The user’s identity is passed through, and so read access is required, and role permissions (row filters) will be enforced</a:t>
            </a:r>
          </a:p>
          <a:p>
            <a:pPr lvl="1"/>
            <a:r>
              <a:rPr lang="en-US" noProof="0" dirty="0"/>
              <a:t>Q&amp;A natural language querying is not supported</a:t>
            </a:r>
          </a:p>
          <a:p>
            <a:pPr lvl="1"/>
            <a:r>
              <a:rPr lang="en-US" noProof="0" dirty="0"/>
              <a:t>Only available with the </a:t>
            </a:r>
            <a:r>
              <a:rPr lang="en-US" b="1" noProof="0" dirty="0"/>
              <a:t>Power BI Pro </a:t>
            </a:r>
            <a:r>
              <a:rPr lang="en-US" noProof="0" dirty="0"/>
              <a:t>license</a:t>
            </a:r>
          </a:p>
        </p:txBody>
      </p:sp>
      <p:pic>
        <p:nvPicPr>
          <p:cNvPr id="5" name="Picture 4"/>
          <p:cNvPicPr>
            <a:picLocks noChangeAspect="1"/>
          </p:cNvPicPr>
          <p:nvPr/>
        </p:nvPicPr>
        <p:blipFill>
          <a:blip r:embed="rId3"/>
          <a:stretch>
            <a:fillRect/>
          </a:stretch>
        </p:blipFill>
        <p:spPr>
          <a:xfrm>
            <a:off x="464400" y="1976400"/>
            <a:ext cx="1775614" cy="1767993"/>
          </a:xfrm>
          <a:prstGeom prst="rect">
            <a:avLst/>
          </a:prstGeom>
        </p:spPr>
      </p:pic>
      <p:sp>
        <p:nvSpPr>
          <p:cNvPr id="6" name="TextBox 5"/>
          <p:cNvSpPr txBox="1"/>
          <p:nvPr/>
        </p:nvSpPr>
        <p:spPr>
          <a:xfrm>
            <a:off x="2558430" y="5606357"/>
            <a:ext cx="4790637"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It is not yet possible to connect to Azure Analysis Services using this technique</a:t>
            </a:r>
          </a:p>
        </p:txBody>
      </p:sp>
    </p:spTree>
    <p:extLst>
      <p:ext uri="{BB962C8B-B14F-4D97-AF65-F5344CB8AC3E}">
        <p14:creationId xmlns:p14="http://schemas.microsoft.com/office/powerpoint/2010/main" val="38323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Connecting to Power BI data sources</a:t>
            </a:r>
          </a:p>
        </p:txBody>
      </p:sp>
      <p:sp>
        <p:nvSpPr>
          <p:cNvPr id="3" name="Content Placeholder 2"/>
          <p:cNvSpPr>
            <a:spLocks noGrp="1"/>
          </p:cNvSpPr>
          <p:nvPr>
            <p:ph sz="quarter" idx="10"/>
          </p:nvPr>
        </p:nvSpPr>
        <p:spPr/>
        <p:txBody>
          <a:bodyPr/>
          <a:lstStyle/>
          <a:p>
            <a:r>
              <a:rPr lang="en-US" noProof="0" dirty="0"/>
              <a:t>Authentication</a:t>
            </a:r>
          </a:p>
        </p:txBody>
      </p:sp>
      <p:sp>
        <p:nvSpPr>
          <p:cNvPr id="4" name="Text Placeholder 3"/>
          <p:cNvSpPr>
            <a:spLocks noGrp="1"/>
          </p:cNvSpPr>
          <p:nvPr>
            <p:ph type="body" sz="quarter" idx="11"/>
          </p:nvPr>
        </p:nvSpPr>
        <p:spPr/>
        <p:txBody>
          <a:bodyPr/>
          <a:lstStyle/>
          <a:p>
            <a:r>
              <a:rPr lang="en-US" noProof="0" dirty="0"/>
              <a:t>Power BI connects to data sources as the user</a:t>
            </a:r>
          </a:p>
          <a:p>
            <a:pPr lvl="1"/>
            <a:r>
              <a:rPr lang="en-US" noProof="0" dirty="0"/>
              <a:t>Connections require valid accounts that meet the requirements of the specific data source</a:t>
            </a:r>
          </a:p>
          <a:p>
            <a:r>
              <a:rPr lang="en-US" noProof="0" dirty="0"/>
              <a:t>Authentication method is specific to connection type</a:t>
            </a:r>
          </a:p>
        </p:txBody>
      </p:sp>
      <p:graphicFrame>
        <p:nvGraphicFramePr>
          <p:cNvPr id="9" name="Table 8"/>
          <p:cNvGraphicFramePr>
            <a:graphicFrameLocks noGrp="1"/>
          </p:cNvGraphicFramePr>
          <p:nvPr>
            <p:extLst>
              <p:ext uri="{D42A27DB-BD31-4B8C-83A1-F6EECF244321}">
                <p14:modId xmlns:p14="http://schemas.microsoft.com/office/powerpoint/2010/main" val="3247647668"/>
              </p:ext>
            </p:extLst>
          </p:nvPr>
        </p:nvGraphicFramePr>
        <p:xfrm>
          <a:off x="449593" y="4124492"/>
          <a:ext cx="11087652" cy="2225040"/>
        </p:xfrm>
        <a:graphic>
          <a:graphicData uri="http://schemas.openxmlformats.org/drawingml/2006/table">
            <a:tbl>
              <a:tblPr firstRow="1" bandRow="1">
                <a:tableStyleId>{F5AB1C69-6EDB-4FF4-983F-18BD219EF322}</a:tableStyleId>
              </a:tblPr>
              <a:tblGrid>
                <a:gridCol w="2195443">
                  <a:extLst>
                    <a:ext uri="{9D8B030D-6E8A-4147-A177-3AD203B41FA5}">
                      <a16:colId xmlns:a16="http://schemas.microsoft.com/office/drawing/2014/main" xmlns="" val="20000"/>
                    </a:ext>
                  </a:extLst>
                </a:gridCol>
                <a:gridCol w="8892209">
                  <a:extLst>
                    <a:ext uri="{9D8B030D-6E8A-4147-A177-3AD203B41FA5}">
                      <a16:colId xmlns:a16="http://schemas.microsoft.com/office/drawing/2014/main" xmlns="" val="20001"/>
                    </a:ext>
                  </a:extLst>
                </a:gridCol>
              </a:tblGrid>
              <a:tr h="370840">
                <a:tc>
                  <a:txBody>
                    <a:bodyPr/>
                    <a:lstStyle/>
                    <a:p>
                      <a:r>
                        <a:rPr lang="en-AU" dirty="0"/>
                        <a:t>Method</a:t>
                      </a:r>
                      <a:endParaRPr lang="en-US" dirty="0"/>
                    </a:p>
                  </a:txBody>
                  <a:tcPr/>
                </a:tc>
                <a:tc>
                  <a:txBody>
                    <a:bodyPr/>
                    <a:lstStyle/>
                    <a:p>
                      <a:r>
                        <a:rPr lang="en-AU" dirty="0"/>
                        <a:t>Applies</a:t>
                      </a:r>
                      <a:r>
                        <a:rPr lang="en-AU" baseline="0" dirty="0"/>
                        <a:t> to</a:t>
                      </a:r>
                      <a:endParaRPr lang="en-US" dirty="0"/>
                    </a:p>
                  </a:txBody>
                  <a:tcPr/>
                </a:tc>
                <a:extLst>
                  <a:ext uri="{0D108BD9-81ED-4DB2-BD59-A6C34878D82A}">
                    <a16:rowId xmlns:a16="http://schemas.microsoft.com/office/drawing/2014/main" xmlns="" val="10000"/>
                  </a:ext>
                </a:extLst>
              </a:tr>
              <a:tr h="370840">
                <a:tc>
                  <a:txBody>
                    <a:bodyPr/>
                    <a:lstStyle/>
                    <a:p>
                      <a:r>
                        <a:rPr lang="en-AU" dirty="0"/>
                        <a:t>Basic</a:t>
                      </a:r>
                      <a:endParaRPr lang="en-US" dirty="0"/>
                    </a:p>
                  </a:txBody>
                  <a:tcPr/>
                </a:tc>
                <a:tc>
                  <a:txBody>
                    <a:bodyPr/>
                    <a:lstStyle/>
                    <a:p>
                      <a:r>
                        <a:rPr lang="en-AU" dirty="0"/>
                        <a:t>Azure</a:t>
                      </a:r>
                      <a:r>
                        <a:rPr lang="en-AU" baseline="0" dirty="0"/>
                        <a:t> </a:t>
                      </a:r>
                      <a:r>
                        <a:rPr lang="en-AU" dirty="0"/>
                        <a:t>SQL Database | Marketo | OData feeds</a:t>
                      </a:r>
                      <a:endParaRPr lang="en-US" dirty="0"/>
                    </a:p>
                  </a:txBody>
                  <a:tcPr/>
                </a:tc>
                <a:extLst>
                  <a:ext uri="{0D108BD9-81ED-4DB2-BD59-A6C34878D82A}">
                    <a16:rowId xmlns:a16="http://schemas.microsoft.com/office/drawing/2014/main" xmlns="" val="10001"/>
                  </a:ext>
                </a:extLst>
              </a:tr>
              <a:tr h="370840">
                <a:tc>
                  <a:txBody>
                    <a:bodyPr/>
                    <a:lstStyle/>
                    <a:p>
                      <a:r>
                        <a:rPr lang="en-AU" dirty="0"/>
                        <a:t>Account key</a:t>
                      </a:r>
                      <a:endParaRPr lang="en-US" dirty="0"/>
                    </a:p>
                  </a:txBody>
                  <a:tcPr/>
                </a:tc>
                <a:tc>
                  <a:txBody>
                    <a:bodyPr/>
                    <a:lstStyle/>
                    <a:p>
                      <a:r>
                        <a:rPr lang="en-AU" dirty="0"/>
                        <a:t>Azure Blob Store | Azure Table Store | Azure HDInsight</a:t>
                      </a:r>
                      <a:endParaRPr lang="en-US" dirty="0"/>
                    </a:p>
                  </a:txBody>
                  <a:tcPr/>
                </a:tc>
                <a:extLst>
                  <a:ext uri="{0D108BD9-81ED-4DB2-BD59-A6C34878D82A}">
                    <a16:rowId xmlns:a16="http://schemas.microsoft.com/office/drawing/2014/main" xmlns="" val="10002"/>
                  </a:ext>
                </a:extLst>
              </a:tr>
              <a:tr h="370840">
                <a:tc>
                  <a:txBody>
                    <a:bodyPr/>
                    <a:lstStyle/>
                    <a:p>
                      <a:r>
                        <a:rPr lang="en-AU" dirty="0"/>
                        <a:t>OAuth</a:t>
                      </a:r>
                      <a:endParaRPr lang="en-US" dirty="0"/>
                    </a:p>
                  </a:txBody>
                  <a:tcPr/>
                </a:tc>
                <a:tc>
                  <a:txBody>
                    <a:bodyPr/>
                    <a:lstStyle/>
                    <a:p>
                      <a:r>
                        <a:rPr lang="en-AU" dirty="0"/>
                        <a:t>Salesforce</a:t>
                      </a:r>
                      <a:r>
                        <a:rPr lang="en-AU" baseline="0" dirty="0"/>
                        <a:t> | Google Analytics | OData feeds</a:t>
                      </a:r>
                      <a:endParaRPr lang="en-US" dirty="0"/>
                    </a:p>
                  </a:txBody>
                  <a:tcPr/>
                </a:tc>
                <a:extLst>
                  <a:ext uri="{0D108BD9-81ED-4DB2-BD59-A6C34878D82A}">
                    <a16:rowId xmlns:a16="http://schemas.microsoft.com/office/drawing/2014/main" xmlns="" val="10003"/>
                  </a:ext>
                </a:extLst>
              </a:tr>
              <a:tr h="370840">
                <a:tc>
                  <a:txBody>
                    <a:bodyPr/>
                    <a:lstStyle/>
                    <a:p>
                      <a:r>
                        <a:rPr lang="en-AU" dirty="0"/>
                        <a:t>Marketplace</a:t>
                      </a:r>
                      <a:r>
                        <a:rPr lang="en-AU" baseline="0" dirty="0"/>
                        <a:t> key</a:t>
                      </a:r>
                      <a:endParaRPr lang="en-US" dirty="0"/>
                    </a:p>
                  </a:txBody>
                  <a:tcPr/>
                </a:tc>
                <a:tc>
                  <a:txBody>
                    <a:bodyPr/>
                    <a:lstStyle/>
                    <a:p>
                      <a:r>
                        <a:rPr lang="en-AU" dirty="0"/>
                        <a:t>Azure Marketplace</a:t>
                      </a:r>
                      <a:endParaRPr lang="en-US" dirty="0"/>
                    </a:p>
                  </a:txBody>
                  <a:tcPr/>
                </a:tc>
                <a:extLst>
                  <a:ext uri="{0D108BD9-81ED-4DB2-BD59-A6C34878D82A}">
                    <a16:rowId xmlns:a16="http://schemas.microsoft.com/office/drawing/2014/main" xmlns="" val="10004"/>
                  </a:ext>
                </a:extLst>
              </a:tr>
              <a:tr h="370840">
                <a:tc>
                  <a:txBody>
                    <a:bodyPr/>
                    <a:lstStyle/>
                    <a:p>
                      <a:r>
                        <a:rPr lang="en-AU" dirty="0"/>
                        <a:t>Anonymous</a:t>
                      </a:r>
                      <a:endParaRPr lang="en-US" dirty="0"/>
                    </a:p>
                  </a:txBody>
                  <a:tcPr/>
                </a:tc>
                <a:tc>
                  <a:txBody>
                    <a:bodyPr/>
                    <a:lstStyle/>
                    <a:p>
                      <a:r>
                        <a:rPr lang="en-AU" baseline="0" dirty="0"/>
                        <a:t>OData feeds | Web</a:t>
                      </a:r>
                      <a:endParaRPr lang="en-US" dirty="0"/>
                    </a:p>
                  </a:txBody>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415693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11922125" cy="5108575"/>
          </a:xfrm>
        </p:spPr>
        <p:txBody>
          <a:bodyPr>
            <a:normAutofit fontScale="92500" lnSpcReduction="20000"/>
          </a:bodyPr>
          <a:lstStyle/>
          <a:p>
            <a:r>
              <a:rPr lang="en-US" noProof="0" dirty="0"/>
              <a:t>Power BI enables online and on-premises data refresh for datasets uploaded from:</a:t>
            </a:r>
          </a:p>
          <a:p>
            <a:pPr lvl="1"/>
            <a:r>
              <a:rPr lang="en-US" noProof="0" dirty="0"/>
              <a:t>Power BI Desktop files</a:t>
            </a:r>
          </a:p>
          <a:p>
            <a:pPr lvl="1"/>
            <a:r>
              <a:rPr lang="en-US" noProof="0" dirty="0"/>
              <a:t>Excel workbooks, where Power Query or Power Pivot is used to query data</a:t>
            </a:r>
          </a:p>
          <a:p>
            <a:r>
              <a:rPr lang="en-US" noProof="0" dirty="0"/>
              <a:t>Data refresh can be </a:t>
            </a:r>
            <a:br>
              <a:rPr lang="en-US" noProof="0" dirty="0"/>
            </a:br>
            <a:r>
              <a:rPr lang="en-US" noProof="0" dirty="0"/>
              <a:t>on-demand, or scheduled</a:t>
            </a:r>
          </a:p>
          <a:p>
            <a:pPr lvl="1"/>
            <a:r>
              <a:rPr lang="en-US" noProof="0" dirty="0"/>
              <a:t>Minimum schedule frequency is hourly</a:t>
            </a:r>
          </a:p>
          <a:p>
            <a:r>
              <a:rPr lang="en-US" noProof="0" dirty="0"/>
              <a:t>Achieved via a gateway</a:t>
            </a:r>
          </a:p>
          <a:p>
            <a:pPr lvl="1"/>
            <a:r>
              <a:rPr lang="en-US" noProof="0" dirty="0"/>
              <a:t>Personal</a:t>
            </a:r>
          </a:p>
          <a:p>
            <a:pPr lvl="1"/>
            <a:r>
              <a:rPr lang="en-US" noProof="0" dirty="0"/>
              <a:t>On-Premises Data Gateway</a:t>
            </a:r>
          </a:p>
          <a:p>
            <a:pPr marL="1054" lvl="1" indent="0">
              <a:buNone/>
            </a:pPr>
            <a:endParaRPr lang="en-US" noProof="0" dirty="0"/>
          </a:p>
        </p:txBody>
      </p:sp>
      <p:grpSp>
        <p:nvGrpSpPr>
          <p:cNvPr id="6" name="Group 5"/>
          <p:cNvGrpSpPr/>
          <p:nvPr/>
        </p:nvGrpSpPr>
        <p:grpSpPr>
          <a:xfrm>
            <a:off x="6962418" y="3996766"/>
            <a:ext cx="4691355" cy="1551326"/>
            <a:chOff x="4452501" y="4240696"/>
            <a:chExt cx="6692662" cy="2213113"/>
          </a:xfrm>
        </p:grpSpPr>
        <p:pic>
          <p:nvPicPr>
            <p:cNvPr id="72706" name="Picture 2" descr="C:\Users\Peter\AppData\Local\Temp\SNAGHTML1d8db4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2501" y="4240696"/>
              <a:ext cx="6692662" cy="221311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6679097" y="5936975"/>
              <a:ext cx="3445564" cy="450572"/>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p:cNvSpPr txBox="1"/>
          <p:nvPr/>
        </p:nvSpPr>
        <p:spPr>
          <a:xfrm>
            <a:off x="7052441" y="5774037"/>
            <a:ext cx="4601332"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Gateway access requires the </a:t>
            </a:r>
            <a:br>
              <a:rPr lang="en-AU" dirty="0">
                <a:gradFill>
                  <a:gsLst>
                    <a:gs pos="2917">
                      <a:schemeClr val="tx1"/>
                    </a:gs>
                    <a:gs pos="30000">
                      <a:schemeClr val="tx1"/>
                    </a:gs>
                  </a:gsLst>
                  <a:lin ang="5400000" scaled="0"/>
                </a:gradFill>
              </a:rPr>
            </a:br>
            <a:r>
              <a:rPr lang="en-AU" b="1" dirty="0">
                <a:gradFill>
                  <a:gsLst>
                    <a:gs pos="2917">
                      <a:schemeClr val="tx1"/>
                    </a:gs>
                    <a:gs pos="30000">
                      <a:schemeClr val="tx1"/>
                    </a:gs>
                  </a:gsLst>
                  <a:lin ang="5400000" scaled="0"/>
                </a:gradFill>
              </a:rPr>
              <a:t>Power BI Pro </a:t>
            </a:r>
            <a:r>
              <a:rPr lang="en-AU" dirty="0">
                <a:gradFill>
                  <a:gsLst>
                    <a:gs pos="2917">
                      <a:schemeClr val="tx1"/>
                    </a:gs>
                    <a:gs pos="30000">
                      <a:schemeClr val="tx1"/>
                    </a:gs>
                  </a:gsLst>
                  <a:lin ang="5400000" scaled="0"/>
                </a:gradFill>
              </a:rPr>
              <a:t>license</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0326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r>
              <a:rPr lang="en-US" noProof="0" dirty="0"/>
              <a:t>Authentication</a:t>
            </a:r>
          </a:p>
        </p:txBody>
      </p:sp>
      <p:sp>
        <p:nvSpPr>
          <p:cNvPr id="4" name="Text Placeholder 3"/>
          <p:cNvSpPr>
            <a:spLocks noGrp="1"/>
          </p:cNvSpPr>
          <p:nvPr>
            <p:ph type="body" sz="quarter" idx="11"/>
          </p:nvPr>
        </p:nvSpPr>
        <p:spPr/>
        <p:txBody>
          <a:bodyPr/>
          <a:lstStyle/>
          <a:p>
            <a:r>
              <a:rPr lang="en-US" noProof="0" dirty="0"/>
              <a:t>In order for Power BI to refresh a dataset, credentials must be provided for the data sources included in the dataset</a:t>
            </a:r>
          </a:p>
          <a:p>
            <a:r>
              <a:rPr lang="en-US" noProof="0" dirty="0"/>
              <a:t>Credentials are securely stored so Power BI can connect to the data source on behalf of the user</a:t>
            </a:r>
          </a:p>
          <a:p>
            <a:pPr lvl="1"/>
            <a:r>
              <a:rPr lang="en-US" noProof="0" dirty="0"/>
              <a:t>Once specified, the credentials are retained, and may be updated</a:t>
            </a:r>
          </a:p>
          <a:p>
            <a:endParaRPr lang="en-US" noProof="0" dirty="0"/>
          </a:p>
        </p:txBody>
      </p:sp>
    </p:spTree>
    <p:extLst>
      <p:ext uri="{BB962C8B-B14F-4D97-AF65-F5344CB8AC3E}">
        <p14:creationId xmlns:p14="http://schemas.microsoft.com/office/powerpoint/2010/main" val="385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r>
              <a:rPr lang="en-US" noProof="0" dirty="0"/>
              <a:t>Supported online data sources for refresh</a:t>
            </a:r>
          </a:p>
        </p:txBody>
      </p:sp>
      <p:sp>
        <p:nvSpPr>
          <p:cNvPr id="12" name="Text Placeholder 11"/>
          <p:cNvSpPr>
            <a:spLocks noGrp="1"/>
          </p:cNvSpPr>
          <p:nvPr>
            <p:ph type="body" sz="quarter" idx="11"/>
          </p:nvPr>
        </p:nvSpPr>
        <p:spPr>
          <a:xfrm>
            <a:off x="269876" y="1749425"/>
            <a:ext cx="5480930" cy="5108575"/>
          </a:xfrm>
        </p:spPr>
        <p:txBody>
          <a:bodyPr numCol="1">
            <a:normAutofit/>
          </a:bodyPr>
          <a:lstStyle/>
          <a:p>
            <a:r>
              <a:rPr lang="en-US" noProof="0" dirty="0"/>
              <a:t>All </a:t>
            </a:r>
            <a:r>
              <a:rPr lang="en-US" b="1" noProof="0" dirty="0"/>
              <a:t>Azure</a:t>
            </a:r>
            <a:r>
              <a:rPr lang="en-US" noProof="0" dirty="0"/>
              <a:t> and </a:t>
            </a:r>
            <a:r>
              <a:rPr lang="en-US" b="1" noProof="0" dirty="0"/>
              <a:t>Online Services </a:t>
            </a:r>
            <a:r>
              <a:rPr lang="en-US" noProof="0" dirty="0"/>
              <a:t>data sources are supported for refresh directly by the Power BI service</a:t>
            </a:r>
          </a:p>
          <a:p>
            <a:pPr lvl="1"/>
            <a:r>
              <a:rPr lang="en-US" noProof="0" dirty="0"/>
              <a:t>For datasets created directly from services, and from Power BI Desktop queries</a:t>
            </a:r>
          </a:p>
        </p:txBody>
      </p:sp>
      <p:pic>
        <p:nvPicPr>
          <p:cNvPr id="5" name="Picture 4"/>
          <p:cNvPicPr>
            <a:picLocks noChangeAspect="1"/>
          </p:cNvPicPr>
          <p:nvPr/>
        </p:nvPicPr>
        <p:blipFill>
          <a:blip r:embed="rId3"/>
          <a:stretch>
            <a:fillRect/>
          </a:stretch>
        </p:blipFill>
        <p:spPr>
          <a:xfrm>
            <a:off x="6590688" y="1870610"/>
            <a:ext cx="4608564" cy="4555765"/>
          </a:xfrm>
          <a:prstGeom prst="rect">
            <a:avLst/>
          </a:prstGeom>
        </p:spPr>
      </p:pic>
    </p:spTree>
    <p:extLst>
      <p:ext uri="{BB962C8B-B14F-4D97-AF65-F5344CB8AC3E}">
        <p14:creationId xmlns:p14="http://schemas.microsoft.com/office/powerpoint/2010/main" val="110056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r>
              <a:rPr lang="en-US" noProof="0" dirty="0"/>
              <a:t>Supported on-premises data sources for refresh</a:t>
            </a:r>
          </a:p>
        </p:txBody>
      </p:sp>
      <p:sp>
        <p:nvSpPr>
          <p:cNvPr id="12" name="Text Placeholder 11"/>
          <p:cNvSpPr>
            <a:spLocks noGrp="1"/>
          </p:cNvSpPr>
          <p:nvPr>
            <p:ph type="body" sz="quarter" idx="11"/>
          </p:nvPr>
        </p:nvSpPr>
        <p:spPr>
          <a:xfrm>
            <a:off x="269875" y="3101009"/>
            <a:ext cx="11655425" cy="3756991"/>
          </a:xfrm>
        </p:spPr>
        <p:txBody>
          <a:bodyPr numCol="1">
            <a:normAutofit/>
          </a:bodyPr>
          <a:lstStyle/>
          <a:p>
            <a:r>
              <a:rPr lang="en-US" noProof="0" dirty="0"/>
              <a:t>All other data sources available in Power BI Desktop are supported, except:</a:t>
            </a:r>
          </a:p>
          <a:p>
            <a:pPr lvl="1"/>
            <a:r>
              <a:rPr lang="en-US" noProof="0" dirty="0"/>
              <a:t>Hadoop File (HDFS)</a:t>
            </a:r>
          </a:p>
          <a:p>
            <a:pPr lvl="1"/>
            <a:r>
              <a:rPr lang="en-US" noProof="0" dirty="0"/>
              <a:t>Microsoft Exchange</a:t>
            </a:r>
          </a:p>
        </p:txBody>
      </p:sp>
      <p:sp>
        <p:nvSpPr>
          <p:cNvPr id="5" name="TextBox 4"/>
          <p:cNvSpPr txBox="1"/>
          <p:nvPr/>
        </p:nvSpPr>
        <p:spPr>
          <a:xfrm>
            <a:off x="416303" y="2131219"/>
            <a:ext cx="3724773"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A gateway is required to refresh on-premises data sources</a:t>
            </a:r>
          </a:p>
        </p:txBody>
      </p:sp>
    </p:spTree>
    <p:extLst>
      <p:ext uri="{BB962C8B-B14F-4D97-AF65-F5344CB8AC3E}">
        <p14:creationId xmlns:p14="http://schemas.microsoft.com/office/powerpoint/2010/main" val="1840478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r>
              <a:rPr lang="en-US" noProof="0" dirty="0"/>
              <a:t>Power BI Gateway—Personal</a:t>
            </a:r>
          </a:p>
        </p:txBody>
      </p:sp>
      <p:sp>
        <p:nvSpPr>
          <p:cNvPr id="4" name="Text Placeholder 3"/>
          <p:cNvSpPr>
            <a:spLocks noGrp="1"/>
          </p:cNvSpPr>
          <p:nvPr>
            <p:ph type="body" sz="quarter" idx="11"/>
          </p:nvPr>
        </p:nvSpPr>
        <p:spPr/>
        <p:txBody>
          <a:bodyPr>
            <a:normAutofit lnSpcReduction="10000"/>
          </a:bodyPr>
          <a:lstStyle/>
          <a:p>
            <a:r>
              <a:rPr lang="en-US" noProof="0" dirty="0"/>
              <a:t>Users can install the </a:t>
            </a:r>
            <a:r>
              <a:rPr lang="en-US" b="1" noProof="0" dirty="0"/>
              <a:t>Power BI Gateway—Personal </a:t>
            </a:r>
            <a:r>
              <a:rPr lang="en-US" noProof="0" dirty="0"/>
              <a:t>to refresh supported on-premises data sources</a:t>
            </a:r>
          </a:p>
          <a:p>
            <a:pPr lvl="1"/>
            <a:r>
              <a:rPr lang="en-US" noProof="0" dirty="0"/>
              <a:t>Only available in 64-bit</a:t>
            </a:r>
          </a:p>
          <a:p>
            <a:pPr lvl="1"/>
            <a:r>
              <a:rPr lang="en-US" noProof="0" dirty="0"/>
              <a:t>Runs as a service if configured with an administrator account; otherwise runs as an application</a:t>
            </a:r>
          </a:p>
          <a:p>
            <a:pPr lvl="1"/>
            <a:r>
              <a:rPr lang="en-US" noProof="0" dirty="0"/>
              <a:t>Data transfer is secured (SSL) through Azure Service Bus</a:t>
            </a:r>
          </a:p>
          <a:p>
            <a:pPr lvl="1"/>
            <a:r>
              <a:rPr lang="en-US" noProof="0" dirty="0"/>
              <a:t>There is no requirement to open any firewall ports</a:t>
            </a:r>
          </a:p>
          <a:p>
            <a:pPr lvl="1"/>
            <a:r>
              <a:rPr lang="en-US" noProof="0" dirty="0"/>
              <a:t>Certain scenarios cannot be scheduled for data refresh:</a:t>
            </a:r>
          </a:p>
          <a:p>
            <a:pPr lvl="2"/>
            <a:r>
              <a:rPr lang="en-US" noProof="0" dirty="0"/>
              <a:t>Custom SQL statements</a:t>
            </a:r>
          </a:p>
          <a:p>
            <a:pPr lvl="2"/>
            <a:r>
              <a:rPr lang="en-US" noProof="0" dirty="0"/>
              <a:t>Excel worksheet data</a:t>
            </a:r>
          </a:p>
          <a:p>
            <a:pPr lvl="2"/>
            <a:r>
              <a:rPr lang="en-US" noProof="0" dirty="0"/>
              <a:t>Direct Connect or DirectQuery data sources</a:t>
            </a:r>
          </a:p>
          <a:p>
            <a:endParaRPr lang="en-US" noProof="0" dirty="0"/>
          </a:p>
        </p:txBody>
      </p:sp>
    </p:spTree>
    <p:extLst>
      <p:ext uri="{BB962C8B-B14F-4D97-AF65-F5344CB8AC3E}">
        <p14:creationId xmlns:p14="http://schemas.microsoft.com/office/powerpoint/2010/main" val="379170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Keeping data current in Power BI</a:t>
            </a:r>
          </a:p>
        </p:txBody>
      </p:sp>
      <p:sp>
        <p:nvSpPr>
          <p:cNvPr id="3" name="Content Placeholder 2"/>
          <p:cNvSpPr>
            <a:spLocks noGrp="1"/>
          </p:cNvSpPr>
          <p:nvPr>
            <p:ph sz="quarter" idx="10"/>
          </p:nvPr>
        </p:nvSpPr>
        <p:spPr/>
        <p:txBody>
          <a:bodyPr/>
          <a:lstStyle/>
          <a:p>
            <a:r>
              <a:rPr lang="en-US" noProof="0" dirty="0"/>
              <a:t>On-Premises Data Gateway</a:t>
            </a:r>
          </a:p>
        </p:txBody>
      </p:sp>
      <p:sp>
        <p:nvSpPr>
          <p:cNvPr id="4" name="Text Placeholder 3"/>
          <p:cNvSpPr>
            <a:spLocks noGrp="1"/>
          </p:cNvSpPr>
          <p:nvPr>
            <p:ph type="body" sz="quarter" idx="11"/>
          </p:nvPr>
        </p:nvSpPr>
        <p:spPr/>
        <p:txBody>
          <a:bodyPr>
            <a:normAutofit lnSpcReduction="10000"/>
          </a:bodyPr>
          <a:lstStyle/>
          <a:p>
            <a:r>
              <a:rPr lang="en-US" noProof="0" dirty="0"/>
              <a:t>IT can install the </a:t>
            </a:r>
            <a:r>
              <a:rPr lang="en-US" b="1" noProof="0" dirty="0"/>
              <a:t>On-Premises Data Gateway </a:t>
            </a:r>
            <a:r>
              <a:rPr lang="en-US" noProof="0" dirty="0"/>
              <a:t>to serve large groups of users to refresh supported on-premises data sources</a:t>
            </a:r>
          </a:p>
          <a:p>
            <a:pPr lvl="1"/>
            <a:r>
              <a:rPr lang="en-US" noProof="0" dirty="0"/>
              <a:t>It is the successor to the Power BI Gateway—Enterprise</a:t>
            </a:r>
          </a:p>
          <a:p>
            <a:pPr lvl="1"/>
            <a:r>
              <a:rPr lang="en-US" noProof="0" dirty="0"/>
              <a:t>IT can:</a:t>
            </a:r>
          </a:p>
          <a:p>
            <a:pPr lvl="2"/>
            <a:r>
              <a:rPr lang="en-US" noProof="0" dirty="0"/>
              <a:t>Centrally manage the set of users who have access to the underlying data sources</a:t>
            </a:r>
          </a:p>
          <a:p>
            <a:pPr lvl="2"/>
            <a:r>
              <a:rPr lang="en-US" noProof="0" dirty="0"/>
              <a:t>Gain visibility into gateway usage, such as most commonly accessed data sources, and the users accessing them</a:t>
            </a:r>
          </a:p>
          <a:p>
            <a:pPr lvl="1"/>
            <a:r>
              <a:rPr lang="en-US" noProof="0" dirty="0"/>
              <a:t>Data sources:</a:t>
            </a:r>
          </a:p>
          <a:p>
            <a:pPr lvl="2"/>
            <a:r>
              <a:rPr lang="en-US" noProof="0" dirty="0"/>
              <a:t>SQL Server Analysis Services </a:t>
            </a:r>
            <a:br>
              <a:rPr lang="en-US" noProof="0" dirty="0"/>
            </a:br>
            <a:r>
              <a:rPr lang="en-US" noProof="0" dirty="0"/>
              <a:t>(Multidimensional and Tabular modes)</a:t>
            </a:r>
          </a:p>
          <a:p>
            <a:pPr lvl="2"/>
            <a:r>
              <a:rPr lang="en-US" noProof="0" dirty="0"/>
              <a:t>SQL Server</a:t>
            </a:r>
          </a:p>
          <a:p>
            <a:pPr lvl="2"/>
            <a:r>
              <a:rPr lang="en-US" noProof="0" dirty="0"/>
              <a:t>Oracle, Teradata, SAP HANA</a:t>
            </a:r>
          </a:p>
          <a:p>
            <a:endParaRPr lang="en-US" noProof="0" dirty="0"/>
          </a:p>
        </p:txBody>
      </p:sp>
      <p:sp>
        <p:nvSpPr>
          <p:cNvPr id="5" name="TextBox 4"/>
          <p:cNvSpPr txBox="1"/>
          <p:nvPr/>
        </p:nvSpPr>
        <p:spPr>
          <a:xfrm>
            <a:off x="7533917" y="5026435"/>
            <a:ext cx="3189087" cy="1292662"/>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For Analysis Services, the Power BI user is passed to Analysis Services as the effective username</a:t>
            </a:r>
          </a:p>
        </p:txBody>
      </p:sp>
    </p:spTree>
    <p:extLst>
      <p:ext uri="{BB962C8B-B14F-4D97-AF65-F5344CB8AC3E}">
        <p14:creationId xmlns:p14="http://schemas.microsoft.com/office/powerpoint/2010/main" val="2466591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Refreshing a Power BI dataset with the Personal Gateway</a:t>
            </a:r>
          </a:p>
        </p:txBody>
      </p:sp>
      <p:sp>
        <p:nvSpPr>
          <p:cNvPr id="4" name="Text Placeholder 3"/>
          <p:cNvSpPr>
            <a:spLocks noGrp="1"/>
          </p:cNvSpPr>
          <p:nvPr>
            <p:ph type="body" sz="quarter" idx="10"/>
          </p:nvPr>
        </p:nvSpPr>
        <p:spPr/>
        <p:txBody>
          <a:bodyPr/>
          <a:lstStyle/>
          <a:p>
            <a:r>
              <a:rPr lang="en-US" noProof="0" dirty="0"/>
              <a:t>04A</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65589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731774" y="-91638"/>
            <a:ext cx="10270279" cy="6839908"/>
            <a:chOff x="3789652" y="-96837"/>
            <a:chExt cx="10476219" cy="6977062"/>
          </a:xfrm>
        </p:grpSpPr>
        <p:grpSp>
          <p:nvGrpSpPr>
            <p:cNvPr id="4" name="Group 3"/>
            <p:cNvGrpSpPr/>
            <p:nvPr/>
          </p:nvGrpSpPr>
          <p:grpSpPr>
            <a:xfrm>
              <a:off x="3789652" y="-96837"/>
              <a:ext cx="10476219" cy="6977062"/>
              <a:chOff x="3789652" y="-96837"/>
              <a:chExt cx="10476219" cy="6977062"/>
            </a:xfrm>
          </p:grpSpPr>
          <p:grpSp>
            <p:nvGrpSpPr>
              <p:cNvPr id="8" name="Group 7"/>
              <p:cNvGrpSpPr/>
              <p:nvPr/>
            </p:nvGrpSpPr>
            <p:grpSpPr>
              <a:xfrm>
                <a:off x="3789652" y="-96837"/>
                <a:ext cx="10476219" cy="6977062"/>
                <a:chOff x="2505168" y="243343"/>
                <a:chExt cx="7426139" cy="4945738"/>
              </a:xfrm>
            </p:grpSpPr>
            <p:pic>
              <p:nvPicPr>
                <p:cNvPr id="9" name="Picture 4" descr="https://pbiwebprod.blob.core.windows.net/webassets/images/Homepage_metal_larg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168" y="243343"/>
                  <a:ext cx="7426139" cy="49457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4400008" y="1003610"/>
                  <a:ext cx="412595" cy="78058"/>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pic>
            <p:nvPicPr>
              <p:cNvPr id="63" name="Picture 62"/>
              <p:cNvPicPr>
                <a:picLocks noChangeAspect="1"/>
              </p:cNvPicPr>
              <p:nvPr/>
            </p:nvPicPr>
            <p:blipFill>
              <a:blip r:embed="rId4"/>
              <a:stretch>
                <a:fillRect/>
              </a:stretch>
            </p:blipFill>
            <p:spPr>
              <a:xfrm>
                <a:off x="5177583" y="902333"/>
                <a:ext cx="7792415" cy="4860723"/>
              </a:xfrm>
              <a:prstGeom prst="rect">
                <a:avLst/>
              </a:prstGeom>
            </p:spPr>
          </p:pic>
        </p:grpSp>
        <p:sp>
          <p:nvSpPr>
            <p:cNvPr id="5" name="Rectangle 4"/>
            <p:cNvSpPr/>
            <p:nvPr/>
          </p:nvSpPr>
          <p:spPr bwMode="auto">
            <a:xfrm>
              <a:off x="5600700" y="1401961"/>
              <a:ext cx="2362200" cy="2134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3" name="Rectangle 2"/>
          <p:cNvSpPr/>
          <p:nvPr/>
        </p:nvSpPr>
        <p:spPr bwMode="auto">
          <a:xfrm>
            <a:off x="5544552" y="1433596"/>
            <a:ext cx="2170230" cy="108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784" b="0" i="0" u="none" strike="noStrike" kern="1200" cap="none" spc="0" normalizeH="0" baseline="0" noProof="0" dirty="0">
                <a:ln>
                  <a:noFill/>
                </a:ln>
                <a:gradFill>
                  <a:gsLst>
                    <a:gs pos="16364">
                      <a:srgbClr val="737373"/>
                    </a:gs>
                    <a:gs pos="47000">
                      <a:srgbClr val="737373"/>
                    </a:gs>
                  </a:gsLst>
                  <a:lin ang="5400000" scaled="0"/>
                </a:gradFill>
                <a:effectLst/>
                <a:uLnTx/>
                <a:uFillTx/>
                <a:latin typeface="Segoe UI" panose="020B0502040204020203" pitchFamily="34" charset="0"/>
                <a:ea typeface="+mn-ea"/>
                <a:cs typeface="Segoe UI" panose="020B0502040204020203" pitchFamily="34" charset="0"/>
              </a:rPr>
              <a:t>Electricity from coal, nuclear, gas per year in USA</a:t>
            </a:r>
          </a:p>
        </p:txBody>
      </p:sp>
      <p:sp>
        <p:nvSpPr>
          <p:cNvPr id="54" name="Rectangle 53"/>
          <p:cNvSpPr/>
          <p:nvPr/>
        </p:nvSpPr>
        <p:spPr bwMode="auto">
          <a:xfrm>
            <a:off x="5413843" y="1852172"/>
            <a:ext cx="5752058" cy="378179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352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 name="microsoft"/>
          <p:cNvSpPr/>
          <p:nvPr/>
        </p:nvSpPr>
        <p:spPr>
          <a:xfrm>
            <a:off x="462070" y="1195022"/>
            <a:ext cx="6727850" cy="1351734"/>
          </a:xfrm>
          <a:prstGeom prst="rect">
            <a:avLst/>
          </a:prstGeom>
        </p:spPr>
        <p:txBody>
          <a:bodyPr wrap="square"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Natural </a:t>
            </a:r>
            <a:b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b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language q</a:t>
            </a:r>
            <a:r>
              <a:rPr kumimoji="0" lang="en-US" sz="4313" b="0" i="0" u="none" strike="noStrike" kern="1200" cap="none" spc="-98" normalizeH="0" baseline="0" noProof="0" dirty="0" err="1">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uery</a:t>
            </a:r>
            <a:endPar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endParaRPr>
          </a:p>
        </p:txBody>
      </p:sp>
      <p:sp>
        <p:nvSpPr>
          <p:cNvPr id="40" name="Oval 5"/>
          <p:cNvSpPr>
            <a:spLocks noChangeArrowheads="1"/>
          </p:cNvSpPr>
          <p:nvPr/>
        </p:nvSpPr>
        <p:spPr bwMode="auto">
          <a:xfrm>
            <a:off x="821369" y="3135722"/>
            <a:ext cx="2897903" cy="2893671"/>
          </a:xfrm>
          <a:prstGeom prst="ellipse">
            <a:avLst/>
          </a:prstGeom>
          <a:solidFill>
            <a:srgbClr val="F2F2F2"/>
          </a:solidFill>
          <a:ln w="19050">
            <a:solidFill>
              <a:srgbClr val="C7C7C7"/>
            </a:solidFill>
            <a:prstDash val="solid"/>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44" name="Group 43"/>
          <p:cNvGrpSpPr/>
          <p:nvPr/>
        </p:nvGrpSpPr>
        <p:grpSpPr>
          <a:xfrm>
            <a:off x="3392165" y="4492358"/>
            <a:ext cx="597103" cy="597103"/>
            <a:chOff x="3353686" y="4475444"/>
            <a:chExt cx="822074" cy="822074"/>
          </a:xfrm>
        </p:grpSpPr>
        <p:sp>
          <p:nvSpPr>
            <p:cNvPr id="45" name="Oval 8"/>
            <p:cNvSpPr>
              <a:spLocks noChangeArrowheads="1"/>
            </p:cNvSpPr>
            <p:nvPr/>
          </p:nvSpPr>
          <p:spPr bwMode="auto">
            <a:xfrm>
              <a:off x="3353686" y="4475444"/>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6" name="microphone_2"/>
            <p:cNvSpPr>
              <a:spLocks noChangeAspect="1" noEditPoints="1"/>
            </p:cNvSpPr>
            <p:nvPr/>
          </p:nvSpPr>
          <p:spPr bwMode="auto">
            <a:xfrm>
              <a:off x="3651217" y="4695187"/>
              <a:ext cx="227013" cy="382588"/>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7" name="Group 46"/>
          <p:cNvGrpSpPr/>
          <p:nvPr/>
        </p:nvGrpSpPr>
        <p:grpSpPr>
          <a:xfrm>
            <a:off x="2912276" y="5345356"/>
            <a:ext cx="598671" cy="600238"/>
            <a:chOff x="2863895" y="5344987"/>
            <a:chExt cx="824231" cy="826389"/>
          </a:xfrm>
        </p:grpSpPr>
        <p:sp>
          <p:nvSpPr>
            <p:cNvPr id="48" name="Oval 47"/>
            <p:cNvSpPr>
              <a:spLocks noChangeArrowheads="1"/>
            </p:cNvSpPr>
            <p:nvPr/>
          </p:nvSpPr>
          <p:spPr bwMode="auto">
            <a:xfrm>
              <a:off x="2863895" y="5344987"/>
              <a:ext cx="824231"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9" name="graph_6"/>
            <p:cNvSpPr>
              <a:spLocks noChangeAspect="1" noEditPoints="1"/>
            </p:cNvSpPr>
            <p:nvPr/>
          </p:nvSpPr>
          <p:spPr bwMode="auto">
            <a:xfrm>
              <a:off x="3080748" y="5602606"/>
              <a:ext cx="390525" cy="31115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51" name="Oval 50"/>
          <p:cNvSpPr>
            <a:spLocks noChangeArrowheads="1"/>
          </p:cNvSpPr>
          <p:nvPr/>
        </p:nvSpPr>
        <p:spPr bwMode="auto">
          <a:xfrm>
            <a:off x="1972828" y="5679567"/>
            <a:ext cx="597103" cy="60023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6" name="Group 55"/>
          <p:cNvGrpSpPr/>
          <p:nvPr/>
        </p:nvGrpSpPr>
        <p:grpSpPr>
          <a:xfrm>
            <a:off x="551649" y="4492357"/>
            <a:ext cx="598671" cy="597105"/>
            <a:chOff x="455932" y="4475444"/>
            <a:chExt cx="824231" cy="822074"/>
          </a:xfrm>
        </p:grpSpPr>
        <p:sp>
          <p:nvSpPr>
            <p:cNvPr id="57" name="Oval 56"/>
            <p:cNvSpPr>
              <a:spLocks noChangeArrowheads="1"/>
            </p:cNvSpPr>
            <p:nvPr/>
          </p:nvSpPr>
          <p:spPr bwMode="auto">
            <a:xfrm>
              <a:off x="455932" y="4475444"/>
              <a:ext cx="824231"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arrow_4"/>
            <p:cNvSpPr>
              <a:spLocks noChangeAspect="1" noEditPoints="1"/>
            </p:cNvSpPr>
            <p:nvPr/>
          </p:nvSpPr>
          <p:spPr bwMode="auto">
            <a:xfrm>
              <a:off x="700566" y="4703222"/>
              <a:ext cx="334962" cy="366519"/>
            </a:xfrm>
            <a:custGeom>
              <a:avLst/>
              <a:gdLst>
                <a:gd name="T0" fmla="*/ 211 w 211"/>
                <a:gd name="T1" fmla="*/ 147 h 253"/>
                <a:gd name="T2" fmla="*/ 211 w 211"/>
                <a:gd name="T3" fmla="*/ 43 h 253"/>
                <a:gd name="T4" fmla="*/ 0 w 211"/>
                <a:gd name="T5" fmla="*/ 43 h 253"/>
                <a:gd name="T6" fmla="*/ 0 w 211"/>
                <a:gd name="T7" fmla="*/ 253 h 253"/>
                <a:gd name="T8" fmla="*/ 211 w 211"/>
                <a:gd name="T9" fmla="*/ 253 h 253"/>
                <a:gd name="T10" fmla="*/ 211 w 211"/>
                <a:gd name="T11" fmla="*/ 147 h 253"/>
                <a:gd name="T12" fmla="*/ 106 w 211"/>
                <a:gd name="T13" fmla="*/ 0 h 253"/>
                <a:gd name="T14" fmla="*/ 106 w 211"/>
                <a:gd name="T15" fmla="*/ 155 h 253"/>
                <a:gd name="T16" fmla="*/ 159 w 211"/>
                <a:gd name="T17" fmla="*/ 101 h 253"/>
                <a:gd name="T18" fmla="*/ 106 w 211"/>
                <a:gd name="T19" fmla="*/ 155 h 253"/>
                <a:gd name="T20" fmla="*/ 51 w 211"/>
                <a:gd name="T21" fmla="*/ 10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53">
                  <a:moveTo>
                    <a:pt x="211" y="147"/>
                  </a:moveTo>
                  <a:lnTo>
                    <a:pt x="211" y="43"/>
                  </a:lnTo>
                  <a:lnTo>
                    <a:pt x="0" y="43"/>
                  </a:lnTo>
                  <a:lnTo>
                    <a:pt x="0" y="253"/>
                  </a:lnTo>
                  <a:lnTo>
                    <a:pt x="211" y="253"/>
                  </a:lnTo>
                  <a:lnTo>
                    <a:pt x="211" y="147"/>
                  </a:lnTo>
                  <a:moveTo>
                    <a:pt x="106" y="0"/>
                  </a:moveTo>
                  <a:lnTo>
                    <a:pt x="106" y="155"/>
                  </a:lnTo>
                  <a:moveTo>
                    <a:pt x="159" y="101"/>
                  </a:moveTo>
                  <a:lnTo>
                    <a:pt x="106" y="155"/>
                  </a:lnTo>
                  <a:lnTo>
                    <a:pt x="51" y="101"/>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9" name="Group 58"/>
          <p:cNvGrpSpPr/>
          <p:nvPr/>
        </p:nvGrpSpPr>
        <p:grpSpPr>
          <a:xfrm>
            <a:off x="722711" y="3525687"/>
            <a:ext cx="597103" cy="597103"/>
            <a:chOff x="630703" y="3489389"/>
            <a:chExt cx="822074" cy="822074"/>
          </a:xfrm>
        </p:grpSpPr>
        <p:sp>
          <p:nvSpPr>
            <p:cNvPr id="60" name="Oval 6"/>
            <p:cNvSpPr>
              <a:spLocks noChangeArrowheads="1"/>
            </p:cNvSpPr>
            <p:nvPr/>
          </p:nvSpPr>
          <p:spPr bwMode="auto">
            <a:xfrm>
              <a:off x="630703" y="3489389"/>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phone"/>
            <p:cNvSpPr>
              <a:spLocks noChangeAspect="1" noEditPoints="1"/>
            </p:cNvSpPr>
            <p:nvPr/>
          </p:nvSpPr>
          <p:spPr bwMode="auto">
            <a:xfrm>
              <a:off x="924265" y="3712308"/>
              <a:ext cx="234950" cy="37623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70" name="Group 69"/>
          <p:cNvGrpSpPr/>
          <p:nvPr/>
        </p:nvGrpSpPr>
        <p:grpSpPr>
          <a:xfrm>
            <a:off x="1056921" y="5345357"/>
            <a:ext cx="597103" cy="600236"/>
            <a:chOff x="971615" y="5344987"/>
            <a:chExt cx="822074" cy="826389"/>
          </a:xfrm>
        </p:grpSpPr>
        <p:sp>
          <p:nvSpPr>
            <p:cNvPr id="71" name="Oval 70"/>
            <p:cNvSpPr>
              <a:spLocks noChangeArrowheads="1"/>
            </p:cNvSpPr>
            <p:nvPr/>
          </p:nvSpPr>
          <p:spPr bwMode="auto">
            <a:xfrm>
              <a:off x="971615" y="5344987"/>
              <a:ext cx="822074"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globe_2"/>
            <p:cNvSpPr>
              <a:spLocks noChangeAspect="1" noEditPoints="1"/>
            </p:cNvSpPr>
            <p:nvPr/>
          </p:nvSpPr>
          <p:spPr bwMode="auto">
            <a:xfrm>
              <a:off x="1189771" y="5565300"/>
              <a:ext cx="385763" cy="38576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73" name="Group 72"/>
          <p:cNvGrpSpPr/>
          <p:nvPr/>
        </p:nvGrpSpPr>
        <p:grpSpPr>
          <a:xfrm>
            <a:off x="1482637" y="2887154"/>
            <a:ext cx="600238" cy="598669"/>
            <a:chOff x="1405308" y="2837772"/>
            <a:chExt cx="826389" cy="824231"/>
          </a:xfrm>
        </p:grpSpPr>
        <p:sp>
          <p:nvSpPr>
            <p:cNvPr id="74" name="Oval 73"/>
            <p:cNvSpPr>
              <a:spLocks noChangeArrowheads="1"/>
            </p:cNvSpPr>
            <p:nvPr/>
          </p:nvSpPr>
          <p:spPr bwMode="auto">
            <a:xfrm>
              <a:off x="1405308" y="2837772"/>
              <a:ext cx="826389" cy="824231"/>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arrow_22"/>
            <p:cNvSpPr>
              <a:spLocks noChangeAspect="1" noEditPoints="1"/>
            </p:cNvSpPr>
            <p:nvPr/>
          </p:nvSpPr>
          <p:spPr bwMode="auto">
            <a:xfrm>
              <a:off x="1622446" y="3054625"/>
              <a:ext cx="392113" cy="390525"/>
            </a:xfrm>
            <a:custGeom>
              <a:avLst/>
              <a:gdLst>
                <a:gd name="T0" fmla="*/ 21 w 340"/>
                <a:gd name="T1" fmla="*/ 89 h 340"/>
                <a:gd name="T2" fmla="*/ 170 w 340"/>
                <a:gd name="T3" fmla="*/ 0 h 340"/>
                <a:gd name="T4" fmla="*/ 340 w 340"/>
                <a:gd name="T5" fmla="*/ 170 h 340"/>
                <a:gd name="T6" fmla="*/ 170 w 340"/>
                <a:gd name="T7" fmla="*/ 340 h 340"/>
                <a:gd name="T8" fmla="*/ 0 w 340"/>
                <a:gd name="T9" fmla="*/ 170 h 340"/>
                <a:gd name="T10" fmla="*/ 10 w 340"/>
                <a:gd name="T11" fmla="*/ 12 h 340"/>
                <a:gd name="T12" fmla="*/ 20 w 340"/>
                <a:gd name="T13" fmla="*/ 89 h 340"/>
                <a:gd name="T14" fmla="*/ 97 w 340"/>
                <a:gd name="T15" fmla="*/ 79 h 340"/>
                <a:gd name="T16" fmla="*/ 94 w 340"/>
                <a:gd name="T17" fmla="*/ 243 h 340"/>
                <a:gd name="T18" fmla="*/ 94 w 340"/>
                <a:gd name="T19" fmla="*/ 174 h 340"/>
                <a:gd name="T20" fmla="*/ 143 w 340"/>
                <a:gd name="T21" fmla="*/ 243 h 340"/>
                <a:gd name="T22" fmla="*/ 143 w 340"/>
                <a:gd name="T23" fmla="*/ 145 h 340"/>
                <a:gd name="T24" fmla="*/ 193 w 340"/>
                <a:gd name="T25" fmla="*/ 243 h 340"/>
                <a:gd name="T26" fmla="*/ 193 w 340"/>
                <a:gd name="T27" fmla="*/ 123 h 340"/>
                <a:gd name="T28" fmla="*/ 242 w 340"/>
                <a:gd name="T29" fmla="*/ 243 h 340"/>
                <a:gd name="T30" fmla="*/ 242 w 340"/>
                <a:gd name="T31" fmla="*/ 8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0" h="340">
                  <a:moveTo>
                    <a:pt x="21" y="89"/>
                  </a:moveTo>
                  <a:cubicBezTo>
                    <a:pt x="49" y="36"/>
                    <a:pt x="106" y="0"/>
                    <a:pt x="170" y="0"/>
                  </a:cubicBezTo>
                  <a:cubicBezTo>
                    <a:pt x="264" y="0"/>
                    <a:pt x="340" y="76"/>
                    <a:pt x="340" y="170"/>
                  </a:cubicBezTo>
                  <a:cubicBezTo>
                    <a:pt x="340" y="264"/>
                    <a:pt x="264" y="340"/>
                    <a:pt x="170" y="340"/>
                  </a:cubicBezTo>
                  <a:cubicBezTo>
                    <a:pt x="76" y="340"/>
                    <a:pt x="0" y="264"/>
                    <a:pt x="0" y="170"/>
                  </a:cubicBezTo>
                  <a:moveTo>
                    <a:pt x="10" y="12"/>
                  </a:moveTo>
                  <a:cubicBezTo>
                    <a:pt x="20" y="89"/>
                    <a:pt x="20" y="89"/>
                    <a:pt x="20" y="89"/>
                  </a:cubicBezTo>
                  <a:cubicBezTo>
                    <a:pt x="97" y="79"/>
                    <a:pt x="97" y="79"/>
                    <a:pt x="97" y="79"/>
                  </a:cubicBezTo>
                  <a:moveTo>
                    <a:pt x="94" y="243"/>
                  </a:moveTo>
                  <a:cubicBezTo>
                    <a:pt x="94" y="174"/>
                    <a:pt x="94" y="174"/>
                    <a:pt x="94" y="174"/>
                  </a:cubicBezTo>
                  <a:moveTo>
                    <a:pt x="143" y="243"/>
                  </a:moveTo>
                  <a:cubicBezTo>
                    <a:pt x="143" y="145"/>
                    <a:pt x="143" y="145"/>
                    <a:pt x="143" y="145"/>
                  </a:cubicBezTo>
                  <a:moveTo>
                    <a:pt x="193" y="243"/>
                  </a:moveTo>
                  <a:cubicBezTo>
                    <a:pt x="193" y="123"/>
                    <a:pt x="193" y="123"/>
                    <a:pt x="193" y="123"/>
                  </a:cubicBezTo>
                  <a:moveTo>
                    <a:pt x="242" y="243"/>
                  </a:moveTo>
                  <a:cubicBezTo>
                    <a:pt x="242" y="89"/>
                    <a:pt x="242" y="89"/>
                    <a:pt x="242" y="89"/>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6" name="Group 65"/>
          <p:cNvGrpSpPr/>
          <p:nvPr/>
        </p:nvGrpSpPr>
        <p:grpSpPr>
          <a:xfrm>
            <a:off x="2226636" y="2636013"/>
            <a:ext cx="1075710" cy="1075710"/>
            <a:chOff x="2515259" y="2937820"/>
            <a:chExt cx="609076" cy="610674"/>
          </a:xfrm>
        </p:grpSpPr>
        <p:sp>
          <p:nvSpPr>
            <p:cNvPr id="67" name="Oval 66"/>
            <p:cNvSpPr>
              <a:spLocks noChangeArrowheads="1"/>
            </p:cNvSpPr>
            <p:nvPr/>
          </p:nvSpPr>
          <p:spPr bwMode="auto">
            <a:xfrm>
              <a:off x="2515259" y="2937820"/>
              <a:ext cx="609076" cy="610674"/>
            </a:xfrm>
            <a:prstGeom prst="ellipse">
              <a:avLst/>
            </a:prstGeom>
            <a:solidFill>
              <a:schemeClr val="accent2"/>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68" name="Group 67"/>
            <p:cNvGrpSpPr/>
            <p:nvPr/>
          </p:nvGrpSpPr>
          <p:grpSpPr>
            <a:xfrm>
              <a:off x="2625283" y="3118687"/>
              <a:ext cx="377825" cy="325438"/>
              <a:chOff x="2628926" y="3122330"/>
              <a:chExt cx="377825" cy="325438"/>
            </a:xfrm>
          </p:grpSpPr>
          <p:sp>
            <p:nvSpPr>
              <p:cNvPr id="75" name="Freeform 5"/>
              <p:cNvSpPr>
                <a:spLocks noEditPoints="1"/>
              </p:cNvSpPr>
              <p:nvPr/>
            </p:nvSpPr>
            <p:spPr bwMode="auto">
              <a:xfrm>
                <a:off x="2628926" y="3122330"/>
                <a:ext cx="377825" cy="325438"/>
              </a:xfrm>
              <a:custGeom>
                <a:avLst/>
                <a:gdLst>
                  <a:gd name="T0" fmla="*/ 170 w 238"/>
                  <a:gd name="T1" fmla="*/ 0 h 205"/>
                  <a:gd name="T2" fmla="*/ 0 w 238"/>
                  <a:gd name="T3" fmla="*/ 0 h 205"/>
                  <a:gd name="T4" fmla="*/ 0 w 238"/>
                  <a:gd name="T5" fmla="*/ 120 h 205"/>
                  <a:gd name="T6" fmla="*/ 17 w 238"/>
                  <a:gd name="T7" fmla="*/ 120 h 205"/>
                  <a:gd name="T8" fmla="*/ 17 w 238"/>
                  <a:gd name="T9" fmla="*/ 171 h 205"/>
                  <a:gd name="T10" fmla="*/ 68 w 238"/>
                  <a:gd name="T11" fmla="*/ 120 h 205"/>
                  <a:gd name="T12" fmla="*/ 68 w 238"/>
                  <a:gd name="T13" fmla="*/ 154 h 205"/>
                  <a:gd name="T14" fmla="*/ 170 w 238"/>
                  <a:gd name="T15" fmla="*/ 154 h 205"/>
                  <a:gd name="T16" fmla="*/ 221 w 238"/>
                  <a:gd name="T17" fmla="*/ 205 h 205"/>
                  <a:gd name="T18" fmla="*/ 221 w 238"/>
                  <a:gd name="T19" fmla="*/ 154 h 205"/>
                  <a:gd name="T20" fmla="*/ 238 w 238"/>
                  <a:gd name="T21" fmla="*/ 154 h 205"/>
                  <a:gd name="T22" fmla="*/ 238 w 238"/>
                  <a:gd name="T23" fmla="*/ 34 h 205"/>
                  <a:gd name="T24" fmla="*/ 170 w 238"/>
                  <a:gd name="T25" fmla="*/ 34 h 205"/>
                  <a:gd name="T26" fmla="*/ 170 w 238"/>
                  <a:gd name="T27" fmla="*/ 0 h 205"/>
                  <a:gd name="T28" fmla="*/ 62 w 238"/>
                  <a:gd name="T29" fmla="*/ 103 h 205"/>
                  <a:gd name="T30" fmla="*/ 55 w 238"/>
                  <a:gd name="T31" fmla="*/ 107 h 205"/>
                  <a:gd name="T32" fmla="*/ 34 w 238"/>
                  <a:gd name="T33" fmla="*/ 130 h 205"/>
                  <a:gd name="T34" fmla="*/ 34 w 238"/>
                  <a:gd name="T35" fmla="*/ 120 h 205"/>
                  <a:gd name="T36" fmla="*/ 34 w 238"/>
                  <a:gd name="T37" fmla="*/ 103 h 205"/>
                  <a:gd name="T38" fmla="*/ 17 w 238"/>
                  <a:gd name="T39" fmla="*/ 103 h 205"/>
                  <a:gd name="T40" fmla="*/ 17 w 238"/>
                  <a:gd name="T41" fmla="*/ 17 h 205"/>
                  <a:gd name="T42" fmla="*/ 153 w 238"/>
                  <a:gd name="T43" fmla="*/ 17 h 205"/>
                  <a:gd name="T44" fmla="*/ 153 w 238"/>
                  <a:gd name="T45" fmla="*/ 103 h 205"/>
                  <a:gd name="T46" fmla="*/ 68 w 238"/>
                  <a:gd name="T47" fmla="*/ 103 h 205"/>
                  <a:gd name="T48" fmla="*/ 62 w 238"/>
                  <a:gd name="T49" fmla="*/ 103 h 205"/>
                  <a:gd name="T50" fmla="*/ 221 w 238"/>
                  <a:gd name="T51" fmla="*/ 51 h 205"/>
                  <a:gd name="T52" fmla="*/ 221 w 238"/>
                  <a:gd name="T53" fmla="*/ 137 h 205"/>
                  <a:gd name="T54" fmla="*/ 204 w 238"/>
                  <a:gd name="T55" fmla="*/ 137 h 205"/>
                  <a:gd name="T56" fmla="*/ 204 w 238"/>
                  <a:gd name="T57" fmla="*/ 154 h 205"/>
                  <a:gd name="T58" fmla="*/ 204 w 238"/>
                  <a:gd name="T59" fmla="*/ 164 h 205"/>
                  <a:gd name="T60" fmla="*/ 183 w 238"/>
                  <a:gd name="T61" fmla="*/ 141 h 205"/>
                  <a:gd name="T62" fmla="*/ 176 w 238"/>
                  <a:gd name="T63" fmla="*/ 137 h 205"/>
                  <a:gd name="T64" fmla="*/ 170 w 238"/>
                  <a:gd name="T65" fmla="*/ 137 h 205"/>
                  <a:gd name="T66" fmla="*/ 85 w 238"/>
                  <a:gd name="T67" fmla="*/ 137 h 205"/>
                  <a:gd name="T68" fmla="*/ 85 w 238"/>
                  <a:gd name="T69" fmla="*/ 120 h 205"/>
                  <a:gd name="T70" fmla="*/ 170 w 238"/>
                  <a:gd name="T71" fmla="*/ 120 h 205"/>
                  <a:gd name="T72" fmla="*/ 170 w 238"/>
                  <a:gd name="T73" fmla="*/ 51 h 205"/>
                  <a:gd name="T74" fmla="*/ 221 w 238"/>
                  <a:gd name="T75" fmla="*/ 5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205">
                    <a:moveTo>
                      <a:pt x="170" y="0"/>
                    </a:moveTo>
                    <a:lnTo>
                      <a:pt x="0" y="0"/>
                    </a:lnTo>
                    <a:lnTo>
                      <a:pt x="0" y="120"/>
                    </a:lnTo>
                    <a:lnTo>
                      <a:pt x="17" y="120"/>
                    </a:lnTo>
                    <a:lnTo>
                      <a:pt x="17" y="171"/>
                    </a:lnTo>
                    <a:lnTo>
                      <a:pt x="68" y="120"/>
                    </a:lnTo>
                    <a:lnTo>
                      <a:pt x="68" y="154"/>
                    </a:lnTo>
                    <a:lnTo>
                      <a:pt x="170" y="154"/>
                    </a:lnTo>
                    <a:lnTo>
                      <a:pt x="221" y="205"/>
                    </a:lnTo>
                    <a:lnTo>
                      <a:pt x="221" y="154"/>
                    </a:lnTo>
                    <a:lnTo>
                      <a:pt x="238" y="154"/>
                    </a:lnTo>
                    <a:lnTo>
                      <a:pt x="238" y="34"/>
                    </a:lnTo>
                    <a:lnTo>
                      <a:pt x="170" y="34"/>
                    </a:lnTo>
                    <a:lnTo>
                      <a:pt x="170" y="0"/>
                    </a:lnTo>
                    <a:close/>
                    <a:moveTo>
                      <a:pt x="62" y="103"/>
                    </a:moveTo>
                    <a:lnTo>
                      <a:pt x="55" y="107"/>
                    </a:lnTo>
                    <a:lnTo>
                      <a:pt x="34" y="130"/>
                    </a:lnTo>
                    <a:lnTo>
                      <a:pt x="34" y="120"/>
                    </a:lnTo>
                    <a:lnTo>
                      <a:pt x="34" y="103"/>
                    </a:lnTo>
                    <a:lnTo>
                      <a:pt x="17" y="103"/>
                    </a:lnTo>
                    <a:lnTo>
                      <a:pt x="17" y="17"/>
                    </a:lnTo>
                    <a:lnTo>
                      <a:pt x="153" y="17"/>
                    </a:lnTo>
                    <a:lnTo>
                      <a:pt x="153" y="103"/>
                    </a:lnTo>
                    <a:lnTo>
                      <a:pt x="68" y="103"/>
                    </a:lnTo>
                    <a:lnTo>
                      <a:pt x="62" y="103"/>
                    </a:lnTo>
                    <a:close/>
                    <a:moveTo>
                      <a:pt x="221" y="51"/>
                    </a:moveTo>
                    <a:lnTo>
                      <a:pt x="221" y="137"/>
                    </a:lnTo>
                    <a:lnTo>
                      <a:pt x="204" y="137"/>
                    </a:lnTo>
                    <a:lnTo>
                      <a:pt x="204" y="154"/>
                    </a:lnTo>
                    <a:lnTo>
                      <a:pt x="204" y="164"/>
                    </a:lnTo>
                    <a:lnTo>
                      <a:pt x="183" y="141"/>
                    </a:lnTo>
                    <a:lnTo>
                      <a:pt x="176" y="137"/>
                    </a:lnTo>
                    <a:lnTo>
                      <a:pt x="170" y="137"/>
                    </a:lnTo>
                    <a:lnTo>
                      <a:pt x="85" y="137"/>
                    </a:lnTo>
                    <a:lnTo>
                      <a:pt x="85" y="120"/>
                    </a:lnTo>
                    <a:lnTo>
                      <a:pt x="170" y="120"/>
                    </a:lnTo>
                    <a:lnTo>
                      <a:pt x="170" y="51"/>
                    </a:lnTo>
                    <a:lnTo>
                      <a:pt x="221" y="51"/>
                    </a:lnTo>
                    <a:close/>
                  </a:path>
                </a:pathLst>
              </a:custGeom>
              <a:solidFill>
                <a:schemeClr val="bg1"/>
              </a:solidFill>
              <a:ln w="15875">
                <a:solidFill>
                  <a:schemeClr val="accent2"/>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sp>
            <p:nvSpPr>
              <p:cNvPr id="77" name="TextBox 76"/>
              <p:cNvSpPr txBox="1"/>
              <p:nvPr/>
            </p:nvSpPr>
            <p:spPr>
              <a:xfrm>
                <a:off x="2701957" y="3178066"/>
                <a:ext cx="105886" cy="6937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82"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abc</a:t>
                </a:r>
                <a:endParaRPr kumimoji="0" lang="en-US" sz="882"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78" name="Group 77"/>
          <p:cNvGrpSpPr/>
          <p:nvPr/>
        </p:nvGrpSpPr>
        <p:grpSpPr>
          <a:xfrm>
            <a:off x="3225060" y="3525687"/>
            <a:ext cx="597103" cy="597103"/>
            <a:chOff x="3289729" y="3595888"/>
            <a:chExt cx="609076" cy="609076"/>
          </a:xfrm>
        </p:grpSpPr>
        <p:sp>
          <p:nvSpPr>
            <p:cNvPr id="79" name="Oval 7"/>
            <p:cNvSpPr>
              <a:spLocks noChangeArrowheads="1"/>
            </p:cNvSpPr>
            <p:nvPr/>
          </p:nvSpPr>
          <p:spPr bwMode="auto">
            <a:xfrm>
              <a:off x="3289729" y="3595888"/>
              <a:ext cx="609076" cy="60907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80" name="Group 4"/>
            <p:cNvGrpSpPr>
              <a:grpSpLocks noChangeAspect="1"/>
            </p:cNvGrpSpPr>
            <p:nvPr/>
          </p:nvGrpSpPr>
          <p:grpSpPr bwMode="auto">
            <a:xfrm>
              <a:off x="3360561" y="3755481"/>
              <a:ext cx="477164" cy="332634"/>
              <a:chOff x="-1" y="13"/>
              <a:chExt cx="449" cy="313"/>
            </a:xfrm>
          </p:grpSpPr>
          <p:sp>
            <p:nvSpPr>
              <p:cNvPr id="81" name="Freeform 5"/>
              <p:cNvSpPr>
                <a:spLocks/>
              </p:cNvSpPr>
              <p:nvPr/>
            </p:nvSpPr>
            <p:spPr bwMode="auto">
              <a:xfrm>
                <a:off x="383" y="63"/>
                <a:ext cx="21" cy="85"/>
              </a:xfrm>
              <a:custGeom>
                <a:avLst/>
                <a:gdLst>
                  <a:gd name="T0" fmla="*/ 0 w 10"/>
                  <a:gd name="T1" fmla="*/ 40 h 40"/>
                  <a:gd name="T2" fmla="*/ 0 w 10"/>
                  <a:gd name="T3" fmla="*/ 0 h 40"/>
                </a:gdLst>
                <a:ahLst/>
                <a:cxnLst>
                  <a:cxn ang="0">
                    <a:pos x="T0" y="T1"/>
                  </a:cxn>
                  <a:cxn ang="0">
                    <a:pos x="T2" y="T3"/>
                  </a:cxn>
                </a:cxnLst>
                <a:rect l="0" t="0" r="r" b="b"/>
                <a:pathLst>
                  <a:path w="10" h="40">
                    <a:moveTo>
                      <a:pt x="0" y="40"/>
                    </a:moveTo>
                    <a:cubicBezTo>
                      <a:pt x="10" y="29"/>
                      <a:pt x="10" y="1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Freeform 6"/>
              <p:cNvSpPr>
                <a:spLocks/>
              </p:cNvSpPr>
              <p:nvPr/>
            </p:nvSpPr>
            <p:spPr bwMode="auto">
              <a:xfrm>
                <a:off x="414" y="34"/>
                <a:ext cx="34" cy="141"/>
              </a:xfrm>
              <a:custGeom>
                <a:avLst/>
                <a:gdLst>
                  <a:gd name="T0" fmla="*/ 0 w 16"/>
                  <a:gd name="T1" fmla="*/ 67 h 67"/>
                  <a:gd name="T2" fmla="*/ 0 w 16"/>
                  <a:gd name="T3" fmla="*/ 0 h 67"/>
                </a:gdLst>
                <a:ahLst/>
                <a:cxnLst>
                  <a:cxn ang="0">
                    <a:pos x="T0" y="T1"/>
                  </a:cxn>
                  <a:cxn ang="0">
                    <a:pos x="T2" y="T3"/>
                  </a:cxn>
                </a:cxnLst>
                <a:rect l="0" t="0" r="r" b="b"/>
                <a:pathLst>
                  <a:path w="16" h="67">
                    <a:moveTo>
                      <a:pt x="0" y="67"/>
                    </a:moveTo>
                    <a:cubicBezTo>
                      <a:pt x="16" y="49"/>
                      <a:pt x="16" y="19"/>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Freeform 7"/>
              <p:cNvSpPr>
                <a:spLocks/>
              </p:cNvSpPr>
              <p:nvPr/>
            </p:nvSpPr>
            <p:spPr bwMode="auto">
              <a:xfrm>
                <a:off x="45" y="63"/>
                <a:ext cx="19" cy="85"/>
              </a:xfrm>
              <a:custGeom>
                <a:avLst/>
                <a:gdLst>
                  <a:gd name="T0" fmla="*/ 9 w 9"/>
                  <a:gd name="T1" fmla="*/ 0 h 40"/>
                  <a:gd name="T2" fmla="*/ 9 w 9"/>
                  <a:gd name="T3" fmla="*/ 40 h 40"/>
                </a:gdLst>
                <a:ahLst/>
                <a:cxnLst>
                  <a:cxn ang="0">
                    <a:pos x="T0" y="T1"/>
                  </a:cxn>
                  <a:cxn ang="0">
                    <a:pos x="T2" y="T3"/>
                  </a:cxn>
                </a:cxnLst>
                <a:rect l="0" t="0" r="r" b="b"/>
                <a:pathLst>
                  <a:path w="9" h="40">
                    <a:moveTo>
                      <a:pt x="9" y="0"/>
                    </a:moveTo>
                    <a:cubicBezTo>
                      <a:pt x="0" y="10"/>
                      <a:pt x="0" y="29"/>
                      <a:pt x="9" y="4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Freeform 8"/>
              <p:cNvSpPr>
                <a:spLocks/>
              </p:cNvSpPr>
              <p:nvPr/>
            </p:nvSpPr>
            <p:spPr bwMode="auto">
              <a:xfrm>
                <a:off x="-1" y="34"/>
                <a:ext cx="34" cy="141"/>
              </a:xfrm>
              <a:custGeom>
                <a:avLst/>
                <a:gdLst>
                  <a:gd name="T0" fmla="*/ 16 w 16"/>
                  <a:gd name="T1" fmla="*/ 0 h 67"/>
                  <a:gd name="T2" fmla="*/ 16 w 16"/>
                  <a:gd name="T3" fmla="*/ 67 h 67"/>
                </a:gdLst>
                <a:ahLst/>
                <a:cxnLst>
                  <a:cxn ang="0">
                    <a:pos x="T0" y="T1"/>
                  </a:cxn>
                  <a:cxn ang="0">
                    <a:pos x="T2" y="T3"/>
                  </a:cxn>
                </a:cxnLst>
                <a:rect l="0" t="0" r="r" b="b"/>
                <a:pathLst>
                  <a:path w="16" h="67">
                    <a:moveTo>
                      <a:pt x="16" y="0"/>
                    </a:moveTo>
                    <a:cubicBezTo>
                      <a:pt x="0" y="19"/>
                      <a:pt x="0" y="49"/>
                      <a:pt x="16" y="6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Line 9"/>
              <p:cNvSpPr>
                <a:spLocks noChangeShapeType="1"/>
              </p:cNvSpPr>
              <p:nvPr/>
            </p:nvSpPr>
            <p:spPr bwMode="auto">
              <a:xfrm>
                <a:off x="180" y="26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Line 10"/>
              <p:cNvSpPr>
                <a:spLocks noChangeShapeType="1"/>
              </p:cNvSpPr>
              <p:nvPr/>
            </p:nvSpPr>
            <p:spPr bwMode="auto">
              <a:xfrm>
                <a:off x="180" y="29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Line 11"/>
              <p:cNvSpPr>
                <a:spLocks noChangeShapeType="1"/>
              </p:cNvSpPr>
              <p:nvPr/>
            </p:nvSpPr>
            <p:spPr bwMode="auto">
              <a:xfrm>
                <a:off x="191" y="326"/>
                <a:ext cx="67"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Freeform 12"/>
              <p:cNvSpPr>
                <a:spLocks/>
              </p:cNvSpPr>
              <p:nvPr/>
            </p:nvSpPr>
            <p:spPr bwMode="auto">
              <a:xfrm>
                <a:off x="130" y="13"/>
                <a:ext cx="189" cy="220"/>
              </a:xfrm>
              <a:custGeom>
                <a:avLst/>
                <a:gdLst>
                  <a:gd name="T0" fmla="*/ 69 w 90"/>
                  <a:gd name="T1" fmla="*/ 104 h 104"/>
                  <a:gd name="T2" fmla="*/ 20 w 90"/>
                  <a:gd name="T3" fmla="*/ 104 h 104"/>
                  <a:gd name="T4" fmla="*/ 20 w 90"/>
                  <a:gd name="T5" fmla="*/ 100 h 104"/>
                  <a:gd name="T6" fmla="*/ 8 w 90"/>
                  <a:gd name="T7" fmla="*/ 72 h 104"/>
                  <a:gd name="T8" fmla="*/ 8 w 90"/>
                  <a:gd name="T9" fmla="*/ 72 h 104"/>
                  <a:gd name="T10" fmla="*/ 0 w 90"/>
                  <a:gd name="T11" fmla="*/ 45 h 104"/>
                  <a:gd name="T12" fmla="*/ 45 w 90"/>
                  <a:gd name="T13" fmla="*/ 0 h 104"/>
                  <a:gd name="T14" fmla="*/ 90 w 90"/>
                  <a:gd name="T15" fmla="*/ 45 h 104"/>
                  <a:gd name="T16" fmla="*/ 81 w 90"/>
                  <a:gd name="T17" fmla="*/ 72 h 104"/>
                  <a:gd name="T18" fmla="*/ 79 w 90"/>
                  <a:gd name="T19" fmla="*/ 74 h 104"/>
                  <a:gd name="T20" fmla="*/ 70 w 90"/>
                  <a:gd name="T21" fmla="*/ 100 h 104"/>
                  <a:gd name="T22" fmla="*/ 69 w 90"/>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4">
                    <a:moveTo>
                      <a:pt x="69" y="104"/>
                    </a:moveTo>
                    <a:cubicBezTo>
                      <a:pt x="20" y="104"/>
                      <a:pt x="20" y="104"/>
                      <a:pt x="20" y="104"/>
                    </a:cubicBezTo>
                    <a:cubicBezTo>
                      <a:pt x="20" y="100"/>
                      <a:pt x="20" y="100"/>
                      <a:pt x="20" y="100"/>
                    </a:cubicBezTo>
                    <a:cubicBezTo>
                      <a:pt x="20" y="100"/>
                      <a:pt x="18" y="85"/>
                      <a:pt x="8" y="72"/>
                    </a:cubicBezTo>
                    <a:cubicBezTo>
                      <a:pt x="8" y="72"/>
                      <a:pt x="8" y="72"/>
                      <a:pt x="8" y="72"/>
                    </a:cubicBezTo>
                    <a:cubicBezTo>
                      <a:pt x="3" y="64"/>
                      <a:pt x="0" y="55"/>
                      <a:pt x="0" y="45"/>
                    </a:cubicBezTo>
                    <a:cubicBezTo>
                      <a:pt x="0" y="20"/>
                      <a:pt x="20" y="0"/>
                      <a:pt x="45" y="0"/>
                    </a:cubicBezTo>
                    <a:cubicBezTo>
                      <a:pt x="69" y="0"/>
                      <a:pt x="90" y="20"/>
                      <a:pt x="90" y="45"/>
                    </a:cubicBezTo>
                    <a:cubicBezTo>
                      <a:pt x="90" y="55"/>
                      <a:pt x="87" y="64"/>
                      <a:pt x="81" y="72"/>
                    </a:cubicBezTo>
                    <a:cubicBezTo>
                      <a:pt x="79" y="74"/>
                      <a:pt x="79" y="74"/>
                      <a:pt x="79" y="74"/>
                    </a:cubicBezTo>
                    <a:cubicBezTo>
                      <a:pt x="71" y="87"/>
                      <a:pt x="70" y="100"/>
                      <a:pt x="70" y="100"/>
                    </a:cubicBezTo>
                    <a:lnTo>
                      <a:pt x="69" y="10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55" name="Freeform 6"/>
          <p:cNvSpPr>
            <a:spLocks noEditPoints="1"/>
          </p:cNvSpPr>
          <p:nvPr/>
        </p:nvSpPr>
        <p:spPr bwMode="auto">
          <a:xfrm>
            <a:off x="2108585" y="5831715"/>
            <a:ext cx="304718" cy="256991"/>
          </a:xfrm>
          <a:custGeom>
            <a:avLst/>
            <a:gdLst>
              <a:gd name="T0" fmla="*/ 2284 w 3456"/>
              <a:gd name="T1" fmla="*/ 435 h 2920"/>
              <a:gd name="T2" fmla="*/ 1852 w 3456"/>
              <a:gd name="T3" fmla="*/ 0 h 2920"/>
              <a:gd name="T4" fmla="*/ 1482 w 3456"/>
              <a:gd name="T5" fmla="*/ 373 h 2920"/>
              <a:gd name="T6" fmla="*/ 1358 w 3456"/>
              <a:gd name="T7" fmla="*/ 249 h 2920"/>
              <a:gd name="T8" fmla="*/ 1173 w 3456"/>
              <a:gd name="T9" fmla="*/ 435 h 2920"/>
              <a:gd name="T10" fmla="*/ 371 w 3456"/>
              <a:gd name="T11" fmla="*/ 435 h 2920"/>
              <a:gd name="T12" fmla="*/ 0 w 3456"/>
              <a:gd name="T13" fmla="*/ 2920 h 2920"/>
              <a:gd name="T14" fmla="*/ 3456 w 3456"/>
              <a:gd name="T15" fmla="*/ 2920 h 2920"/>
              <a:gd name="T16" fmla="*/ 3086 w 3456"/>
              <a:gd name="T17" fmla="*/ 435 h 2920"/>
              <a:gd name="T18" fmla="*/ 2284 w 3456"/>
              <a:gd name="T19" fmla="*/ 435 h 2920"/>
              <a:gd name="T20" fmla="*/ 2870 w 3456"/>
              <a:gd name="T21" fmla="*/ 684 h 2920"/>
              <a:gd name="T22" fmla="*/ 2901 w 3456"/>
              <a:gd name="T23" fmla="*/ 932 h 2920"/>
              <a:gd name="T24" fmla="*/ 2778 w 3456"/>
              <a:gd name="T25" fmla="*/ 932 h 2920"/>
              <a:gd name="T26" fmla="*/ 2531 w 3456"/>
              <a:gd name="T27" fmla="*/ 684 h 2920"/>
              <a:gd name="T28" fmla="*/ 2870 w 3456"/>
              <a:gd name="T29" fmla="*/ 684 h 2920"/>
              <a:gd name="T30" fmla="*/ 1482 w 3456"/>
              <a:gd name="T31" fmla="*/ 715 h 2920"/>
              <a:gd name="T32" fmla="*/ 1852 w 3456"/>
              <a:gd name="T33" fmla="*/ 342 h 2920"/>
              <a:gd name="T34" fmla="*/ 2654 w 3456"/>
              <a:gd name="T35" fmla="*/ 1181 h 2920"/>
              <a:gd name="T36" fmla="*/ 2963 w 3456"/>
              <a:gd name="T37" fmla="*/ 1181 h 2920"/>
              <a:gd name="T38" fmla="*/ 3148 w 3456"/>
              <a:gd name="T39" fmla="*/ 2517 h 2920"/>
              <a:gd name="T40" fmla="*/ 2716 w 3456"/>
              <a:gd name="T41" fmla="*/ 1926 h 2920"/>
              <a:gd name="T42" fmla="*/ 2716 w 3456"/>
              <a:gd name="T43" fmla="*/ 1678 h 2920"/>
              <a:gd name="T44" fmla="*/ 2346 w 3456"/>
              <a:gd name="T45" fmla="*/ 1305 h 2920"/>
              <a:gd name="T46" fmla="*/ 1975 w 3456"/>
              <a:gd name="T47" fmla="*/ 1678 h 2920"/>
              <a:gd name="T48" fmla="*/ 1605 w 3456"/>
              <a:gd name="T49" fmla="*/ 2051 h 2920"/>
              <a:gd name="T50" fmla="*/ 1235 w 3456"/>
              <a:gd name="T51" fmla="*/ 1678 h 2920"/>
              <a:gd name="T52" fmla="*/ 1235 w 3456"/>
              <a:gd name="T53" fmla="*/ 1429 h 2920"/>
              <a:gd name="T54" fmla="*/ 988 w 3456"/>
              <a:gd name="T55" fmla="*/ 995 h 2920"/>
              <a:gd name="T56" fmla="*/ 1358 w 3456"/>
              <a:gd name="T57" fmla="*/ 591 h 2920"/>
              <a:gd name="T58" fmla="*/ 1482 w 3456"/>
              <a:gd name="T59" fmla="*/ 715 h 2920"/>
              <a:gd name="T60" fmla="*/ 926 w 3456"/>
              <a:gd name="T61" fmla="*/ 684 h 2920"/>
              <a:gd name="T62" fmla="*/ 679 w 3456"/>
              <a:gd name="T63" fmla="*/ 932 h 2920"/>
              <a:gd name="T64" fmla="*/ 556 w 3456"/>
              <a:gd name="T65" fmla="*/ 932 h 2920"/>
              <a:gd name="T66" fmla="*/ 587 w 3456"/>
              <a:gd name="T67" fmla="*/ 684 h 2920"/>
              <a:gd name="T68" fmla="*/ 926 w 3456"/>
              <a:gd name="T69" fmla="*/ 684 h 2920"/>
              <a:gd name="T70" fmla="*/ 494 w 3456"/>
              <a:gd name="T71" fmla="*/ 1181 h 2920"/>
              <a:gd name="T72" fmla="*/ 741 w 3456"/>
              <a:gd name="T73" fmla="*/ 1181 h 2920"/>
              <a:gd name="T74" fmla="*/ 988 w 3456"/>
              <a:gd name="T75" fmla="*/ 1429 h 2920"/>
              <a:gd name="T76" fmla="*/ 988 w 3456"/>
              <a:gd name="T77" fmla="*/ 1678 h 2920"/>
              <a:gd name="T78" fmla="*/ 1605 w 3456"/>
              <a:gd name="T79" fmla="*/ 2299 h 2920"/>
              <a:gd name="T80" fmla="*/ 2222 w 3456"/>
              <a:gd name="T81" fmla="*/ 1678 h 2920"/>
              <a:gd name="T82" fmla="*/ 2346 w 3456"/>
              <a:gd name="T83" fmla="*/ 1554 h 2920"/>
              <a:gd name="T84" fmla="*/ 2469 w 3456"/>
              <a:gd name="T85" fmla="*/ 1678 h 2920"/>
              <a:gd name="T86" fmla="*/ 2469 w 3456"/>
              <a:gd name="T87" fmla="*/ 1926 h 2920"/>
              <a:gd name="T88" fmla="*/ 2901 w 3456"/>
              <a:gd name="T89" fmla="*/ 2672 h 2920"/>
              <a:gd name="T90" fmla="*/ 278 w 3456"/>
              <a:gd name="T91" fmla="*/ 2672 h 2920"/>
              <a:gd name="T92" fmla="*/ 494 w 3456"/>
              <a:gd name="T93" fmla="*/ 118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56" h="2920">
                <a:moveTo>
                  <a:pt x="2284" y="435"/>
                </a:moveTo>
                <a:cubicBezTo>
                  <a:pt x="1852" y="0"/>
                  <a:pt x="1852" y="0"/>
                  <a:pt x="1852" y="0"/>
                </a:cubicBezTo>
                <a:cubicBezTo>
                  <a:pt x="1482" y="373"/>
                  <a:pt x="1482" y="373"/>
                  <a:pt x="1482" y="373"/>
                </a:cubicBezTo>
                <a:cubicBezTo>
                  <a:pt x="1358" y="249"/>
                  <a:pt x="1358" y="249"/>
                  <a:pt x="1358" y="249"/>
                </a:cubicBezTo>
                <a:cubicBezTo>
                  <a:pt x="1173" y="435"/>
                  <a:pt x="1173" y="435"/>
                  <a:pt x="1173" y="435"/>
                </a:cubicBezTo>
                <a:cubicBezTo>
                  <a:pt x="371" y="435"/>
                  <a:pt x="371" y="435"/>
                  <a:pt x="371" y="435"/>
                </a:cubicBezTo>
                <a:cubicBezTo>
                  <a:pt x="0" y="2920"/>
                  <a:pt x="0" y="2920"/>
                  <a:pt x="0" y="2920"/>
                </a:cubicBezTo>
                <a:cubicBezTo>
                  <a:pt x="3456" y="2920"/>
                  <a:pt x="3456" y="2920"/>
                  <a:pt x="3456" y="2920"/>
                </a:cubicBezTo>
                <a:cubicBezTo>
                  <a:pt x="3086" y="435"/>
                  <a:pt x="3086" y="435"/>
                  <a:pt x="3086" y="435"/>
                </a:cubicBezTo>
                <a:lnTo>
                  <a:pt x="2284" y="435"/>
                </a:lnTo>
                <a:close/>
                <a:moveTo>
                  <a:pt x="2870" y="684"/>
                </a:moveTo>
                <a:cubicBezTo>
                  <a:pt x="2901" y="932"/>
                  <a:pt x="2901" y="932"/>
                  <a:pt x="2901" y="932"/>
                </a:cubicBezTo>
                <a:cubicBezTo>
                  <a:pt x="2778" y="932"/>
                  <a:pt x="2778" y="932"/>
                  <a:pt x="2778" y="932"/>
                </a:cubicBezTo>
                <a:cubicBezTo>
                  <a:pt x="2531" y="684"/>
                  <a:pt x="2531" y="684"/>
                  <a:pt x="2531" y="684"/>
                </a:cubicBezTo>
                <a:lnTo>
                  <a:pt x="2870" y="684"/>
                </a:lnTo>
                <a:close/>
                <a:moveTo>
                  <a:pt x="1482" y="715"/>
                </a:moveTo>
                <a:cubicBezTo>
                  <a:pt x="1852" y="342"/>
                  <a:pt x="1852" y="342"/>
                  <a:pt x="1852" y="342"/>
                </a:cubicBezTo>
                <a:cubicBezTo>
                  <a:pt x="2654" y="1181"/>
                  <a:pt x="2654" y="1181"/>
                  <a:pt x="2654" y="1181"/>
                </a:cubicBezTo>
                <a:cubicBezTo>
                  <a:pt x="2963" y="1181"/>
                  <a:pt x="2963" y="1181"/>
                  <a:pt x="2963" y="1181"/>
                </a:cubicBezTo>
                <a:cubicBezTo>
                  <a:pt x="3148" y="2517"/>
                  <a:pt x="3148" y="2517"/>
                  <a:pt x="3148" y="2517"/>
                </a:cubicBezTo>
                <a:cubicBezTo>
                  <a:pt x="2901" y="2423"/>
                  <a:pt x="2716" y="2206"/>
                  <a:pt x="2716" y="1926"/>
                </a:cubicBezTo>
                <a:cubicBezTo>
                  <a:pt x="2716" y="1678"/>
                  <a:pt x="2716" y="1678"/>
                  <a:pt x="2716" y="1678"/>
                </a:cubicBezTo>
                <a:cubicBezTo>
                  <a:pt x="2716" y="1460"/>
                  <a:pt x="2562" y="1305"/>
                  <a:pt x="2346" y="1305"/>
                </a:cubicBezTo>
                <a:cubicBezTo>
                  <a:pt x="2130" y="1305"/>
                  <a:pt x="1975" y="1460"/>
                  <a:pt x="1975" y="1678"/>
                </a:cubicBezTo>
                <a:cubicBezTo>
                  <a:pt x="1975" y="1864"/>
                  <a:pt x="1821" y="2051"/>
                  <a:pt x="1605" y="2051"/>
                </a:cubicBezTo>
                <a:cubicBezTo>
                  <a:pt x="1389" y="2051"/>
                  <a:pt x="1235" y="1864"/>
                  <a:pt x="1235" y="1678"/>
                </a:cubicBezTo>
                <a:cubicBezTo>
                  <a:pt x="1235" y="1429"/>
                  <a:pt x="1235" y="1429"/>
                  <a:pt x="1235" y="1429"/>
                </a:cubicBezTo>
                <a:cubicBezTo>
                  <a:pt x="1235" y="1243"/>
                  <a:pt x="1142" y="1088"/>
                  <a:pt x="988" y="995"/>
                </a:cubicBezTo>
                <a:cubicBezTo>
                  <a:pt x="1358" y="591"/>
                  <a:pt x="1358" y="591"/>
                  <a:pt x="1358" y="591"/>
                </a:cubicBezTo>
                <a:lnTo>
                  <a:pt x="1482" y="715"/>
                </a:lnTo>
                <a:close/>
                <a:moveTo>
                  <a:pt x="926" y="684"/>
                </a:moveTo>
                <a:cubicBezTo>
                  <a:pt x="679" y="932"/>
                  <a:pt x="679" y="932"/>
                  <a:pt x="679" y="932"/>
                </a:cubicBezTo>
                <a:cubicBezTo>
                  <a:pt x="556" y="932"/>
                  <a:pt x="556" y="932"/>
                  <a:pt x="556" y="932"/>
                </a:cubicBezTo>
                <a:cubicBezTo>
                  <a:pt x="587" y="684"/>
                  <a:pt x="587" y="684"/>
                  <a:pt x="587" y="684"/>
                </a:cubicBezTo>
                <a:lnTo>
                  <a:pt x="926" y="684"/>
                </a:lnTo>
                <a:close/>
                <a:moveTo>
                  <a:pt x="494" y="1181"/>
                </a:moveTo>
                <a:cubicBezTo>
                  <a:pt x="741" y="1181"/>
                  <a:pt x="741" y="1181"/>
                  <a:pt x="741" y="1181"/>
                </a:cubicBezTo>
                <a:cubicBezTo>
                  <a:pt x="864" y="1181"/>
                  <a:pt x="988" y="1274"/>
                  <a:pt x="988" y="1429"/>
                </a:cubicBezTo>
                <a:cubicBezTo>
                  <a:pt x="988" y="1678"/>
                  <a:pt x="988" y="1678"/>
                  <a:pt x="988" y="1678"/>
                </a:cubicBezTo>
                <a:cubicBezTo>
                  <a:pt x="988" y="2020"/>
                  <a:pt x="1266" y="2299"/>
                  <a:pt x="1605" y="2299"/>
                </a:cubicBezTo>
                <a:cubicBezTo>
                  <a:pt x="1944" y="2299"/>
                  <a:pt x="2222" y="2020"/>
                  <a:pt x="2222" y="1678"/>
                </a:cubicBezTo>
                <a:cubicBezTo>
                  <a:pt x="2222" y="1616"/>
                  <a:pt x="2284" y="1554"/>
                  <a:pt x="2346" y="1554"/>
                </a:cubicBezTo>
                <a:cubicBezTo>
                  <a:pt x="2407" y="1554"/>
                  <a:pt x="2469" y="1616"/>
                  <a:pt x="2469" y="1678"/>
                </a:cubicBezTo>
                <a:cubicBezTo>
                  <a:pt x="2469" y="1926"/>
                  <a:pt x="2469" y="1926"/>
                  <a:pt x="2469" y="1926"/>
                </a:cubicBezTo>
                <a:cubicBezTo>
                  <a:pt x="2469" y="2237"/>
                  <a:pt x="2623" y="2517"/>
                  <a:pt x="2901" y="2672"/>
                </a:cubicBezTo>
                <a:cubicBezTo>
                  <a:pt x="278" y="2672"/>
                  <a:pt x="278" y="2672"/>
                  <a:pt x="278" y="2672"/>
                </a:cubicBezTo>
                <a:lnTo>
                  <a:pt x="494" y="1181"/>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96996911"/>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50"/>
                                        <p:tgtEl>
                                          <p:spTgt spid="7"/>
                                        </p:tgtEl>
                                      </p:cBhvr>
                                    </p:animEffect>
                                  </p:childTnLst>
                                </p:cTn>
                              </p:par>
                              <p:par>
                                <p:cTn id="8" presetID="63" presetClass="path" presetSubtype="0" decel="100000" fill="hold" nodeType="withEffect">
                                  <p:stCondLst>
                                    <p:cond delay="0"/>
                                  </p:stCondLst>
                                  <p:childTnLst>
                                    <p:animMotion origin="layout" path="M 0.02502 2.61008E-6 L -4.70513E-6 2.61008E-6 " pathEditMode="relative" rAng="0" ptsTypes="AA">
                                      <p:cBhvr>
                                        <p:cTn id="9" dur="650" fill="hold"/>
                                        <p:tgtEl>
                                          <p:spTgt spid="7"/>
                                        </p:tgtEl>
                                        <p:attrNameLst>
                                          <p:attrName>ppt_x</p:attrName>
                                          <p:attrName>ppt_y</p:attrName>
                                        </p:attrNameLst>
                                      </p:cBhvr>
                                      <p:rCtr x="-1251" y="0"/>
                                    </p:animMotion>
                                  </p:childTnLst>
                                </p:cTn>
                              </p:par>
                              <p:par>
                                <p:cTn id="10" presetID="63" presetClass="path" presetSubtype="0" decel="100000" fill="hold" grpId="0" nodeType="withEffect">
                                  <p:stCondLst>
                                    <p:cond delay="0"/>
                                  </p:stCondLst>
                                  <p:childTnLst>
                                    <p:animMotion origin="layout" path="M 0.02502 3.42714E-6 L -4.68215E-6 3.42714E-6 " pathEditMode="relative" rAng="0" ptsTypes="AA">
                                      <p:cBhvr>
                                        <p:cTn id="11" dur="650" fill="hold"/>
                                        <p:tgtEl>
                                          <p:spTgt spid="54"/>
                                        </p:tgtEl>
                                        <p:attrNameLst>
                                          <p:attrName>ppt_x</p:attrName>
                                          <p:attrName>ppt_y</p:attrName>
                                        </p:attrNameLst>
                                      </p:cBhvr>
                                      <p:rCtr x="-1251" y="0"/>
                                    </p:animMotion>
                                  </p:childTnLst>
                                </p:cTn>
                              </p:par>
                              <p:par>
                                <p:cTn id="12" presetID="10"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350"/>
                                        <p:tgtEl>
                                          <p:spTgt spid="28"/>
                                        </p:tgtEl>
                                      </p:cBhvr>
                                    </p:animEffect>
                                  </p:childTnLst>
                                </p:cTn>
                              </p:par>
                              <p:par>
                                <p:cTn id="15" presetID="63" presetClass="path" presetSubtype="0" decel="100000" fill="hold" grpId="1" nodeType="withEffect">
                                  <p:stCondLst>
                                    <p:cond delay="0"/>
                                  </p:stCondLst>
                                  <p:childTnLst>
                                    <p:animMotion origin="layout" path="M -0.02719 2.22878E-6 L 4.70258E-6 2.22878E-6 " pathEditMode="relative" rAng="0" ptsTypes="AA">
                                      <p:cBhvr>
                                        <p:cTn id="16" dur="650" fill="hold"/>
                                        <p:tgtEl>
                                          <p:spTgt spid="28"/>
                                        </p:tgtEl>
                                        <p:attrNameLst>
                                          <p:attrName>ppt_x</p:attrName>
                                          <p:attrName>ppt_y</p:attrName>
                                        </p:attrNameLst>
                                      </p:cBhvr>
                                      <p:rCtr x="1353" y="0"/>
                                    </p:animMotion>
                                  </p:childTnLst>
                                </p:cTn>
                              </p:par>
                            </p:childTnLst>
                          </p:cTn>
                        </p:par>
                        <p:par>
                          <p:cTn id="17" fill="hold">
                            <p:stCondLst>
                              <p:cond delay="650"/>
                            </p:stCondLst>
                            <p:childTnLst>
                              <p:par>
                                <p:cTn id="18" presetID="1" presetClass="entr" presetSubtype="0" fill="hold" nodeType="afterEffect">
                                  <p:stCondLst>
                                    <p:cond delay="0"/>
                                  </p:stCondLst>
                                  <p:iterate type="lt">
                                    <p:tmAbs val="100"/>
                                  </p:iterate>
                                  <p:childTnLst>
                                    <p:set>
                                      <p:cBhvr>
                                        <p:cTn id="19" dur="1" fill="hold">
                                          <p:stCondLst>
                                            <p:cond delay="0"/>
                                          </p:stCondLst>
                                        </p:cTn>
                                        <p:tgtEl>
                                          <p:spTgt spid="3">
                                            <p:txEl>
                                              <p:pRg st="0" end="0"/>
                                            </p:txEl>
                                          </p:spTgt>
                                        </p:tgtEl>
                                        <p:attrNameLst>
                                          <p:attrName>style.visibility</p:attrName>
                                        </p:attrNameLst>
                                      </p:cBhvr>
                                      <p:to>
                                        <p:strVal val="visible"/>
                                      </p:to>
                                    </p:set>
                                  </p:childTnLst>
                                </p:cTn>
                              </p:par>
                            </p:childTnLst>
                          </p:cTn>
                        </p:par>
                        <p:par>
                          <p:cTn id="20" fill="hold">
                            <p:stCondLst>
                              <p:cond delay="4851"/>
                            </p:stCondLst>
                            <p:childTnLst>
                              <p:par>
                                <p:cTn id="21" presetID="10" presetClass="exit" presetSubtype="0" fill="hold" grpId="1" nodeType="afterEffect">
                                  <p:stCondLst>
                                    <p:cond delay="50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28" grpId="0"/>
      <p:bldP spid="28" grpId="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Integration with Azure services</a:t>
            </a:r>
          </a:p>
        </p:txBody>
      </p:sp>
      <p:sp>
        <p:nvSpPr>
          <p:cNvPr id="33" name="Content Placeholder 3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3987394" y="1749425"/>
            <a:ext cx="8098589" cy="5108575"/>
          </a:xfrm>
        </p:spPr>
        <p:txBody>
          <a:bodyPr>
            <a:normAutofit fontScale="92500" lnSpcReduction="10000"/>
          </a:bodyPr>
          <a:lstStyle/>
          <a:p>
            <a:r>
              <a:rPr lang="en-US" noProof="0" dirty="0"/>
              <a:t>Azure and Power BI have the built-in connectivity and integration to bring business intelligence efforts to life</a:t>
            </a:r>
          </a:p>
          <a:p>
            <a:r>
              <a:rPr lang="en-US" noProof="0" dirty="0"/>
              <a:t>Integration can be achieved without the need to develop complex solutions:</a:t>
            </a:r>
          </a:p>
          <a:p>
            <a:pPr lvl="1"/>
            <a:r>
              <a:rPr lang="en-US" noProof="0" dirty="0"/>
              <a:t>Direct connect:</a:t>
            </a:r>
          </a:p>
          <a:p>
            <a:pPr lvl="2"/>
            <a:r>
              <a:rPr lang="en-US" noProof="0" dirty="0"/>
              <a:t>Azure SQL Database</a:t>
            </a:r>
          </a:p>
          <a:p>
            <a:pPr lvl="2"/>
            <a:r>
              <a:rPr lang="en-US" noProof="0" dirty="0"/>
              <a:t>Azure SQL Data Warehouse</a:t>
            </a:r>
          </a:p>
          <a:p>
            <a:pPr lvl="2"/>
            <a:r>
              <a:rPr lang="en-US" noProof="0" dirty="0"/>
              <a:t>Spark on Azure HDInsight</a:t>
            </a:r>
          </a:p>
          <a:p>
            <a:pPr lvl="1"/>
            <a:r>
              <a:rPr lang="en-US" noProof="0" dirty="0"/>
              <a:t>Power BI Desktop</a:t>
            </a:r>
          </a:p>
          <a:p>
            <a:pPr lvl="1"/>
            <a:r>
              <a:rPr lang="en-US" noProof="0" dirty="0"/>
              <a:t>Real-time dashboards with Azure Stream Analytics</a:t>
            </a:r>
          </a:p>
          <a:p>
            <a:pPr lvl="1"/>
            <a:endParaRPr lang="en-US" noProof="0" dirty="0"/>
          </a:p>
        </p:txBody>
      </p:sp>
      <p:grpSp>
        <p:nvGrpSpPr>
          <p:cNvPr id="34" name="Group 33"/>
          <p:cNvGrpSpPr/>
          <p:nvPr/>
        </p:nvGrpSpPr>
        <p:grpSpPr>
          <a:xfrm>
            <a:off x="413402" y="1884191"/>
            <a:ext cx="3242256" cy="4622626"/>
            <a:chOff x="8457470" y="1557251"/>
            <a:chExt cx="3242256" cy="4308956"/>
          </a:xfrm>
        </p:grpSpPr>
        <p:sp>
          <p:nvSpPr>
            <p:cNvPr id="35" name="Rectangle 34"/>
            <p:cNvSpPr/>
            <p:nvPr/>
          </p:nvSpPr>
          <p:spPr bwMode="auto">
            <a:xfrm>
              <a:off x="8457470" y="1557251"/>
              <a:ext cx="3242256" cy="430895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9772754" y="4751760"/>
              <a:ext cx="943424" cy="756782"/>
              <a:chOff x="10233165" y="3488430"/>
              <a:chExt cx="943424" cy="756782"/>
            </a:xfrm>
          </p:grpSpPr>
          <p:pic>
            <p:nvPicPr>
              <p:cNvPr id="57" name="Picture 5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76277" y="3488430"/>
                <a:ext cx="457200" cy="457200"/>
              </a:xfrm>
              <a:prstGeom prst="rect">
                <a:avLst/>
              </a:prstGeom>
            </p:spPr>
          </p:pic>
          <p:sp>
            <p:nvSpPr>
              <p:cNvPr id="58" name="TextBox 57"/>
              <p:cNvSpPr txBox="1"/>
              <p:nvPr/>
            </p:nvSpPr>
            <p:spPr>
              <a:xfrm>
                <a:off x="10233165" y="3811247"/>
                <a:ext cx="943424"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t>HDInsight</a:t>
                </a:r>
              </a:p>
            </p:txBody>
          </p:sp>
        </p:grpSp>
        <p:grpSp>
          <p:nvGrpSpPr>
            <p:cNvPr id="37" name="Group 36"/>
            <p:cNvGrpSpPr/>
            <p:nvPr/>
          </p:nvGrpSpPr>
          <p:grpSpPr>
            <a:xfrm>
              <a:off x="8600016" y="3735604"/>
              <a:ext cx="943424" cy="786554"/>
              <a:chOff x="8600989" y="2320219"/>
              <a:chExt cx="943424" cy="786554"/>
            </a:xfrm>
          </p:grpSpPr>
          <p:pic>
            <p:nvPicPr>
              <p:cNvPr id="55" name="Picture 5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844101" y="2320219"/>
                <a:ext cx="457200" cy="457200"/>
              </a:xfrm>
              <a:prstGeom prst="rect">
                <a:avLst/>
              </a:prstGeom>
            </p:spPr>
          </p:pic>
          <p:sp>
            <p:nvSpPr>
              <p:cNvPr id="56" name="TextBox 55"/>
              <p:cNvSpPr txBox="1"/>
              <p:nvPr/>
            </p:nvSpPr>
            <p:spPr>
              <a:xfrm>
                <a:off x="8600989" y="2672808"/>
                <a:ext cx="943424"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Storage</a:t>
                </a:r>
              </a:p>
            </p:txBody>
          </p:sp>
        </p:grpSp>
        <p:grpSp>
          <p:nvGrpSpPr>
            <p:cNvPr id="38" name="Group 37"/>
            <p:cNvGrpSpPr/>
            <p:nvPr/>
          </p:nvGrpSpPr>
          <p:grpSpPr>
            <a:xfrm>
              <a:off x="9766273" y="1846951"/>
              <a:ext cx="943424" cy="950812"/>
              <a:chOff x="10610076" y="2020001"/>
              <a:chExt cx="943424" cy="950812"/>
            </a:xfrm>
          </p:grpSpPr>
          <p:pic>
            <p:nvPicPr>
              <p:cNvPr id="53" name="Picture 5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853188" y="2020001"/>
                <a:ext cx="457200" cy="457200"/>
              </a:xfrm>
              <a:prstGeom prst="rect">
                <a:avLst/>
              </a:prstGeom>
            </p:spPr>
          </p:pic>
          <p:sp>
            <p:nvSpPr>
              <p:cNvPr id="54" name="TextBox 53"/>
              <p:cNvSpPr txBox="1"/>
              <p:nvPr/>
            </p:nvSpPr>
            <p:spPr>
              <a:xfrm>
                <a:off x="10610076" y="2398349"/>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Event Hubs</a:t>
                </a:r>
              </a:p>
            </p:txBody>
          </p:sp>
        </p:grpSp>
        <p:grpSp>
          <p:nvGrpSpPr>
            <p:cNvPr id="39" name="Group 38"/>
            <p:cNvGrpSpPr/>
            <p:nvPr/>
          </p:nvGrpSpPr>
          <p:grpSpPr>
            <a:xfrm>
              <a:off x="8568483" y="2759970"/>
              <a:ext cx="943424" cy="948116"/>
              <a:chOff x="9002661" y="3227014"/>
              <a:chExt cx="943424" cy="948116"/>
            </a:xfrm>
          </p:grpSpPr>
          <p:pic>
            <p:nvPicPr>
              <p:cNvPr id="51" name="Picture 5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234246" y="3227014"/>
                <a:ext cx="457200" cy="457200"/>
              </a:xfrm>
              <a:prstGeom prst="rect">
                <a:avLst/>
              </a:prstGeom>
            </p:spPr>
          </p:pic>
          <p:sp>
            <p:nvSpPr>
              <p:cNvPr id="52" name="TextBox 51"/>
              <p:cNvSpPr txBox="1"/>
              <p:nvPr/>
            </p:nvSpPr>
            <p:spPr>
              <a:xfrm>
                <a:off x="9002661" y="3602666"/>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Machine Learning</a:t>
                </a:r>
              </a:p>
            </p:txBody>
          </p:sp>
        </p:grpSp>
        <p:grpSp>
          <p:nvGrpSpPr>
            <p:cNvPr id="40" name="Group 39"/>
            <p:cNvGrpSpPr/>
            <p:nvPr/>
          </p:nvGrpSpPr>
          <p:grpSpPr>
            <a:xfrm>
              <a:off x="9035599" y="4344290"/>
              <a:ext cx="1015682" cy="842205"/>
              <a:chOff x="10601932" y="1930074"/>
              <a:chExt cx="1015682" cy="842205"/>
            </a:xfrm>
          </p:grpSpPr>
          <p:pic>
            <p:nvPicPr>
              <p:cNvPr id="49" name="Picture 48"/>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10866422" y="1930074"/>
                <a:ext cx="457200" cy="457200"/>
              </a:xfrm>
              <a:prstGeom prst="rect">
                <a:avLst/>
              </a:prstGeom>
            </p:spPr>
          </p:pic>
          <p:sp>
            <p:nvSpPr>
              <p:cNvPr id="50" name="TextBox 49"/>
              <p:cNvSpPr txBox="1"/>
              <p:nvPr/>
            </p:nvSpPr>
            <p:spPr>
              <a:xfrm>
                <a:off x="10601932" y="2338314"/>
                <a:ext cx="1015682"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SQL Server</a:t>
                </a:r>
              </a:p>
            </p:txBody>
          </p:sp>
        </p:grpSp>
        <p:grpSp>
          <p:nvGrpSpPr>
            <p:cNvPr id="41" name="Group 40"/>
            <p:cNvGrpSpPr/>
            <p:nvPr/>
          </p:nvGrpSpPr>
          <p:grpSpPr>
            <a:xfrm>
              <a:off x="9040195" y="1941060"/>
              <a:ext cx="943424" cy="887242"/>
              <a:chOff x="9002242" y="1575399"/>
              <a:chExt cx="943424" cy="887242"/>
            </a:xfrm>
          </p:grpSpPr>
          <p:pic>
            <p:nvPicPr>
              <p:cNvPr id="47" name="Picture 46"/>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9245773" y="1575399"/>
                <a:ext cx="457200" cy="457200"/>
              </a:xfrm>
              <a:prstGeom prst="rect">
                <a:avLst/>
              </a:prstGeom>
            </p:spPr>
          </p:pic>
          <p:sp>
            <p:nvSpPr>
              <p:cNvPr id="48" name="TextBox 47"/>
              <p:cNvSpPr txBox="1"/>
              <p:nvPr/>
            </p:nvSpPr>
            <p:spPr>
              <a:xfrm>
                <a:off x="9002242" y="1890177"/>
                <a:ext cx="943424"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t>Stream Analytics</a:t>
                </a:r>
              </a:p>
            </p:txBody>
          </p:sp>
        </p:grpSp>
        <p:pic>
          <p:nvPicPr>
            <p:cNvPr id="42" name="Picture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494047" y="3228912"/>
              <a:ext cx="640080" cy="674100"/>
            </a:xfrm>
            <a:prstGeom prst="rect">
              <a:avLst/>
            </a:prstGeom>
          </p:spPr>
        </p:pic>
        <p:sp>
          <p:nvSpPr>
            <p:cNvPr id="43" name="TextBox 42"/>
            <p:cNvSpPr txBox="1"/>
            <p:nvPr/>
          </p:nvSpPr>
          <p:spPr>
            <a:xfrm>
              <a:off x="10304430" y="3778425"/>
              <a:ext cx="1087964"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t>Power BI</a:t>
              </a:r>
            </a:p>
          </p:txBody>
        </p:sp>
        <p:cxnSp>
          <p:nvCxnSpPr>
            <p:cNvPr id="44" name="Straight Arrow Connector 43"/>
            <p:cNvCxnSpPr/>
            <p:nvPr/>
          </p:nvCxnSpPr>
          <p:spPr>
            <a:xfrm>
              <a:off x="9983619" y="2759970"/>
              <a:ext cx="267392" cy="298704"/>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9543440" y="3614383"/>
              <a:ext cx="541705" cy="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10009385" y="4192804"/>
              <a:ext cx="295045" cy="35739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8358759" y="4684938"/>
            <a:ext cx="3148147"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Direct Connect Azure services were covered earlier in this module</a:t>
            </a:r>
          </a:p>
        </p:txBody>
      </p:sp>
    </p:spTree>
    <p:extLst>
      <p:ext uri="{BB962C8B-B14F-4D97-AF65-F5344CB8AC3E}">
        <p14:creationId xmlns:p14="http://schemas.microsoft.com/office/powerpoint/2010/main" val="307567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Integration with Azure services</a:t>
            </a:r>
          </a:p>
        </p:txBody>
      </p:sp>
      <p:sp>
        <p:nvSpPr>
          <p:cNvPr id="33" name="Content Placeholder 32"/>
          <p:cNvSpPr>
            <a:spLocks noGrp="1"/>
          </p:cNvSpPr>
          <p:nvPr>
            <p:ph sz="quarter" idx="10"/>
          </p:nvPr>
        </p:nvSpPr>
        <p:spPr/>
        <p:txBody>
          <a:bodyPr/>
          <a:lstStyle/>
          <a:p>
            <a:r>
              <a:rPr lang="en-US" noProof="0" dirty="0"/>
              <a:t>Power BI Desktop</a:t>
            </a:r>
          </a:p>
        </p:txBody>
      </p:sp>
      <p:sp>
        <p:nvSpPr>
          <p:cNvPr id="4" name="Text Placeholder 3"/>
          <p:cNvSpPr>
            <a:spLocks noGrp="1"/>
          </p:cNvSpPr>
          <p:nvPr>
            <p:ph type="body" sz="quarter" idx="11"/>
          </p:nvPr>
        </p:nvSpPr>
        <p:spPr>
          <a:xfrm>
            <a:off x="269876" y="1749425"/>
            <a:ext cx="5587586" cy="5108575"/>
          </a:xfrm>
        </p:spPr>
        <p:txBody>
          <a:bodyPr/>
          <a:lstStyle/>
          <a:p>
            <a:r>
              <a:rPr lang="en-US" noProof="0" dirty="0"/>
              <a:t>Connect to various Azure services, and create queries</a:t>
            </a:r>
          </a:p>
          <a:p>
            <a:pPr lvl="1"/>
            <a:r>
              <a:rPr lang="en-US" noProof="0" dirty="0"/>
              <a:t>Queries can be integrated with other data source types, not necessarily Azure</a:t>
            </a:r>
          </a:p>
          <a:p>
            <a:pPr lvl="1"/>
            <a:r>
              <a:rPr lang="en-US" noProof="0" dirty="0"/>
              <a:t>Datasets sourced from a Power BI Desktop file can be refreshed</a:t>
            </a:r>
          </a:p>
          <a:p>
            <a:pPr lvl="1"/>
            <a:endParaRPr lang="en-US" noProof="0" dirty="0"/>
          </a:p>
        </p:txBody>
      </p:sp>
      <p:sp>
        <p:nvSpPr>
          <p:cNvPr id="6" name="TextBox 5"/>
          <p:cNvSpPr txBox="1"/>
          <p:nvPr/>
        </p:nvSpPr>
        <p:spPr>
          <a:xfrm>
            <a:off x="397566" y="5680304"/>
            <a:ext cx="3892212"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Power BI Desktop is covered in detail in the next module</a:t>
            </a:r>
          </a:p>
        </p:txBody>
      </p:sp>
      <p:pic>
        <p:nvPicPr>
          <p:cNvPr id="3" name="Picture 2"/>
          <p:cNvPicPr>
            <a:picLocks noChangeAspect="1"/>
          </p:cNvPicPr>
          <p:nvPr/>
        </p:nvPicPr>
        <p:blipFill>
          <a:blip r:embed="rId3"/>
          <a:stretch>
            <a:fillRect/>
          </a:stretch>
        </p:blipFill>
        <p:spPr>
          <a:xfrm>
            <a:off x="6194473" y="2194824"/>
            <a:ext cx="5516458" cy="4279544"/>
          </a:xfrm>
          <a:prstGeom prst="rect">
            <a:avLst/>
          </a:prstGeom>
        </p:spPr>
      </p:pic>
    </p:spTree>
    <p:extLst>
      <p:ext uri="{BB962C8B-B14F-4D97-AF65-F5344CB8AC3E}">
        <p14:creationId xmlns:p14="http://schemas.microsoft.com/office/powerpoint/2010/main" val="8553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Integration with Azure services</a:t>
            </a:r>
          </a:p>
        </p:txBody>
      </p:sp>
      <p:sp>
        <p:nvSpPr>
          <p:cNvPr id="33" name="Content Placeholder 32"/>
          <p:cNvSpPr>
            <a:spLocks noGrp="1"/>
          </p:cNvSpPr>
          <p:nvPr>
            <p:ph sz="quarter" idx="10"/>
          </p:nvPr>
        </p:nvSpPr>
        <p:spPr/>
        <p:txBody>
          <a:bodyPr/>
          <a:lstStyle/>
          <a:p>
            <a:r>
              <a:rPr lang="en-US" noProof="0" dirty="0"/>
              <a:t>Real-time dashboards with Azure Stream Analytics</a:t>
            </a:r>
          </a:p>
        </p:txBody>
      </p:sp>
      <p:sp>
        <p:nvSpPr>
          <p:cNvPr id="4" name="Text Placeholder 3"/>
          <p:cNvSpPr>
            <a:spLocks noGrp="1"/>
          </p:cNvSpPr>
          <p:nvPr>
            <p:ph type="body" sz="quarter" idx="11"/>
          </p:nvPr>
        </p:nvSpPr>
        <p:spPr/>
        <p:txBody>
          <a:bodyPr/>
          <a:lstStyle/>
          <a:p>
            <a:r>
              <a:rPr lang="en-US" noProof="0" dirty="0"/>
              <a:t>Use Azure Stream Analytics (ASA) to push streaming data to Power BI</a:t>
            </a:r>
          </a:p>
          <a:p>
            <a:pPr lvl="1"/>
            <a:r>
              <a:rPr lang="en-US" dirty="0"/>
              <a:t>Enables real-time dashboards at scale, over data from devices and applications</a:t>
            </a:r>
          </a:p>
          <a:p>
            <a:pPr lvl="1"/>
            <a:r>
              <a:rPr lang="en-US" dirty="0"/>
              <a:t>Can stream millions of events per second</a:t>
            </a:r>
          </a:p>
          <a:p>
            <a:pPr lvl="1"/>
            <a:r>
              <a:rPr lang="en-US" dirty="0"/>
              <a:t>Can perform aggregation over time windows</a:t>
            </a:r>
          </a:p>
          <a:p>
            <a:pPr lvl="1"/>
            <a:r>
              <a:rPr lang="en-US" dirty="0"/>
              <a:t>Can also integrate Azure Machine Learning predictions</a:t>
            </a:r>
          </a:p>
          <a:p>
            <a:endParaRPr lang="en-US" noProof="0" dirty="0"/>
          </a:p>
        </p:txBody>
      </p:sp>
    </p:spTree>
    <p:extLst>
      <p:ext uri="{BB962C8B-B14F-4D97-AF65-F5344CB8AC3E}">
        <p14:creationId xmlns:p14="http://schemas.microsoft.com/office/powerpoint/2010/main" val="329441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Integration with Azure services</a:t>
            </a:r>
          </a:p>
        </p:txBody>
      </p:sp>
      <p:sp>
        <p:nvSpPr>
          <p:cNvPr id="33" name="Content Placeholder 32"/>
          <p:cNvSpPr>
            <a:spLocks noGrp="1"/>
          </p:cNvSpPr>
          <p:nvPr>
            <p:ph sz="quarter" idx="10"/>
          </p:nvPr>
        </p:nvSpPr>
        <p:spPr/>
        <p:txBody>
          <a:bodyPr/>
          <a:lstStyle/>
          <a:p>
            <a:r>
              <a:rPr lang="en-US" noProof="0" dirty="0"/>
              <a:t>Real-time dashboards with Azure Stream Analytics: Example</a:t>
            </a:r>
          </a:p>
        </p:txBody>
      </p:sp>
      <p:pic>
        <p:nvPicPr>
          <p:cNvPr id="10" name="Picture 9"/>
          <p:cNvPicPr>
            <a:picLocks noChangeAspect="1"/>
          </p:cNvPicPr>
          <p:nvPr/>
        </p:nvPicPr>
        <p:blipFill>
          <a:blip r:embed="rId3"/>
          <a:stretch>
            <a:fillRect/>
          </a:stretch>
        </p:blipFill>
        <p:spPr>
          <a:xfrm>
            <a:off x="8596651" y="2723494"/>
            <a:ext cx="2781843" cy="1969170"/>
          </a:xfrm>
          <a:prstGeom prst="rect">
            <a:avLst/>
          </a:prstGeom>
        </p:spPr>
      </p:pic>
      <p:pic>
        <p:nvPicPr>
          <p:cNvPr id="11" name="Picture 10"/>
          <p:cNvPicPr>
            <a:picLocks noChangeAspect="1"/>
          </p:cNvPicPr>
          <p:nvPr/>
        </p:nvPicPr>
        <p:blipFill>
          <a:blip r:embed="rId4"/>
          <a:stretch>
            <a:fillRect/>
          </a:stretch>
        </p:blipFill>
        <p:spPr>
          <a:xfrm>
            <a:off x="613337" y="3091735"/>
            <a:ext cx="7748325" cy="1232688"/>
          </a:xfrm>
          <a:prstGeom prst="rect">
            <a:avLst/>
          </a:prstGeom>
        </p:spPr>
      </p:pic>
      <p:sp>
        <p:nvSpPr>
          <p:cNvPr id="13" name="TextBox 12"/>
          <p:cNvSpPr txBox="1"/>
          <p:nvPr/>
        </p:nvSpPr>
        <p:spPr>
          <a:xfrm>
            <a:off x="1921195" y="5734684"/>
            <a:ext cx="8066377"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a:t>
            </a:r>
            <a:r>
              <a:rPr lang="en-US" dirty="0">
                <a:gradFill>
                  <a:gsLst>
                    <a:gs pos="2917">
                      <a:schemeClr val="tx1"/>
                    </a:gs>
                    <a:gs pos="30000">
                      <a:schemeClr val="tx1"/>
                    </a:gs>
                  </a:gsLst>
                  <a:lin ang="5400000" scaled="0"/>
                </a:gradFill>
              </a:rPr>
              <a:t>Use Q&amp;A to ask: “Show Web Requests where Timestamp </a:t>
            </a:r>
            <a:r>
              <a:rPr lang="en-US" u="sng" dirty="0">
                <a:gradFill>
                  <a:gsLst>
                    <a:gs pos="2917">
                      <a:schemeClr val="tx1"/>
                    </a:gs>
                    <a:gs pos="30000">
                      <a:schemeClr val="tx1"/>
                    </a:gs>
                  </a:gsLst>
                  <a:lin ang="5400000" scaled="0"/>
                </a:gradFill>
              </a:rPr>
              <a:t>is last minute</a:t>
            </a:r>
            <a:r>
              <a:rPr lang="en-US"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25688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000"/>
                            </p:stCondLst>
                            <p:childTnLst>
                              <p:par>
                                <p:cTn id="13" presetID="10" presetClass="entr" presetSubtype="0" fill="hold" grpId="0" nodeType="after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with Azure services</a:t>
            </a:r>
          </a:p>
        </p:txBody>
      </p:sp>
      <p:sp>
        <p:nvSpPr>
          <p:cNvPr id="33" name="Content Placeholder 32"/>
          <p:cNvSpPr>
            <a:spLocks noGrp="1"/>
          </p:cNvSpPr>
          <p:nvPr>
            <p:ph sz="quarter" idx="10"/>
          </p:nvPr>
        </p:nvSpPr>
        <p:spPr/>
        <p:txBody>
          <a:bodyPr/>
          <a:lstStyle/>
          <a:p>
            <a:r>
              <a:rPr lang="en-US" dirty="0"/>
              <a:t>Real-time dashboards with Azure Stream Analytics and Azure Machine Learning</a:t>
            </a:r>
          </a:p>
        </p:txBody>
      </p:sp>
      <p:sp>
        <p:nvSpPr>
          <p:cNvPr id="4" name="Text Placeholder 3"/>
          <p:cNvSpPr>
            <a:spLocks noGrp="1"/>
          </p:cNvSpPr>
          <p:nvPr>
            <p:ph type="body" sz="quarter" idx="11"/>
          </p:nvPr>
        </p:nvSpPr>
        <p:spPr/>
        <p:txBody>
          <a:bodyPr/>
          <a:lstStyle/>
          <a:p>
            <a:pPr lvl="1"/>
            <a:endParaRPr lang="en-US" dirty="0"/>
          </a:p>
          <a:p>
            <a:endParaRPr lang="en-US" dirty="0"/>
          </a:p>
        </p:txBody>
      </p:sp>
      <p:sp>
        <p:nvSpPr>
          <p:cNvPr id="105" name="Down Arrow 92"/>
          <p:cNvSpPr/>
          <p:nvPr/>
        </p:nvSpPr>
        <p:spPr bwMode="auto">
          <a:xfrm flipV="1">
            <a:off x="2905363" y="4776213"/>
            <a:ext cx="336159" cy="21057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106" name="Group 105"/>
          <p:cNvGrpSpPr/>
          <p:nvPr/>
        </p:nvGrpSpPr>
        <p:grpSpPr>
          <a:xfrm>
            <a:off x="2270531" y="3566320"/>
            <a:ext cx="3415505" cy="210575"/>
            <a:chOff x="574528" y="2370828"/>
            <a:chExt cx="4645314" cy="286397"/>
          </a:xfrm>
          <a:solidFill>
            <a:sysClr val="window" lastClr="FFFFFF">
              <a:lumMod val="65000"/>
            </a:sysClr>
          </a:solidFill>
        </p:grpSpPr>
        <p:sp>
          <p:nvSpPr>
            <p:cNvPr id="107" name="Down Arrow 92"/>
            <p:cNvSpPr/>
            <p:nvPr/>
          </p:nvSpPr>
          <p:spPr bwMode="auto">
            <a:xfrm flipV="1">
              <a:off x="574528" y="2370828"/>
              <a:ext cx="457199"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8" name="Down Arrow 92"/>
            <p:cNvSpPr/>
            <p:nvPr/>
          </p:nvSpPr>
          <p:spPr bwMode="auto">
            <a:xfrm flipV="1">
              <a:off x="2669435"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09" name="Down Arrow 92"/>
            <p:cNvSpPr/>
            <p:nvPr/>
          </p:nvSpPr>
          <p:spPr bwMode="auto">
            <a:xfrm flipV="1">
              <a:off x="4762642" y="2370828"/>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10" name="Down Arrow 92"/>
          <p:cNvSpPr/>
          <p:nvPr/>
        </p:nvSpPr>
        <p:spPr bwMode="auto">
          <a:xfrm rot="5400000" flipV="1">
            <a:off x="2974216" y="4883472"/>
            <a:ext cx="336159" cy="210575"/>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11" name="Rectangle 110"/>
          <p:cNvSpPr/>
          <p:nvPr/>
        </p:nvSpPr>
        <p:spPr bwMode="auto">
          <a:xfrm>
            <a:off x="1353559" y="4086636"/>
            <a:ext cx="3338410" cy="2199241"/>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nvGrpSpPr>
          <p:cNvPr id="112" name="Group 111"/>
          <p:cNvGrpSpPr/>
          <p:nvPr/>
        </p:nvGrpSpPr>
        <p:grpSpPr>
          <a:xfrm>
            <a:off x="1674663" y="4094409"/>
            <a:ext cx="2934651" cy="1802758"/>
            <a:chOff x="510293" y="4003466"/>
            <a:chExt cx="3991329" cy="2451876"/>
          </a:xfrm>
        </p:grpSpPr>
        <p:sp>
          <p:nvSpPr>
            <p:cNvPr id="113" name="Rectangle 112"/>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441"/>
                </a:spcAft>
                <a:buClrTx/>
                <a:buSzTx/>
                <a:buFontTx/>
                <a:buNone/>
                <a:tabLst/>
                <a:defRPr/>
              </a:pPr>
              <a:r>
                <a:rPr kumimoji="0" lang="en-US" sz="2353" b="1" i="0" u="none" strike="noStrike" kern="0" cap="none" spc="-74" normalizeH="0" baseline="0" noProof="0" dirty="0">
                  <a:ln>
                    <a:noFill/>
                  </a:ln>
                  <a:solidFill>
                    <a:prstClr val="white"/>
                  </a:solidFill>
                  <a:effectLst/>
                  <a:uLnTx/>
                  <a:uFillTx/>
                  <a:latin typeface="Calibri" panose="020F0502020204030204"/>
                  <a:ea typeface="+mn-ea"/>
                  <a:cs typeface="+mn-cs"/>
                </a:rPr>
                <a:t>Azure Portal</a:t>
              </a:r>
              <a:endParaRPr kumimoji="0" lang="en-US" sz="2059"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4" name="TextBox 113"/>
            <p:cNvSpPr txBox="1"/>
            <p:nvPr/>
          </p:nvSpPr>
          <p:spPr>
            <a:xfrm>
              <a:off x="510293" y="5656794"/>
              <a:ext cx="2604504" cy="627902"/>
            </a:xfrm>
            <a:prstGeom prst="rect">
              <a:avLst/>
            </a:prstGeom>
            <a:noFill/>
          </p:spPr>
          <p:txBody>
            <a:bodyPr wrap="square" lIns="134464" tIns="107571" rIns="134464" bIns="107571"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prstClr val="white"/>
                  </a:solidFill>
                  <a:effectLst/>
                  <a:uLnTx/>
                  <a:uFillTx/>
                  <a:latin typeface="Calibri" panose="020F0502020204030204"/>
                </a:rPr>
                <a:t>Azure Ops Team</a:t>
              </a:r>
            </a:p>
          </p:txBody>
        </p:sp>
        <p:cxnSp>
          <p:nvCxnSpPr>
            <p:cNvPr id="115" name="Straight Connector 114"/>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16" name="Group 115"/>
          <p:cNvGrpSpPr/>
          <p:nvPr/>
        </p:nvGrpSpPr>
        <p:grpSpPr>
          <a:xfrm>
            <a:off x="5083680" y="4094408"/>
            <a:ext cx="2789476" cy="1802758"/>
            <a:chOff x="5146794" y="4003465"/>
            <a:chExt cx="3793881" cy="2451876"/>
          </a:xfrm>
        </p:grpSpPr>
        <p:sp>
          <p:nvSpPr>
            <p:cNvPr id="117" name="Rectangle 116"/>
            <p:cNvSpPr/>
            <p:nvPr/>
          </p:nvSpPr>
          <p:spPr bwMode="auto">
            <a:xfrm>
              <a:off x="5146794" y="4003465"/>
              <a:ext cx="3793881"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441"/>
                </a:spcAft>
                <a:buClrTx/>
                <a:buSzTx/>
                <a:buFontTx/>
                <a:buNone/>
                <a:tabLst/>
                <a:defRPr/>
              </a:pPr>
              <a:r>
                <a:rPr kumimoji="0" lang="en-US" sz="2353" b="1" i="0" u="none" strike="noStrike" kern="0" cap="none" spc="0" normalizeH="0" baseline="0" noProof="0" dirty="0">
                  <a:ln>
                    <a:noFill/>
                  </a:ln>
                  <a:solidFill>
                    <a:prstClr val="white"/>
                  </a:solidFill>
                  <a:effectLst/>
                  <a:uLnTx/>
                  <a:uFillTx/>
                  <a:latin typeface="Calibri" panose="020F0502020204030204"/>
                  <a:ea typeface="+mn-ea"/>
                  <a:cs typeface="+mn-cs"/>
                </a:rPr>
                <a:t>ML Studio </a:t>
              </a:r>
              <a:endParaRPr kumimoji="0" lang="en-US" sz="2059"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8" name="TextBox 117"/>
            <p:cNvSpPr txBox="1"/>
            <p:nvPr/>
          </p:nvSpPr>
          <p:spPr>
            <a:xfrm>
              <a:off x="5157427" y="5656799"/>
              <a:ext cx="3493727" cy="627902"/>
            </a:xfrm>
            <a:prstGeom prst="rect">
              <a:avLst/>
            </a:prstGeom>
            <a:noFill/>
          </p:spPr>
          <p:txBody>
            <a:bodyPr wrap="square" lIns="134464" tIns="107571" rIns="134464" bIns="107571"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prstClr val="white"/>
                  </a:solidFill>
                  <a:effectLst/>
                  <a:uLnTx/>
                  <a:uFillTx/>
                  <a:latin typeface="Calibri" panose="020F0502020204030204"/>
                </a:rPr>
                <a:t>Data Professional</a:t>
              </a:r>
            </a:p>
          </p:txBody>
        </p:sp>
        <p:cxnSp>
          <p:nvCxnSpPr>
            <p:cNvPr id="119" name="Straight Connector 118"/>
            <p:cNvCxnSpPr/>
            <p:nvPr/>
          </p:nvCxnSpPr>
          <p:spPr>
            <a:xfrm>
              <a:off x="5173917" y="5567330"/>
              <a:ext cx="3766758" cy="0"/>
            </a:xfrm>
            <a:prstGeom prst="line">
              <a:avLst/>
            </a:prstGeom>
            <a:noFill/>
            <a:ln w="6350" cap="flat" cmpd="sng" algn="ctr">
              <a:solidFill>
                <a:sysClr val="window" lastClr="FFFFFF"/>
              </a:solidFill>
              <a:prstDash val="dash"/>
              <a:miter lim="800000"/>
              <a:headEnd type="none"/>
              <a:tailEnd type="none"/>
            </a:ln>
            <a:effectLst/>
          </p:spPr>
        </p:cxnSp>
      </p:grpSp>
      <p:grpSp>
        <p:nvGrpSpPr>
          <p:cNvPr id="120" name="Group 119"/>
          <p:cNvGrpSpPr/>
          <p:nvPr/>
        </p:nvGrpSpPr>
        <p:grpSpPr>
          <a:xfrm>
            <a:off x="8360441" y="4094364"/>
            <a:ext cx="1758857" cy="478005"/>
            <a:chOff x="9603416" y="4003405"/>
            <a:chExt cx="2392168" cy="650120"/>
          </a:xfrm>
        </p:grpSpPr>
        <p:sp>
          <p:nvSpPr>
            <p:cNvPr id="121" name="Rectangle 120"/>
            <p:cNvSpPr/>
            <p:nvPr/>
          </p:nvSpPr>
          <p:spPr bwMode="auto">
            <a:xfrm>
              <a:off x="9603416" y="4003405"/>
              <a:ext cx="2392168"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22" name="Rectangle 121"/>
            <p:cNvSpPr/>
            <p:nvPr/>
          </p:nvSpPr>
          <p:spPr bwMode="auto">
            <a:xfrm>
              <a:off x="10182093" y="4026810"/>
              <a:ext cx="1200637" cy="60330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32" tIns="107571" rIns="67232" bIns="107571" numCol="1" spcCol="0" rtlCol="0" fromWordArt="0" anchor="ctr" anchorCtr="0" forceAA="0" compatLnSpc="1">
              <a:prstTxWarp prst="textNoShape">
                <a:avLst/>
              </a:prstTxWarp>
              <a:spAutoFit/>
            </a:bodyPr>
            <a:lstStyle/>
            <a:p>
              <a:pPr marL="0" marR="0" lvl="0" indent="0" defTabSz="685647" eaLnBrk="1" fontAlgn="base" latinLnBrk="0" hangingPunct="1">
                <a:lnSpc>
                  <a:spcPct val="100000"/>
                </a:lnSpc>
                <a:spcBef>
                  <a:spcPts val="441"/>
                </a:spcBef>
                <a:spcAft>
                  <a:spcPct val="0"/>
                </a:spcAft>
                <a:buClrTx/>
                <a:buSzTx/>
                <a:buFontTx/>
                <a:buNone/>
                <a:tabLst/>
                <a:defRPr/>
              </a:pPr>
              <a:r>
                <a:rPr kumimoji="0" lang="en-US" sz="1471"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HDInsight</a:t>
              </a:r>
            </a:p>
          </p:txBody>
        </p:sp>
        <p:sp>
          <p:nvSpPr>
            <p:cNvPr id="123" name="Freeform 15"/>
            <p:cNvSpPr>
              <a:spLocks noEditPoints="1"/>
            </p:cNvSpPr>
            <p:nvPr/>
          </p:nvSpPr>
          <p:spPr bwMode="black">
            <a:xfrm>
              <a:off x="9675002" y="4106638"/>
              <a:ext cx="486503" cy="443654"/>
            </a:xfrm>
            <a:custGeom>
              <a:avLst/>
              <a:gdLst>
                <a:gd name="T0" fmla="*/ 436 w 2416"/>
                <a:gd name="T1" fmla="*/ 708 h 2209"/>
                <a:gd name="T2" fmla="*/ 524 w 2416"/>
                <a:gd name="T3" fmla="*/ 768 h 2209"/>
                <a:gd name="T4" fmla="*/ 883 w 2416"/>
                <a:gd name="T5" fmla="*/ 698 h 2209"/>
                <a:gd name="T6" fmla="*/ 1293 w 2416"/>
                <a:gd name="T7" fmla="*/ 707 h 2209"/>
                <a:gd name="T8" fmla="*/ 1449 w 2416"/>
                <a:gd name="T9" fmla="*/ 702 h 2209"/>
                <a:gd name="T10" fmla="*/ 1429 w 2416"/>
                <a:gd name="T11" fmla="*/ 399 h 2209"/>
                <a:gd name="T12" fmla="*/ 1317 w 2416"/>
                <a:gd name="T13" fmla="*/ 124 h 2209"/>
                <a:gd name="T14" fmla="*/ 1101 w 2416"/>
                <a:gd name="T15" fmla="*/ 21 h 2209"/>
                <a:gd name="T16" fmla="*/ 536 w 2416"/>
                <a:gd name="T17" fmla="*/ 250 h 2209"/>
                <a:gd name="T18" fmla="*/ 353 w 2416"/>
                <a:gd name="T19" fmla="*/ 433 h 2209"/>
                <a:gd name="T20" fmla="*/ 387 w 2416"/>
                <a:gd name="T21" fmla="*/ 530 h 2209"/>
                <a:gd name="T22" fmla="*/ 450 w 2416"/>
                <a:gd name="T23" fmla="*/ 1207 h 2209"/>
                <a:gd name="T24" fmla="*/ 617 w 2416"/>
                <a:gd name="T25" fmla="*/ 1272 h 2209"/>
                <a:gd name="T26" fmla="*/ 689 w 2416"/>
                <a:gd name="T27" fmla="*/ 1270 h 2209"/>
                <a:gd name="T28" fmla="*/ 653 w 2416"/>
                <a:gd name="T29" fmla="*/ 1190 h 2209"/>
                <a:gd name="T30" fmla="*/ 626 w 2416"/>
                <a:gd name="T31" fmla="*/ 1126 h 2209"/>
                <a:gd name="T32" fmla="*/ 553 w 2416"/>
                <a:gd name="T33" fmla="*/ 1010 h 2209"/>
                <a:gd name="T34" fmla="*/ 386 w 2416"/>
                <a:gd name="T35" fmla="*/ 755 h 2209"/>
                <a:gd name="T36" fmla="*/ 209 w 2416"/>
                <a:gd name="T37" fmla="*/ 573 h 2209"/>
                <a:gd name="T38" fmla="*/ 48 w 2416"/>
                <a:gd name="T39" fmla="*/ 787 h 2209"/>
                <a:gd name="T40" fmla="*/ 121 w 2416"/>
                <a:gd name="T41" fmla="*/ 1190 h 2209"/>
                <a:gd name="T42" fmla="*/ 355 w 2416"/>
                <a:gd name="T43" fmla="*/ 1178 h 2209"/>
                <a:gd name="T44" fmla="*/ 2011 w 2416"/>
                <a:gd name="T45" fmla="*/ 189 h 2209"/>
                <a:gd name="T46" fmla="*/ 1470 w 2416"/>
                <a:gd name="T47" fmla="*/ 25 h 2209"/>
                <a:gd name="T48" fmla="*/ 1383 w 2416"/>
                <a:gd name="T49" fmla="*/ 196 h 2209"/>
                <a:gd name="T50" fmla="*/ 1533 w 2416"/>
                <a:gd name="T51" fmla="*/ 610 h 2209"/>
                <a:gd name="T52" fmla="*/ 1588 w 2416"/>
                <a:gd name="T53" fmla="*/ 803 h 2209"/>
                <a:gd name="T54" fmla="*/ 1722 w 2416"/>
                <a:gd name="T55" fmla="*/ 938 h 2209"/>
                <a:gd name="T56" fmla="*/ 1907 w 2416"/>
                <a:gd name="T57" fmla="*/ 1240 h 2209"/>
                <a:gd name="T58" fmla="*/ 2277 w 2416"/>
                <a:gd name="T59" fmla="*/ 1135 h 2209"/>
                <a:gd name="T60" fmla="*/ 2323 w 2416"/>
                <a:gd name="T61" fmla="*/ 506 h 2209"/>
                <a:gd name="T62" fmla="*/ 1781 w 2416"/>
                <a:gd name="T63" fmla="*/ 1200 h 2209"/>
                <a:gd name="T64" fmla="*/ 1773 w 2416"/>
                <a:gd name="T65" fmla="*/ 1172 h 2209"/>
                <a:gd name="T66" fmla="*/ 1585 w 2416"/>
                <a:gd name="T67" fmla="*/ 862 h 2209"/>
                <a:gd name="T68" fmla="*/ 1317 w 2416"/>
                <a:gd name="T69" fmla="*/ 747 h 2209"/>
                <a:gd name="T70" fmla="*/ 907 w 2416"/>
                <a:gd name="T71" fmla="*/ 739 h 2209"/>
                <a:gd name="T72" fmla="*/ 489 w 2416"/>
                <a:gd name="T73" fmla="*/ 831 h 2209"/>
                <a:gd name="T74" fmla="*/ 627 w 2416"/>
                <a:gd name="T75" fmla="*/ 1004 h 2209"/>
                <a:gd name="T76" fmla="*/ 704 w 2416"/>
                <a:gd name="T77" fmla="*/ 1182 h 2209"/>
                <a:gd name="T78" fmla="*/ 704 w 2416"/>
                <a:gd name="T79" fmla="*/ 1183 h 2209"/>
                <a:gd name="T80" fmla="*/ 871 w 2416"/>
                <a:gd name="T81" fmla="*/ 1334 h 2209"/>
                <a:gd name="T82" fmla="*/ 1184 w 2416"/>
                <a:gd name="T83" fmla="*/ 1421 h 2209"/>
                <a:gd name="T84" fmla="*/ 1422 w 2416"/>
                <a:gd name="T85" fmla="*/ 1539 h 2209"/>
                <a:gd name="T86" fmla="*/ 1716 w 2416"/>
                <a:gd name="T87" fmla="*/ 1526 h 2209"/>
                <a:gd name="T88" fmla="*/ 1811 w 2416"/>
                <a:gd name="T89" fmla="*/ 1387 h 2209"/>
                <a:gd name="T90" fmla="*/ 1809 w 2416"/>
                <a:gd name="T91" fmla="*/ 1295 h 2209"/>
                <a:gd name="T92" fmla="*/ 1173 w 2416"/>
                <a:gd name="T93" fmla="*/ 1486 h 2209"/>
                <a:gd name="T94" fmla="*/ 1044 w 2416"/>
                <a:gd name="T95" fmla="*/ 1466 h 2209"/>
                <a:gd name="T96" fmla="*/ 984 w 2416"/>
                <a:gd name="T97" fmla="*/ 1573 h 2209"/>
                <a:gd name="T98" fmla="*/ 809 w 2416"/>
                <a:gd name="T99" fmla="*/ 1794 h 2209"/>
                <a:gd name="T100" fmla="*/ 752 w 2416"/>
                <a:gd name="T101" fmla="*/ 2011 h 2209"/>
                <a:gd name="T102" fmla="*/ 778 w 2416"/>
                <a:gd name="T103" fmla="*/ 2150 h 2209"/>
                <a:gd name="T104" fmla="*/ 880 w 2416"/>
                <a:gd name="T105" fmla="*/ 2177 h 2209"/>
                <a:gd name="T106" fmla="*/ 1012 w 2416"/>
                <a:gd name="T107" fmla="*/ 2005 h 2209"/>
                <a:gd name="T108" fmla="*/ 1226 w 2416"/>
                <a:gd name="T109" fmla="*/ 1733 h 2209"/>
                <a:gd name="T110" fmla="*/ 1245 w 2416"/>
                <a:gd name="T111" fmla="*/ 1541 h 2209"/>
                <a:gd name="T112" fmla="*/ 797 w 2416"/>
                <a:gd name="T113" fmla="*/ 1718 h 2209"/>
                <a:gd name="T114" fmla="*/ 977 w 2416"/>
                <a:gd name="T115" fmla="*/ 1520 h 2209"/>
                <a:gd name="T116" fmla="*/ 831 w 2416"/>
                <a:gd name="T117" fmla="*/ 1386 h 2209"/>
                <a:gd name="T118" fmla="*/ 584 w 2416"/>
                <a:gd name="T119" fmla="*/ 1299 h 2209"/>
                <a:gd name="T120" fmla="*/ 222 w 2416"/>
                <a:gd name="T121" fmla="*/ 1510 h 2209"/>
                <a:gd name="T122" fmla="*/ 569 w 2416"/>
                <a:gd name="T123" fmla="*/ 1809 h 2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16" h="2209">
                  <a:moveTo>
                    <a:pt x="387" y="530"/>
                  </a:moveTo>
                  <a:cubicBezTo>
                    <a:pt x="412" y="587"/>
                    <a:pt x="412" y="651"/>
                    <a:pt x="436" y="708"/>
                  </a:cubicBezTo>
                  <a:cubicBezTo>
                    <a:pt x="445" y="729"/>
                    <a:pt x="445" y="729"/>
                    <a:pt x="445" y="729"/>
                  </a:cubicBezTo>
                  <a:cubicBezTo>
                    <a:pt x="454" y="752"/>
                    <a:pt x="490" y="770"/>
                    <a:pt x="524" y="768"/>
                  </a:cubicBezTo>
                  <a:cubicBezTo>
                    <a:pt x="524" y="768"/>
                    <a:pt x="524" y="768"/>
                    <a:pt x="553" y="767"/>
                  </a:cubicBezTo>
                  <a:cubicBezTo>
                    <a:pt x="666" y="760"/>
                    <a:pt x="772" y="718"/>
                    <a:pt x="883" y="698"/>
                  </a:cubicBezTo>
                  <a:cubicBezTo>
                    <a:pt x="954" y="685"/>
                    <a:pt x="1003" y="722"/>
                    <a:pt x="1070" y="733"/>
                  </a:cubicBezTo>
                  <a:cubicBezTo>
                    <a:pt x="1146" y="746"/>
                    <a:pt x="1215" y="702"/>
                    <a:pt x="1293" y="707"/>
                  </a:cubicBezTo>
                  <a:cubicBezTo>
                    <a:pt x="1348" y="710"/>
                    <a:pt x="1362" y="715"/>
                    <a:pt x="1362" y="715"/>
                  </a:cubicBezTo>
                  <a:cubicBezTo>
                    <a:pt x="1391" y="726"/>
                    <a:pt x="1424" y="722"/>
                    <a:pt x="1449" y="702"/>
                  </a:cubicBezTo>
                  <a:cubicBezTo>
                    <a:pt x="1478" y="678"/>
                    <a:pt x="1478" y="646"/>
                    <a:pt x="1477" y="611"/>
                  </a:cubicBezTo>
                  <a:cubicBezTo>
                    <a:pt x="1474" y="540"/>
                    <a:pt x="1468" y="462"/>
                    <a:pt x="1429" y="399"/>
                  </a:cubicBezTo>
                  <a:cubicBezTo>
                    <a:pt x="1401" y="353"/>
                    <a:pt x="1374" y="306"/>
                    <a:pt x="1351" y="256"/>
                  </a:cubicBezTo>
                  <a:cubicBezTo>
                    <a:pt x="1332" y="215"/>
                    <a:pt x="1322" y="170"/>
                    <a:pt x="1317" y="124"/>
                  </a:cubicBezTo>
                  <a:cubicBezTo>
                    <a:pt x="1312" y="92"/>
                    <a:pt x="1317" y="40"/>
                    <a:pt x="1281" y="23"/>
                  </a:cubicBezTo>
                  <a:cubicBezTo>
                    <a:pt x="1229" y="0"/>
                    <a:pt x="1155" y="13"/>
                    <a:pt x="1101" y="21"/>
                  </a:cubicBezTo>
                  <a:cubicBezTo>
                    <a:pt x="972" y="38"/>
                    <a:pt x="844" y="76"/>
                    <a:pt x="727" y="134"/>
                  </a:cubicBezTo>
                  <a:cubicBezTo>
                    <a:pt x="660" y="167"/>
                    <a:pt x="596" y="206"/>
                    <a:pt x="536" y="250"/>
                  </a:cubicBezTo>
                  <a:cubicBezTo>
                    <a:pt x="488" y="285"/>
                    <a:pt x="440" y="319"/>
                    <a:pt x="399" y="362"/>
                  </a:cubicBezTo>
                  <a:cubicBezTo>
                    <a:pt x="380" y="382"/>
                    <a:pt x="359" y="405"/>
                    <a:pt x="353" y="433"/>
                  </a:cubicBezTo>
                  <a:cubicBezTo>
                    <a:pt x="346" y="467"/>
                    <a:pt x="367" y="492"/>
                    <a:pt x="381" y="520"/>
                  </a:cubicBezTo>
                  <a:cubicBezTo>
                    <a:pt x="383" y="523"/>
                    <a:pt x="385" y="527"/>
                    <a:pt x="387" y="530"/>
                  </a:cubicBezTo>
                  <a:close/>
                  <a:moveTo>
                    <a:pt x="355" y="1178"/>
                  </a:moveTo>
                  <a:cubicBezTo>
                    <a:pt x="385" y="1181"/>
                    <a:pt x="417" y="1193"/>
                    <a:pt x="450" y="1207"/>
                  </a:cubicBezTo>
                  <a:cubicBezTo>
                    <a:pt x="487" y="1223"/>
                    <a:pt x="524" y="1242"/>
                    <a:pt x="558" y="1255"/>
                  </a:cubicBezTo>
                  <a:cubicBezTo>
                    <a:pt x="577" y="1263"/>
                    <a:pt x="598" y="1267"/>
                    <a:pt x="617" y="1272"/>
                  </a:cubicBezTo>
                  <a:cubicBezTo>
                    <a:pt x="635" y="1276"/>
                    <a:pt x="647" y="1281"/>
                    <a:pt x="665" y="1278"/>
                  </a:cubicBezTo>
                  <a:cubicBezTo>
                    <a:pt x="673" y="1276"/>
                    <a:pt x="684" y="1277"/>
                    <a:pt x="689" y="1270"/>
                  </a:cubicBezTo>
                  <a:cubicBezTo>
                    <a:pt x="701" y="1256"/>
                    <a:pt x="690" y="1228"/>
                    <a:pt x="680" y="1218"/>
                  </a:cubicBezTo>
                  <a:cubicBezTo>
                    <a:pt x="670" y="1209"/>
                    <a:pt x="661" y="1200"/>
                    <a:pt x="653" y="1190"/>
                  </a:cubicBezTo>
                  <a:cubicBezTo>
                    <a:pt x="648" y="1184"/>
                    <a:pt x="643" y="1177"/>
                    <a:pt x="640" y="1169"/>
                  </a:cubicBezTo>
                  <a:cubicBezTo>
                    <a:pt x="634" y="1156"/>
                    <a:pt x="627" y="1141"/>
                    <a:pt x="626" y="1126"/>
                  </a:cubicBezTo>
                  <a:cubicBezTo>
                    <a:pt x="625" y="1110"/>
                    <a:pt x="624" y="1097"/>
                    <a:pt x="619" y="1082"/>
                  </a:cubicBezTo>
                  <a:cubicBezTo>
                    <a:pt x="607" y="1051"/>
                    <a:pt x="583" y="1023"/>
                    <a:pt x="553" y="1010"/>
                  </a:cubicBezTo>
                  <a:cubicBezTo>
                    <a:pt x="553" y="1010"/>
                    <a:pt x="521" y="997"/>
                    <a:pt x="479" y="944"/>
                  </a:cubicBezTo>
                  <a:cubicBezTo>
                    <a:pt x="450" y="907"/>
                    <a:pt x="395" y="775"/>
                    <a:pt x="386" y="755"/>
                  </a:cubicBezTo>
                  <a:cubicBezTo>
                    <a:pt x="364" y="704"/>
                    <a:pt x="374" y="643"/>
                    <a:pt x="356" y="592"/>
                  </a:cubicBezTo>
                  <a:cubicBezTo>
                    <a:pt x="333" y="526"/>
                    <a:pt x="256" y="534"/>
                    <a:pt x="209" y="573"/>
                  </a:cubicBezTo>
                  <a:cubicBezTo>
                    <a:pt x="209" y="573"/>
                    <a:pt x="194" y="586"/>
                    <a:pt x="138" y="637"/>
                  </a:cubicBezTo>
                  <a:cubicBezTo>
                    <a:pt x="94" y="677"/>
                    <a:pt x="73" y="735"/>
                    <a:pt x="48" y="787"/>
                  </a:cubicBezTo>
                  <a:cubicBezTo>
                    <a:pt x="6" y="879"/>
                    <a:pt x="0" y="959"/>
                    <a:pt x="1" y="1058"/>
                  </a:cubicBezTo>
                  <a:cubicBezTo>
                    <a:pt x="2" y="1136"/>
                    <a:pt x="54" y="1160"/>
                    <a:pt x="121" y="1190"/>
                  </a:cubicBezTo>
                  <a:cubicBezTo>
                    <a:pt x="121" y="1190"/>
                    <a:pt x="132" y="1194"/>
                    <a:pt x="176" y="1197"/>
                  </a:cubicBezTo>
                  <a:cubicBezTo>
                    <a:pt x="235" y="1201"/>
                    <a:pt x="297" y="1172"/>
                    <a:pt x="355" y="1178"/>
                  </a:cubicBezTo>
                  <a:close/>
                  <a:moveTo>
                    <a:pt x="2323" y="506"/>
                  </a:moveTo>
                  <a:cubicBezTo>
                    <a:pt x="2249" y="371"/>
                    <a:pt x="2134" y="255"/>
                    <a:pt x="2011" y="189"/>
                  </a:cubicBezTo>
                  <a:cubicBezTo>
                    <a:pt x="1900" y="130"/>
                    <a:pt x="1747" y="56"/>
                    <a:pt x="1622" y="40"/>
                  </a:cubicBezTo>
                  <a:cubicBezTo>
                    <a:pt x="1540" y="30"/>
                    <a:pt x="1470" y="25"/>
                    <a:pt x="1470" y="25"/>
                  </a:cubicBezTo>
                  <a:cubicBezTo>
                    <a:pt x="1417" y="21"/>
                    <a:pt x="1369" y="61"/>
                    <a:pt x="1364" y="114"/>
                  </a:cubicBezTo>
                  <a:cubicBezTo>
                    <a:pt x="1364" y="114"/>
                    <a:pt x="1362" y="137"/>
                    <a:pt x="1383" y="196"/>
                  </a:cubicBezTo>
                  <a:cubicBezTo>
                    <a:pt x="1409" y="267"/>
                    <a:pt x="1445" y="333"/>
                    <a:pt x="1485" y="398"/>
                  </a:cubicBezTo>
                  <a:cubicBezTo>
                    <a:pt x="1524" y="460"/>
                    <a:pt x="1530" y="538"/>
                    <a:pt x="1533" y="610"/>
                  </a:cubicBezTo>
                  <a:cubicBezTo>
                    <a:pt x="1535" y="657"/>
                    <a:pt x="1535" y="657"/>
                    <a:pt x="1535" y="657"/>
                  </a:cubicBezTo>
                  <a:cubicBezTo>
                    <a:pt x="1520" y="707"/>
                    <a:pt x="1544" y="773"/>
                    <a:pt x="1588" y="803"/>
                  </a:cubicBezTo>
                  <a:cubicBezTo>
                    <a:pt x="1588" y="803"/>
                    <a:pt x="1613" y="820"/>
                    <a:pt x="1644" y="848"/>
                  </a:cubicBezTo>
                  <a:cubicBezTo>
                    <a:pt x="1669" y="872"/>
                    <a:pt x="1698" y="902"/>
                    <a:pt x="1722" y="938"/>
                  </a:cubicBezTo>
                  <a:cubicBezTo>
                    <a:pt x="1755" y="989"/>
                    <a:pt x="1775" y="1050"/>
                    <a:pt x="1797" y="1107"/>
                  </a:cubicBezTo>
                  <a:cubicBezTo>
                    <a:pt x="1822" y="1173"/>
                    <a:pt x="1827" y="1230"/>
                    <a:pt x="1907" y="1240"/>
                  </a:cubicBezTo>
                  <a:cubicBezTo>
                    <a:pt x="1980" y="1250"/>
                    <a:pt x="2041" y="1287"/>
                    <a:pt x="2115" y="1256"/>
                  </a:cubicBezTo>
                  <a:cubicBezTo>
                    <a:pt x="2175" y="1230"/>
                    <a:pt x="2231" y="1180"/>
                    <a:pt x="2277" y="1135"/>
                  </a:cubicBezTo>
                  <a:cubicBezTo>
                    <a:pt x="2362" y="1050"/>
                    <a:pt x="2402" y="950"/>
                    <a:pt x="2409" y="847"/>
                  </a:cubicBezTo>
                  <a:cubicBezTo>
                    <a:pt x="2416" y="732"/>
                    <a:pt x="2383" y="613"/>
                    <a:pt x="2323" y="506"/>
                  </a:cubicBezTo>
                  <a:close/>
                  <a:moveTo>
                    <a:pt x="1809" y="1295"/>
                  </a:moveTo>
                  <a:cubicBezTo>
                    <a:pt x="1803" y="1263"/>
                    <a:pt x="1789" y="1231"/>
                    <a:pt x="1781" y="1200"/>
                  </a:cubicBezTo>
                  <a:cubicBezTo>
                    <a:pt x="1781" y="1200"/>
                    <a:pt x="1781" y="1200"/>
                    <a:pt x="1774" y="1177"/>
                  </a:cubicBezTo>
                  <a:cubicBezTo>
                    <a:pt x="1774" y="1176"/>
                    <a:pt x="1773" y="1174"/>
                    <a:pt x="1773" y="1172"/>
                  </a:cubicBezTo>
                  <a:cubicBezTo>
                    <a:pt x="1752" y="1100"/>
                    <a:pt x="1731" y="1044"/>
                    <a:pt x="1689" y="980"/>
                  </a:cubicBezTo>
                  <a:cubicBezTo>
                    <a:pt x="1661" y="936"/>
                    <a:pt x="1625" y="896"/>
                    <a:pt x="1585" y="862"/>
                  </a:cubicBezTo>
                  <a:cubicBezTo>
                    <a:pt x="1552" y="833"/>
                    <a:pt x="1515" y="809"/>
                    <a:pt x="1476" y="790"/>
                  </a:cubicBezTo>
                  <a:cubicBezTo>
                    <a:pt x="1426" y="766"/>
                    <a:pt x="1372" y="751"/>
                    <a:pt x="1317" y="747"/>
                  </a:cubicBezTo>
                  <a:cubicBezTo>
                    <a:pt x="1239" y="743"/>
                    <a:pt x="1170" y="787"/>
                    <a:pt x="1094" y="774"/>
                  </a:cubicBezTo>
                  <a:cubicBezTo>
                    <a:pt x="1027" y="762"/>
                    <a:pt x="978" y="726"/>
                    <a:pt x="907" y="739"/>
                  </a:cubicBezTo>
                  <a:cubicBezTo>
                    <a:pt x="796" y="758"/>
                    <a:pt x="690" y="801"/>
                    <a:pt x="577" y="807"/>
                  </a:cubicBezTo>
                  <a:cubicBezTo>
                    <a:pt x="548" y="809"/>
                    <a:pt x="488" y="788"/>
                    <a:pt x="489" y="831"/>
                  </a:cubicBezTo>
                  <a:cubicBezTo>
                    <a:pt x="489" y="859"/>
                    <a:pt x="535" y="915"/>
                    <a:pt x="553" y="938"/>
                  </a:cubicBezTo>
                  <a:cubicBezTo>
                    <a:pt x="595" y="991"/>
                    <a:pt x="627" y="1004"/>
                    <a:pt x="627" y="1004"/>
                  </a:cubicBezTo>
                  <a:cubicBezTo>
                    <a:pt x="676" y="1025"/>
                    <a:pt x="709" y="1085"/>
                    <a:pt x="700" y="1137"/>
                  </a:cubicBezTo>
                  <a:cubicBezTo>
                    <a:pt x="700" y="1137"/>
                    <a:pt x="699" y="1143"/>
                    <a:pt x="704" y="1182"/>
                  </a:cubicBezTo>
                  <a:cubicBezTo>
                    <a:pt x="704" y="1182"/>
                    <a:pt x="704" y="1183"/>
                    <a:pt x="704" y="1183"/>
                  </a:cubicBezTo>
                  <a:cubicBezTo>
                    <a:pt x="704" y="1183"/>
                    <a:pt x="704" y="1183"/>
                    <a:pt x="704" y="1183"/>
                  </a:cubicBezTo>
                  <a:cubicBezTo>
                    <a:pt x="707" y="1209"/>
                    <a:pt x="734" y="1224"/>
                    <a:pt x="753" y="1238"/>
                  </a:cubicBezTo>
                  <a:cubicBezTo>
                    <a:pt x="796" y="1269"/>
                    <a:pt x="821" y="1312"/>
                    <a:pt x="871" y="1334"/>
                  </a:cubicBezTo>
                  <a:cubicBezTo>
                    <a:pt x="921" y="1356"/>
                    <a:pt x="975" y="1374"/>
                    <a:pt x="1030" y="1384"/>
                  </a:cubicBezTo>
                  <a:cubicBezTo>
                    <a:pt x="1079" y="1393"/>
                    <a:pt x="1143" y="1388"/>
                    <a:pt x="1184" y="1421"/>
                  </a:cubicBezTo>
                  <a:cubicBezTo>
                    <a:pt x="1223" y="1453"/>
                    <a:pt x="1247" y="1484"/>
                    <a:pt x="1295" y="1503"/>
                  </a:cubicBezTo>
                  <a:cubicBezTo>
                    <a:pt x="1335" y="1518"/>
                    <a:pt x="1380" y="1527"/>
                    <a:pt x="1422" y="1539"/>
                  </a:cubicBezTo>
                  <a:cubicBezTo>
                    <a:pt x="1463" y="1552"/>
                    <a:pt x="1502" y="1574"/>
                    <a:pt x="1545" y="1579"/>
                  </a:cubicBezTo>
                  <a:cubicBezTo>
                    <a:pt x="1608" y="1586"/>
                    <a:pt x="1668" y="1566"/>
                    <a:pt x="1716" y="1526"/>
                  </a:cubicBezTo>
                  <a:cubicBezTo>
                    <a:pt x="1739" y="1506"/>
                    <a:pt x="1759" y="1483"/>
                    <a:pt x="1775" y="1458"/>
                  </a:cubicBezTo>
                  <a:cubicBezTo>
                    <a:pt x="1790" y="1436"/>
                    <a:pt x="1806" y="1413"/>
                    <a:pt x="1811" y="1387"/>
                  </a:cubicBezTo>
                  <a:cubicBezTo>
                    <a:pt x="1816" y="1367"/>
                    <a:pt x="1814" y="1341"/>
                    <a:pt x="1812" y="1320"/>
                  </a:cubicBezTo>
                  <a:cubicBezTo>
                    <a:pt x="1812" y="1312"/>
                    <a:pt x="1810" y="1304"/>
                    <a:pt x="1809" y="1295"/>
                  </a:cubicBezTo>
                  <a:close/>
                  <a:moveTo>
                    <a:pt x="1174" y="1487"/>
                  </a:moveTo>
                  <a:cubicBezTo>
                    <a:pt x="1173" y="1486"/>
                    <a:pt x="1173" y="1486"/>
                    <a:pt x="1173" y="1486"/>
                  </a:cubicBezTo>
                  <a:cubicBezTo>
                    <a:pt x="1149" y="1474"/>
                    <a:pt x="1132" y="1463"/>
                    <a:pt x="1105" y="1460"/>
                  </a:cubicBezTo>
                  <a:cubicBezTo>
                    <a:pt x="1086" y="1457"/>
                    <a:pt x="1058" y="1447"/>
                    <a:pt x="1044" y="1466"/>
                  </a:cubicBezTo>
                  <a:cubicBezTo>
                    <a:pt x="1035" y="1479"/>
                    <a:pt x="1028" y="1493"/>
                    <a:pt x="1021" y="1506"/>
                  </a:cubicBezTo>
                  <a:cubicBezTo>
                    <a:pt x="1009" y="1528"/>
                    <a:pt x="998" y="1552"/>
                    <a:pt x="984" y="1573"/>
                  </a:cubicBezTo>
                  <a:cubicBezTo>
                    <a:pt x="956" y="1616"/>
                    <a:pt x="925" y="1656"/>
                    <a:pt x="892" y="1695"/>
                  </a:cubicBezTo>
                  <a:cubicBezTo>
                    <a:pt x="866" y="1726"/>
                    <a:pt x="825" y="1756"/>
                    <a:pt x="809" y="1794"/>
                  </a:cubicBezTo>
                  <a:cubicBezTo>
                    <a:pt x="793" y="1830"/>
                    <a:pt x="802" y="1871"/>
                    <a:pt x="789" y="1907"/>
                  </a:cubicBezTo>
                  <a:cubicBezTo>
                    <a:pt x="776" y="1941"/>
                    <a:pt x="762" y="1975"/>
                    <a:pt x="752" y="2011"/>
                  </a:cubicBezTo>
                  <a:cubicBezTo>
                    <a:pt x="743" y="2043"/>
                    <a:pt x="720" y="2102"/>
                    <a:pt x="735" y="2135"/>
                  </a:cubicBezTo>
                  <a:cubicBezTo>
                    <a:pt x="746" y="2160"/>
                    <a:pt x="754" y="2153"/>
                    <a:pt x="778" y="2150"/>
                  </a:cubicBezTo>
                  <a:cubicBezTo>
                    <a:pt x="811" y="2145"/>
                    <a:pt x="847" y="2145"/>
                    <a:pt x="872" y="2170"/>
                  </a:cubicBezTo>
                  <a:cubicBezTo>
                    <a:pt x="880" y="2177"/>
                    <a:pt x="880" y="2177"/>
                    <a:pt x="880" y="2177"/>
                  </a:cubicBezTo>
                  <a:cubicBezTo>
                    <a:pt x="895" y="2209"/>
                    <a:pt x="926" y="2196"/>
                    <a:pt x="948" y="2148"/>
                  </a:cubicBezTo>
                  <a:cubicBezTo>
                    <a:pt x="948" y="2148"/>
                    <a:pt x="979" y="2082"/>
                    <a:pt x="1012" y="2005"/>
                  </a:cubicBezTo>
                  <a:cubicBezTo>
                    <a:pt x="1044" y="1930"/>
                    <a:pt x="1099" y="1861"/>
                    <a:pt x="1154" y="1801"/>
                  </a:cubicBezTo>
                  <a:cubicBezTo>
                    <a:pt x="1177" y="1776"/>
                    <a:pt x="1206" y="1761"/>
                    <a:pt x="1226" y="1733"/>
                  </a:cubicBezTo>
                  <a:cubicBezTo>
                    <a:pt x="1248" y="1702"/>
                    <a:pt x="1265" y="1664"/>
                    <a:pt x="1267" y="1625"/>
                  </a:cubicBezTo>
                  <a:cubicBezTo>
                    <a:pt x="1269" y="1596"/>
                    <a:pt x="1263" y="1564"/>
                    <a:pt x="1245" y="1541"/>
                  </a:cubicBezTo>
                  <a:cubicBezTo>
                    <a:pt x="1226" y="1515"/>
                    <a:pt x="1202" y="1501"/>
                    <a:pt x="1174" y="1487"/>
                  </a:cubicBezTo>
                  <a:close/>
                  <a:moveTo>
                    <a:pt x="797" y="1718"/>
                  </a:moveTo>
                  <a:cubicBezTo>
                    <a:pt x="838" y="1673"/>
                    <a:pt x="878" y="1628"/>
                    <a:pt x="919" y="1583"/>
                  </a:cubicBezTo>
                  <a:cubicBezTo>
                    <a:pt x="935" y="1566"/>
                    <a:pt x="962" y="1543"/>
                    <a:pt x="977" y="1520"/>
                  </a:cubicBezTo>
                  <a:cubicBezTo>
                    <a:pt x="981" y="1515"/>
                    <a:pt x="984" y="1510"/>
                    <a:pt x="986" y="1504"/>
                  </a:cubicBezTo>
                  <a:cubicBezTo>
                    <a:pt x="1012" y="1431"/>
                    <a:pt x="881" y="1406"/>
                    <a:pt x="831" y="1386"/>
                  </a:cubicBezTo>
                  <a:cubicBezTo>
                    <a:pt x="782" y="1366"/>
                    <a:pt x="699" y="1338"/>
                    <a:pt x="649" y="1322"/>
                  </a:cubicBezTo>
                  <a:cubicBezTo>
                    <a:pt x="649" y="1322"/>
                    <a:pt x="623" y="1314"/>
                    <a:pt x="584" y="1299"/>
                  </a:cubicBezTo>
                  <a:cubicBezTo>
                    <a:pt x="473" y="1257"/>
                    <a:pt x="194" y="1132"/>
                    <a:pt x="183" y="1346"/>
                  </a:cubicBezTo>
                  <a:cubicBezTo>
                    <a:pt x="180" y="1402"/>
                    <a:pt x="206" y="1458"/>
                    <a:pt x="222" y="1510"/>
                  </a:cubicBezTo>
                  <a:cubicBezTo>
                    <a:pt x="253" y="1611"/>
                    <a:pt x="320" y="1720"/>
                    <a:pt x="409" y="1779"/>
                  </a:cubicBezTo>
                  <a:cubicBezTo>
                    <a:pt x="458" y="1811"/>
                    <a:pt x="512" y="1813"/>
                    <a:pt x="569" y="1809"/>
                  </a:cubicBezTo>
                  <a:cubicBezTo>
                    <a:pt x="666" y="1800"/>
                    <a:pt x="729" y="1795"/>
                    <a:pt x="797" y="1718"/>
                  </a:cubicBezTo>
                  <a:close/>
                </a:path>
              </a:pathLst>
            </a:custGeom>
            <a:solidFill>
              <a:sysClr val="window" lastClr="FFFFFF"/>
            </a:solidFill>
            <a:ln>
              <a:noFill/>
            </a:ln>
          </p:spPr>
          <p:txBody>
            <a:bodyPr vert="horz" wrap="square" lIns="60515" tIns="30258" rIns="60515" bIns="30258" numCol="1" anchor="t" anchorCtr="0" compatLnSpc="1">
              <a:prstTxWarp prst="textNoShape">
                <a:avLst/>
              </a:prstTxWarp>
            </a:bodyPr>
            <a:lstStyle/>
            <a:p>
              <a:pPr marL="0" marR="0" lvl="0" indent="0" defTabSz="672358"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prstClr val="white"/>
                </a:solidFill>
                <a:effectLst/>
                <a:uLnTx/>
                <a:uFillTx/>
                <a:latin typeface="Calibri" panose="020F0502020204030204"/>
              </a:endParaRPr>
            </a:p>
          </p:txBody>
        </p:sp>
      </p:grpSp>
      <p:grpSp>
        <p:nvGrpSpPr>
          <p:cNvPr id="124" name="Group 123"/>
          <p:cNvGrpSpPr/>
          <p:nvPr/>
        </p:nvGrpSpPr>
        <p:grpSpPr>
          <a:xfrm>
            <a:off x="8360440" y="4726845"/>
            <a:ext cx="1758858" cy="478005"/>
            <a:chOff x="9603415" y="4926086"/>
            <a:chExt cx="2392169" cy="650120"/>
          </a:xfrm>
        </p:grpSpPr>
        <p:sp>
          <p:nvSpPr>
            <p:cNvPr id="125" name="Rectangle 124"/>
            <p:cNvSpPr/>
            <p:nvPr/>
          </p:nvSpPr>
          <p:spPr bwMode="auto">
            <a:xfrm>
              <a:off x="9603415" y="4926086"/>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26" name="Rectangle 125"/>
            <p:cNvSpPr/>
            <p:nvPr/>
          </p:nvSpPr>
          <p:spPr bwMode="auto">
            <a:xfrm>
              <a:off x="10182093" y="4949491"/>
              <a:ext cx="1643218" cy="60330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32" tIns="107571" rIns="67232" bIns="107571" numCol="1" spcCol="0" rtlCol="0" fromWordArt="0" anchor="ctr" anchorCtr="0" forceAA="0" compatLnSpc="1">
              <a:prstTxWarp prst="textNoShape">
                <a:avLst/>
              </a:prstTxWarp>
              <a:spAutoFit/>
            </a:bodyPr>
            <a:lstStyle/>
            <a:p>
              <a:pPr marL="0" marR="0" lvl="0" indent="0" defTabSz="685647" eaLnBrk="1" fontAlgn="base" latinLnBrk="0" hangingPunct="1">
                <a:lnSpc>
                  <a:spcPct val="100000"/>
                </a:lnSpc>
                <a:spcBef>
                  <a:spcPts val="441"/>
                </a:spcBef>
                <a:spcAft>
                  <a:spcPct val="0"/>
                </a:spcAft>
                <a:buClrTx/>
                <a:buSzTx/>
                <a:buFontTx/>
                <a:buNone/>
                <a:tabLst/>
                <a:defRPr/>
              </a:pPr>
              <a:r>
                <a:rPr kumimoji="0" lang="en-US" sz="1471"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Azure Storage</a:t>
              </a:r>
            </a:p>
          </p:txBody>
        </p:sp>
        <p:grpSp>
          <p:nvGrpSpPr>
            <p:cNvPr id="127" name="Group 126"/>
            <p:cNvGrpSpPr>
              <a:grpSpLocks noChangeAspect="1"/>
            </p:cNvGrpSpPr>
            <p:nvPr/>
          </p:nvGrpSpPr>
          <p:grpSpPr>
            <a:xfrm>
              <a:off x="9805802" y="5067297"/>
              <a:ext cx="283149" cy="367698"/>
              <a:chOff x="377825" y="1184276"/>
              <a:chExt cx="1020763" cy="1325563"/>
            </a:xfrm>
            <a:solidFill>
              <a:sysClr val="window" lastClr="FFFFFF"/>
            </a:solidFill>
          </p:grpSpPr>
          <p:sp>
            <p:nvSpPr>
              <p:cNvPr id="128"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72358"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Calibri" panose="020F0502020204030204"/>
                </a:endParaRPr>
              </a:p>
            </p:txBody>
          </p:sp>
          <p:sp>
            <p:nvSpPr>
              <p:cNvPr id="12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72358"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Calibri" panose="020F0502020204030204"/>
                </a:endParaRPr>
              </a:p>
            </p:txBody>
          </p:sp>
        </p:grpSp>
      </p:grpSp>
      <p:grpSp>
        <p:nvGrpSpPr>
          <p:cNvPr id="130" name="Group 129"/>
          <p:cNvGrpSpPr/>
          <p:nvPr/>
        </p:nvGrpSpPr>
        <p:grpSpPr>
          <a:xfrm>
            <a:off x="8360440" y="5359326"/>
            <a:ext cx="1758858" cy="478005"/>
            <a:chOff x="9603415" y="5805221"/>
            <a:chExt cx="2392169" cy="650120"/>
          </a:xfrm>
        </p:grpSpPr>
        <p:sp>
          <p:nvSpPr>
            <p:cNvPr id="131" name="Rectangle 130"/>
            <p:cNvSpPr/>
            <p:nvPr/>
          </p:nvSpPr>
          <p:spPr bwMode="auto">
            <a:xfrm>
              <a:off x="9603415" y="5805221"/>
              <a:ext cx="2392169" cy="650120"/>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32" name="Rectangle 131"/>
            <p:cNvSpPr/>
            <p:nvPr/>
          </p:nvSpPr>
          <p:spPr bwMode="auto">
            <a:xfrm>
              <a:off x="10182093" y="5828626"/>
              <a:ext cx="1586533" cy="603309"/>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32" tIns="107571" rIns="67232" bIns="107571" numCol="1" spcCol="0" rtlCol="0" fromWordArt="0" anchor="ctr" anchorCtr="0" forceAA="0" compatLnSpc="1">
              <a:prstTxWarp prst="textNoShape">
                <a:avLst/>
              </a:prstTxWarp>
              <a:spAutoFit/>
            </a:bodyPr>
            <a:lstStyle/>
            <a:p>
              <a:pPr marL="0" marR="0" lvl="0" indent="0" defTabSz="685647" eaLnBrk="1" fontAlgn="base" latinLnBrk="0" hangingPunct="1">
                <a:lnSpc>
                  <a:spcPct val="100000"/>
                </a:lnSpc>
                <a:spcBef>
                  <a:spcPts val="441"/>
                </a:spcBef>
                <a:spcAft>
                  <a:spcPct val="0"/>
                </a:spcAft>
                <a:buClrTx/>
                <a:buSzTx/>
                <a:buFontTx/>
                <a:buNone/>
                <a:tabLst/>
                <a:defRPr/>
              </a:pPr>
              <a:r>
                <a:rPr kumimoji="0" lang="en-US" sz="1471"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Desktop Data</a:t>
              </a:r>
            </a:p>
          </p:txBody>
        </p:sp>
        <p:grpSp>
          <p:nvGrpSpPr>
            <p:cNvPr id="133" name="Group 132"/>
            <p:cNvGrpSpPr/>
            <p:nvPr/>
          </p:nvGrpSpPr>
          <p:grpSpPr>
            <a:xfrm>
              <a:off x="9715841" y="5933941"/>
              <a:ext cx="463070" cy="392680"/>
              <a:chOff x="9566494" y="6041004"/>
              <a:chExt cx="635754" cy="539115"/>
            </a:xfrm>
            <a:solidFill>
              <a:sysClr val="window" lastClr="FFFFFF"/>
            </a:solidFill>
          </p:grpSpPr>
          <p:sp>
            <p:nvSpPr>
              <p:cNvPr id="134" name="Freeform 88"/>
              <p:cNvSpPr>
                <a:spLocks noEditPoints="1"/>
              </p:cNvSpPr>
              <p:nvPr/>
            </p:nvSpPr>
            <p:spPr bwMode="black">
              <a:xfrm>
                <a:off x="9566494" y="6041004"/>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w="12700" cap="flat" cmpd="sng" algn="ctr">
                <a:noFill/>
                <a:prstDash val="solid"/>
                <a:miter lim="800000"/>
                <a:headEnd type="none" w="med" len="med"/>
                <a:tailEnd type="none" w="med" len="med"/>
              </a:ln>
              <a:effectLst/>
              <a:extLst/>
            </p:spPr>
            <p:txBody>
              <a:bodyPr vert="horz" wrap="square" lIns="67229" tIns="33614" rIns="67229" bIns="33614" numCol="1" rtlCol="0" anchor="ctr" anchorCtr="0" compatLnSpc="1">
                <a:prstTxWarp prst="textNoShape">
                  <a:avLst/>
                </a:prstTxWarp>
              </a:bodyPr>
              <a:lstStyle/>
              <a:p>
                <a:pPr marL="0" marR="0" lvl="0" indent="0" defTabSz="544666" eaLnBrk="1" fontAlgn="auto" latinLnBrk="0" hangingPunct="1">
                  <a:lnSpc>
                    <a:spcPct val="100000"/>
                  </a:lnSpc>
                  <a:spcBef>
                    <a:spcPts val="0"/>
                  </a:spcBef>
                  <a:spcAft>
                    <a:spcPts val="0"/>
                  </a:spcAft>
                  <a:buClrTx/>
                  <a:buSzTx/>
                  <a:buFontTx/>
                  <a:buNone/>
                  <a:tabLst/>
                  <a:defRPr/>
                </a:pPr>
                <a:endParaRPr kumimoji="0" lang="en-US" sz="1324" b="0" i="0" u="none" strike="noStrike" kern="0" cap="none" spc="-90" normalizeH="0" baseline="0" noProof="0" dirty="0">
                  <a:ln>
                    <a:noFill/>
                  </a:ln>
                  <a:solidFill>
                    <a:srgbClr val="00B0F0">
                      <a:lumMod val="50000"/>
                    </a:srgbClr>
                  </a:solidFill>
                  <a:effectLst/>
                  <a:uLnTx/>
                  <a:uFillTx/>
                  <a:latin typeface="Segoe Light" pitchFamily="34" charset="0"/>
                </a:endParaRPr>
              </a:p>
            </p:txBody>
          </p:sp>
          <p:grpSp>
            <p:nvGrpSpPr>
              <p:cNvPr id="135" name="Group 134"/>
              <p:cNvGrpSpPr/>
              <p:nvPr/>
            </p:nvGrpSpPr>
            <p:grpSpPr>
              <a:xfrm>
                <a:off x="9631793" y="6082370"/>
                <a:ext cx="505157" cy="378836"/>
                <a:chOff x="9642959" y="6082370"/>
                <a:chExt cx="505157" cy="378836"/>
              </a:xfrm>
              <a:grpFill/>
            </p:grpSpPr>
            <p:sp>
              <p:nvSpPr>
                <p:cNvPr id="136" name="Freeform 7"/>
                <p:cNvSpPr>
                  <a:spLocks/>
                </p:cNvSpPr>
                <p:nvPr/>
              </p:nvSpPr>
              <p:spPr bwMode="auto">
                <a:xfrm>
                  <a:off x="9751895" y="6082370"/>
                  <a:ext cx="43445" cy="9992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37" name="Freeform 8"/>
                <p:cNvSpPr>
                  <a:spLocks noEditPoints="1"/>
                </p:cNvSpPr>
                <p:nvPr/>
              </p:nvSpPr>
              <p:spPr bwMode="auto">
                <a:xfrm>
                  <a:off x="9830097" y="6082370"/>
                  <a:ext cx="69512" cy="9992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38" name="Freeform 9"/>
                <p:cNvSpPr>
                  <a:spLocks/>
                </p:cNvSpPr>
                <p:nvPr/>
              </p:nvSpPr>
              <p:spPr bwMode="auto">
                <a:xfrm>
                  <a:off x="9918725" y="6082370"/>
                  <a:ext cx="42577"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39" name="Freeform 10"/>
                <p:cNvSpPr>
                  <a:spLocks noEditPoints="1"/>
                </p:cNvSpPr>
                <p:nvPr/>
              </p:nvSpPr>
              <p:spPr bwMode="auto">
                <a:xfrm>
                  <a:off x="9744075" y="6221392"/>
                  <a:ext cx="69512" cy="100791"/>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40" name="Freeform 11"/>
                <p:cNvSpPr>
                  <a:spLocks/>
                </p:cNvSpPr>
                <p:nvPr/>
              </p:nvSpPr>
              <p:spPr bwMode="auto">
                <a:xfrm>
                  <a:off x="9837917" y="6221392"/>
                  <a:ext cx="43445" cy="99053"/>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41" name="Freeform 12"/>
                <p:cNvSpPr>
                  <a:spLocks noEditPoints="1"/>
                </p:cNvSpPr>
                <p:nvPr/>
              </p:nvSpPr>
              <p:spPr bwMode="auto">
                <a:xfrm>
                  <a:off x="9910036" y="6221392"/>
                  <a:ext cx="69512" cy="100791"/>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42" name="Freeform 13"/>
                <p:cNvSpPr>
                  <a:spLocks noEditPoints="1"/>
                </p:cNvSpPr>
                <p:nvPr/>
              </p:nvSpPr>
              <p:spPr bwMode="auto">
                <a:xfrm>
                  <a:off x="9744075"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43" name="Freeform 14"/>
                <p:cNvSpPr>
                  <a:spLocks noEditPoints="1"/>
                </p:cNvSpPr>
                <p:nvPr/>
              </p:nvSpPr>
              <p:spPr bwMode="auto">
                <a:xfrm>
                  <a:off x="9830097"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44" name="Freeform 15"/>
                <p:cNvSpPr>
                  <a:spLocks/>
                </p:cNvSpPr>
                <p:nvPr/>
              </p:nvSpPr>
              <p:spPr bwMode="auto">
                <a:xfrm>
                  <a:off x="9918725" y="6361284"/>
                  <a:ext cx="42577" cy="98185"/>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45" name="Freeform 16"/>
                <p:cNvSpPr>
                  <a:spLocks/>
                </p:cNvSpPr>
                <p:nvPr/>
              </p:nvSpPr>
              <p:spPr bwMode="auto">
                <a:xfrm>
                  <a:off x="10086423"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46" name="Freeform 17"/>
                <p:cNvSpPr>
                  <a:spLocks noEditPoints="1"/>
                </p:cNvSpPr>
                <p:nvPr/>
              </p:nvSpPr>
              <p:spPr bwMode="auto">
                <a:xfrm>
                  <a:off x="10078604"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47" name="Freeform 18"/>
                <p:cNvSpPr>
                  <a:spLocks noEditPoints="1"/>
                </p:cNvSpPr>
                <p:nvPr/>
              </p:nvSpPr>
              <p:spPr bwMode="auto">
                <a:xfrm>
                  <a:off x="10078604"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48" name="Freeform 19"/>
                <p:cNvSpPr>
                  <a:spLocks noEditPoints="1"/>
                </p:cNvSpPr>
                <p:nvPr/>
              </p:nvSpPr>
              <p:spPr bwMode="auto">
                <a:xfrm>
                  <a:off x="9992582" y="6082370"/>
                  <a:ext cx="69512" cy="9992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49" name="Freeform 20"/>
                <p:cNvSpPr>
                  <a:spLocks/>
                </p:cNvSpPr>
                <p:nvPr/>
              </p:nvSpPr>
              <p:spPr bwMode="auto">
                <a:xfrm>
                  <a:off x="10000402" y="6221392"/>
                  <a:ext cx="43445" cy="99053"/>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50" name="Freeform 21"/>
                <p:cNvSpPr>
                  <a:spLocks noEditPoints="1"/>
                </p:cNvSpPr>
                <p:nvPr/>
              </p:nvSpPr>
              <p:spPr bwMode="auto">
                <a:xfrm>
                  <a:off x="9992582" y="6361284"/>
                  <a:ext cx="69512" cy="999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51" name="Freeform 16"/>
                <p:cNvSpPr>
                  <a:spLocks/>
                </p:cNvSpPr>
                <p:nvPr/>
              </p:nvSpPr>
              <p:spPr bwMode="auto">
                <a:xfrm>
                  <a:off x="9650778" y="6082370"/>
                  <a:ext cx="43445" cy="9992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52" name="Freeform 17"/>
                <p:cNvSpPr>
                  <a:spLocks noEditPoints="1"/>
                </p:cNvSpPr>
                <p:nvPr/>
              </p:nvSpPr>
              <p:spPr bwMode="auto">
                <a:xfrm>
                  <a:off x="9642959" y="6221392"/>
                  <a:ext cx="69512" cy="100791"/>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sp>
              <p:nvSpPr>
                <p:cNvPr id="153" name="Freeform 18"/>
                <p:cNvSpPr>
                  <a:spLocks noEditPoints="1"/>
                </p:cNvSpPr>
                <p:nvPr/>
              </p:nvSpPr>
              <p:spPr bwMode="auto">
                <a:xfrm>
                  <a:off x="9642959" y="6361284"/>
                  <a:ext cx="69512" cy="999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marL="0" marR="0" lvl="0" indent="0" defTabSz="685805"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dirty="0">
                    <a:ln>
                      <a:noFill/>
                    </a:ln>
                    <a:solidFill>
                      <a:srgbClr val="000000"/>
                    </a:solidFill>
                    <a:effectLst/>
                    <a:uLnTx/>
                    <a:uFillTx/>
                    <a:latin typeface="Calibri" panose="020F0502020204030204"/>
                  </a:endParaRPr>
                </a:p>
              </p:txBody>
            </p:sp>
          </p:grpSp>
        </p:grpSp>
      </p:grpSp>
      <p:grpSp>
        <p:nvGrpSpPr>
          <p:cNvPr id="154" name="Group 153"/>
          <p:cNvGrpSpPr/>
          <p:nvPr/>
        </p:nvGrpSpPr>
        <p:grpSpPr>
          <a:xfrm>
            <a:off x="1674663" y="4094409"/>
            <a:ext cx="2934651" cy="1802758"/>
            <a:chOff x="510293" y="4003466"/>
            <a:chExt cx="3991329" cy="2451876"/>
          </a:xfrm>
        </p:grpSpPr>
        <p:sp>
          <p:nvSpPr>
            <p:cNvPr id="155" name="Rectangle 154"/>
            <p:cNvSpPr/>
            <p:nvPr/>
          </p:nvSpPr>
          <p:spPr bwMode="auto">
            <a:xfrm>
              <a:off x="541175" y="4003466"/>
              <a:ext cx="3960447" cy="2451876"/>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441"/>
                </a:spcAft>
                <a:buClrTx/>
                <a:buSzTx/>
                <a:buFontTx/>
                <a:buNone/>
                <a:tabLst/>
                <a:defRPr/>
              </a:pPr>
              <a:r>
                <a:rPr kumimoji="0" lang="en-US" sz="2353" b="1" i="0" u="none" strike="noStrike" kern="0" cap="none" spc="-74" normalizeH="0" baseline="0" noProof="0" dirty="0">
                  <a:ln>
                    <a:noFill/>
                  </a:ln>
                  <a:solidFill>
                    <a:prstClr val="white"/>
                  </a:solidFill>
                  <a:effectLst/>
                  <a:uLnTx/>
                  <a:uFillTx/>
                  <a:latin typeface="Calibri" panose="020F0502020204030204"/>
                  <a:ea typeface="+mn-ea"/>
                  <a:cs typeface="+mn-cs"/>
                </a:rPr>
                <a:t>Azure Portal &amp; </a:t>
              </a:r>
              <a:br>
                <a:rPr kumimoji="0" lang="en-US" sz="2353" b="1" i="0" u="none" strike="noStrike" kern="0" cap="none" spc="-74" normalizeH="0" baseline="0" noProof="0" dirty="0">
                  <a:ln>
                    <a:noFill/>
                  </a:ln>
                  <a:solidFill>
                    <a:prstClr val="white"/>
                  </a:solidFill>
                  <a:effectLst/>
                  <a:uLnTx/>
                  <a:uFillTx/>
                  <a:latin typeface="Calibri" panose="020F0502020204030204"/>
                  <a:ea typeface="+mn-ea"/>
                  <a:cs typeface="+mn-cs"/>
                </a:rPr>
              </a:br>
              <a:r>
                <a:rPr kumimoji="0" lang="en-US" sz="2353" b="1" i="0" u="none" strike="noStrike" kern="0" cap="none" spc="-74" normalizeH="0" baseline="0" noProof="0" dirty="0">
                  <a:ln>
                    <a:noFill/>
                  </a:ln>
                  <a:solidFill>
                    <a:prstClr val="white"/>
                  </a:solidFill>
                  <a:effectLst/>
                  <a:uLnTx/>
                  <a:uFillTx/>
                  <a:latin typeface="Calibri" panose="020F0502020204030204"/>
                  <a:ea typeface="+mn-ea"/>
                  <a:cs typeface="+mn-cs"/>
                </a:rPr>
                <a:t>ML API service</a:t>
              </a:r>
              <a:endParaRPr kumimoji="0" lang="en-US" sz="2059"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6" name="TextBox 155"/>
            <p:cNvSpPr txBox="1"/>
            <p:nvPr/>
          </p:nvSpPr>
          <p:spPr>
            <a:xfrm>
              <a:off x="510293" y="5656794"/>
              <a:ext cx="2604504" cy="627902"/>
            </a:xfrm>
            <a:prstGeom prst="rect">
              <a:avLst/>
            </a:prstGeom>
            <a:noFill/>
          </p:spPr>
          <p:txBody>
            <a:bodyPr wrap="square" lIns="134464" tIns="107571" rIns="134464" bIns="107571"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prstClr val="white"/>
                  </a:solidFill>
                  <a:effectLst/>
                  <a:uLnTx/>
                  <a:uFillTx/>
                  <a:latin typeface="Calibri" panose="020F0502020204030204"/>
                </a:rPr>
                <a:t>Azure Ops Team</a:t>
              </a:r>
            </a:p>
          </p:txBody>
        </p:sp>
        <p:cxnSp>
          <p:nvCxnSpPr>
            <p:cNvPr id="157" name="Straight Connector 156"/>
            <p:cNvCxnSpPr/>
            <p:nvPr/>
          </p:nvCxnSpPr>
          <p:spPr>
            <a:xfrm>
              <a:off x="541175" y="5567330"/>
              <a:ext cx="3960447" cy="0"/>
            </a:xfrm>
            <a:prstGeom prst="line">
              <a:avLst/>
            </a:prstGeom>
            <a:noFill/>
            <a:ln w="6350" cap="flat" cmpd="sng" algn="ctr">
              <a:solidFill>
                <a:sysClr val="window" lastClr="FFFFFF"/>
              </a:solidFill>
              <a:prstDash val="dash"/>
              <a:miter lim="800000"/>
              <a:headEnd type="none"/>
              <a:tailEnd type="none"/>
            </a:ln>
            <a:effectLst/>
          </p:spPr>
        </p:cxnSp>
      </p:grpSp>
      <p:grpSp>
        <p:nvGrpSpPr>
          <p:cNvPr id="158" name="Group 157"/>
          <p:cNvGrpSpPr/>
          <p:nvPr/>
        </p:nvGrpSpPr>
        <p:grpSpPr>
          <a:xfrm>
            <a:off x="1697368" y="3101314"/>
            <a:ext cx="6175788" cy="746580"/>
            <a:chOff x="541175" y="2652598"/>
            <a:chExt cx="8399500" cy="1015400"/>
          </a:xfrm>
        </p:grpSpPr>
        <p:sp>
          <p:nvSpPr>
            <p:cNvPr id="159" name="Rectangle 158"/>
            <p:cNvSpPr/>
            <p:nvPr/>
          </p:nvSpPr>
          <p:spPr bwMode="auto">
            <a:xfrm>
              <a:off x="541175" y="2652660"/>
              <a:ext cx="8399500" cy="1015338"/>
            </a:xfrm>
            <a:prstGeom prst="rect">
              <a:avLst/>
            </a:prstGeom>
            <a:solidFill>
              <a:srgbClr val="5B9BD5"/>
            </a:solidFill>
            <a:ln w="3175" cap="flat" cmpd="sng" algn="ctr">
              <a:noFill/>
              <a:prstDash val="dash"/>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441"/>
                </a:spcAft>
                <a:buClrTx/>
                <a:buSzTx/>
                <a:buFontTx/>
                <a:buNone/>
                <a:tabLst/>
                <a:defRPr/>
              </a:pPr>
              <a:r>
                <a:rPr kumimoji="0" lang="en-US" sz="2353" b="1" i="0" u="none" strike="noStrike" kern="0" cap="none" spc="0" normalizeH="0" baseline="0" noProof="0" dirty="0">
                  <a:ln>
                    <a:noFill/>
                  </a:ln>
                  <a:solidFill>
                    <a:prstClr val="white"/>
                  </a:solidFill>
                  <a:effectLst/>
                  <a:uLnTx/>
                  <a:uFillTx/>
                  <a:latin typeface="Calibri" panose="020F0502020204030204"/>
                  <a:ea typeface="+mn-ea"/>
                  <a:cs typeface="+mn-cs"/>
                </a:rPr>
                <a:t>ML API service</a:t>
              </a:r>
              <a:endParaRPr kumimoji="0" lang="en-US" sz="2059"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cxnSp>
          <p:nvCxnSpPr>
            <p:cNvPr id="160" name="Straight Connector 159"/>
            <p:cNvCxnSpPr/>
            <p:nvPr/>
          </p:nvCxnSpPr>
          <p:spPr>
            <a:xfrm>
              <a:off x="5155668" y="2652598"/>
              <a:ext cx="0" cy="1015400"/>
            </a:xfrm>
            <a:prstGeom prst="line">
              <a:avLst/>
            </a:prstGeom>
            <a:noFill/>
            <a:ln w="6350" cap="flat" cmpd="sng" algn="ctr">
              <a:solidFill>
                <a:sysClr val="window" lastClr="FFFFFF"/>
              </a:solidFill>
              <a:prstDash val="dash"/>
              <a:miter lim="800000"/>
              <a:headEnd type="none"/>
              <a:tailEnd type="none"/>
            </a:ln>
            <a:effectLst/>
          </p:spPr>
        </p:cxnSp>
        <p:sp>
          <p:nvSpPr>
            <p:cNvPr id="161" name="TextBox 160"/>
            <p:cNvSpPr txBox="1"/>
            <p:nvPr/>
          </p:nvSpPr>
          <p:spPr>
            <a:xfrm>
              <a:off x="5173915" y="2846397"/>
              <a:ext cx="3477239" cy="627902"/>
            </a:xfrm>
            <a:prstGeom prst="rect">
              <a:avLst/>
            </a:prstGeom>
            <a:noFill/>
          </p:spPr>
          <p:txBody>
            <a:bodyPr wrap="square" lIns="134464" tIns="107571" rIns="134464" bIns="107571" rtlCol="0">
              <a:spAutoFit/>
            </a:bodyPr>
            <a:lstStyle/>
            <a:p>
              <a:pPr marL="0" marR="0" lvl="0" indent="0" defTabSz="914400" eaLnBrk="1" fontAlgn="auto" latinLnBrk="0" hangingPunct="1">
                <a:lnSpc>
                  <a:spcPct val="90000"/>
                </a:lnSpc>
                <a:spcBef>
                  <a:spcPts val="0"/>
                </a:spcBef>
                <a:spcAft>
                  <a:spcPts val="441"/>
                </a:spcAft>
                <a:buClrTx/>
                <a:buSzTx/>
                <a:buFontTx/>
                <a:buNone/>
                <a:tabLst/>
                <a:defRPr/>
              </a:pPr>
              <a:r>
                <a:rPr kumimoji="0" lang="en-US" sz="1765" b="0" i="0" u="none" strike="noStrike" kern="0" cap="none" spc="0" normalizeH="0" baseline="0" noProof="0" dirty="0">
                  <a:ln>
                    <a:noFill/>
                  </a:ln>
                  <a:solidFill>
                    <a:prstClr val="white"/>
                  </a:solidFill>
                  <a:effectLst/>
                  <a:uLnTx/>
                  <a:uFillTx/>
                  <a:latin typeface="Calibri" panose="020F0502020204030204"/>
                </a:rPr>
                <a:t>Application Developer</a:t>
              </a:r>
            </a:p>
          </p:txBody>
        </p:sp>
      </p:grpSp>
      <p:grpSp>
        <p:nvGrpSpPr>
          <p:cNvPr id="162" name="Group 161"/>
          <p:cNvGrpSpPr/>
          <p:nvPr/>
        </p:nvGrpSpPr>
        <p:grpSpPr>
          <a:xfrm>
            <a:off x="4655430" y="4823200"/>
            <a:ext cx="394836" cy="336159"/>
            <a:chOff x="4545946" y="4991245"/>
            <a:chExt cx="569965" cy="457200"/>
          </a:xfrm>
          <a:solidFill>
            <a:sysClr val="window" lastClr="FFFFFF">
              <a:lumMod val="65000"/>
            </a:sysClr>
          </a:solidFill>
        </p:grpSpPr>
        <p:sp>
          <p:nvSpPr>
            <p:cNvPr id="163" name="Down Arrow 92"/>
            <p:cNvSpPr/>
            <p:nvPr/>
          </p:nvSpPr>
          <p:spPr bwMode="auto">
            <a:xfrm rot="5400000" flipV="1">
              <a:off x="4744113"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64" name="Down Arrow 92"/>
            <p:cNvSpPr/>
            <p:nvPr/>
          </p:nvSpPr>
          <p:spPr bwMode="auto">
            <a:xfrm rot="16200000" flipV="1">
              <a:off x="4460545" y="5076646"/>
              <a:ext cx="457200" cy="286397"/>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5" name="Group 164"/>
          <p:cNvGrpSpPr/>
          <p:nvPr/>
        </p:nvGrpSpPr>
        <p:grpSpPr>
          <a:xfrm>
            <a:off x="6401219" y="1973854"/>
            <a:ext cx="1508582" cy="880436"/>
            <a:chOff x="5098941" y="1119364"/>
            <a:chExt cx="2226092" cy="1197454"/>
          </a:xfrm>
        </p:grpSpPr>
        <p:sp>
          <p:nvSpPr>
            <p:cNvPr id="166" name="Rectangle 165"/>
            <p:cNvSpPr/>
            <p:nvPr/>
          </p:nvSpPr>
          <p:spPr bwMode="auto">
            <a:xfrm>
              <a:off x="5129688" y="1119364"/>
              <a:ext cx="2124892"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grpSp>
          <p:nvGrpSpPr>
            <p:cNvPr id="167" name="Group 166"/>
            <p:cNvGrpSpPr/>
            <p:nvPr/>
          </p:nvGrpSpPr>
          <p:grpSpPr>
            <a:xfrm>
              <a:off x="5098941" y="1313325"/>
              <a:ext cx="2226092" cy="895226"/>
              <a:chOff x="4771849" y="1316990"/>
              <a:chExt cx="2226092" cy="895226"/>
            </a:xfrm>
          </p:grpSpPr>
          <p:sp>
            <p:nvSpPr>
              <p:cNvPr id="168" name="Rectangle 167"/>
              <p:cNvSpPr/>
              <p:nvPr/>
            </p:nvSpPr>
            <p:spPr bwMode="auto">
              <a:xfrm>
                <a:off x="4771849" y="1935941"/>
                <a:ext cx="2226092" cy="27627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672358" eaLnBrk="1" fontAlgn="auto" latinLnBrk="0" hangingPunct="1">
                  <a:lnSpc>
                    <a:spcPct val="100000"/>
                  </a:lnSpc>
                  <a:spcBef>
                    <a:spcPts val="0"/>
                  </a:spcBef>
                  <a:spcAft>
                    <a:spcPts val="0"/>
                  </a:spcAft>
                  <a:buClrTx/>
                  <a:buSzTx/>
                  <a:buFontTx/>
                  <a:buNone/>
                  <a:tabLst/>
                  <a:defRPr/>
                </a:pPr>
                <a:r>
                  <a:rPr kumimoji="0" lang="en-US" sz="1320" b="0" i="0" u="none" strike="noStrike" kern="0" cap="none" spc="0" normalizeH="0" baseline="0" noProof="0" dirty="0">
                    <a:ln>
                      <a:noFill/>
                    </a:ln>
                    <a:solidFill>
                      <a:prstClr val="white"/>
                    </a:solidFill>
                    <a:effectLst/>
                    <a:uLnTx/>
                    <a:uFillTx/>
                    <a:latin typeface="Calibri" panose="020F0502020204030204"/>
                  </a:rPr>
                  <a:t>Power BI</a:t>
                </a:r>
              </a:p>
            </p:txBody>
          </p:sp>
          <p:grpSp>
            <p:nvGrpSpPr>
              <p:cNvPr id="169" name="Group 168"/>
              <p:cNvGrpSpPr/>
              <p:nvPr/>
            </p:nvGrpSpPr>
            <p:grpSpPr>
              <a:xfrm>
                <a:off x="5606370" y="1316990"/>
                <a:ext cx="623590" cy="495980"/>
                <a:chOff x="10179198" y="4130696"/>
                <a:chExt cx="1524000" cy="1236662"/>
              </a:xfrm>
              <a:solidFill>
                <a:srgbClr val="00BCF1"/>
              </a:solidFill>
            </p:grpSpPr>
            <p:sp>
              <p:nvSpPr>
                <p:cNvPr id="170" name="Rectangle 42"/>
                <p:cNvSpPr/>
                <p:nvPr/>
              </p:nvSpPr>
              <p:spPr bwMode="auto">
                <a:xfrm>
                  <a:off x="10179198" y="4130696"/>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marL="0" marR="0" lvl="0" indent="0" algn="ctr" defTabSz="672137" eaLnBrk="1" fontAlgn="base" latinLnBrk="0" hangingPunct="1">
                    <a:lnSpc>
                      <a:spcPct val="100000"/>
                    </a:lnSpc>
                    <a:spcBef>
                      <a:spcPct val="0"/>
                    </a:spcBef>
                    <a:spcAft>
                      <a:spcPct val="0"/>
                    </a:spcAft>
                    <a:buClrTx/>
                    <a:buSzTx/>
                    <a:buFontTx/>
                    <a:buNone/>
                    <a:tabLst/>
                    <a:defRPr/>
                  </a:pPr>
                  <a:endParaRPr kumimoji="0" lang="en-US" sz="809" b="0" i="0" u="none" strike="noStrike" kern="0" cap="none" spc="-37"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1" name="Rectangle 46"/>
                <p:cNvSpPr/>
                <p:nvPr/>
              </p:nvSpPr>
              <p:spPr bwMode="auto">
                <a:xfrm>
                  <a:off x="10291637" y="4290521"/>
                  <a:ext cx="667560" cy="677970"/>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marL="0" marR="0" lvl="0" indent="0" algn="ctr" defTabSz="672137" eaLnBrk="1" fontAlgn="base" latinLnBrk="0" hangingPunct="1">
                    <a:lnSpc>
                      <a:spcPct val="100000"/>
                    </a:lnSpc>
                    <a:spcBef>
                      <a:spcPct val="0"/>
                    </a:spcBef>
                    <a:spcAft>
                      <a:spcPct val="0"/>
                    </a:spcAft>
                    <a:buClrTx/>
                    <a:buSzTx/>
                    <a:buFontTx/>
                    <a:buNone/>
                    <a:tabLst/>
                    <a:defRPr/>
                  </a:pPr>
                  <a:endParaRPr kumimoji="0" lang="en-US" sz="809" b="0" i="0" u="none" strike="noStrike" kern="0" cap="none" spc="-37"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2" name="Freeform 171"/>
                <p:cNvSpPr/>
                <p:nvPr/>
              </p:nvSpPr>
              <p:spPr bwMode="auto">
                <a:xfrm>
                  <a:off x="11020598" y="4290521"/>
                  <a:ext cx="566900" cy="361399"/>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67232" tIns="33616" rIns="33616" bIns="67232" numCol="1" spcCol="0" rtlCol="0" fromWordArt="0" anchor="b" anchorCtr="0" forceAA="0" compatLnSpc="1">
                  <a:prstTxWarp prst="textNoShape">
                    <a:avLst/>
                  </a:prstTxWarp>
                  <a:noAutofit/>
                </a:bodyPr>
                <a:lstStyle/>
                <a:p>
                  <a:pPr marL="0" marR="0" lvl="0" indent="0" algn="ctr" defTabSz="672137" eaLnBrk="1" fontAlgn="base" latinLnBrk="0" hangingPunct="1">
                    <a:lnSpc>
                      <a:spcPct val="100000"/>
                    </a:lnSpc>
                    <a:spcBef>
                      <a:spcPct val="0"/>
                    </a:spcBef>
                    <a:spcAft>
                      <a:spcPct val="0"/>
                    </a:spcAft>
                    <a:buClrTx/>
                    <a:buSzTx/>
                    <a:buFontTx/>
                    <a:buNone/>
                    <a:tabLst/>
                    <a:defRPr/>
                  </a:pPr>
                  <a:endParaRPr kumimoji="0" lang="en-US" sz="809" b="0" i="0" u="none" strike="noStrike" kern="0" cap="none" spc="-37"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73" name="Picture 2"/>
                <p:cNvPicPr>
                  <a:picLocks noChangeAspect="1" noChangeArrowheads="1"/>
                </p:cNvPicPr>
                <p:nvPr/>
              </p:nvPicPr>
              <p:blipFill rotWithShape="1">
                <a:blip r:embed="rId4" cstate="print">
                  <a:duotone>
                    <a:srgbClr val="5B9BD5">
                      <a:shade val="45000"/>
                      <a:satMod val="135000"/>
                    </a:srgbClr>
                    <a:prstClr val="white"/>
                  </a:duotone>
                  <a:lum bright="-29000"/>
                  <a:extLst>
                    <a:ext uri="{28A0092B-C50C-407E-A947-70E740481C1C}">
                      <a14:useLocalDpi xmlns:a14="http://schemas.microsoft.com/office/drawing/2010/main" val="0"/>
                    </a:ext>
                  </a:extLst>
                </a:blip>
                <a:stretch/>
              </p:blipFill>
              <p:spPr bwMode="auto">
                <a:xfrm>
                  <a:off x="11100807" y="4687543"/>
                  <a:ext cx="403041" cy="346352"/>
                </a:xfrm>
                <a:prstGeom prst="rect">
                  <a:avLst/>
                </a:prstGeom>
                <a:solidFill>
                  <a:sysClr val="window" lastClr="FFFFFF"/>
                </a:solidFill>
                <a:ln>
                  <a:noFill/>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grpSp>
        <p:nvGrpSpPr>
          <p:cNvPr id="174" name="Group 173"/>
          <p:cNvGrpSpPr/>
          <p:nvPr/>
        </p:nvGrpSpPr>
        <p:grpSpPr>
          <a:xfrm>
            <a:off x="1697369" y="1973854"/>
            <a:ext cx="4575901" cy="880436"/>
            <a:chOff x="358426" y="2213340"/>
            <a:chExt cx="4575901" cy="880436"/>
          </a:xfrm>
        </p:grpSpPr>
        <p:grpSp>
          <p:nvGrpSpPr>
            <p:cNvPr id="175" name="Group 174"/>
            <p:cNvGrpSpPr/>
            <p:nvPr/>
          </p:nvGrpSpPr>
          <p:grpSpPr>
            <a:xfrm>
              <a:off x="1926376" y="2213340"/>
              <a:ext cx="1440000" cy="880436"/>
              <a:chOff x="2835432" y="1119364"/>
              <a:chExt cx="2231136" cy="1197454"/>
            </a:xfrm>
          </p:grpSpPr>
          <p:sp>
            <p:nvSpPr>
              <p:cNvPr id="184" name="Rectangle 183"/>
              <p:cNvSpPr/>
              <p:nvPr/>
            </p:nvSpPr>
            <p:spPr bwMode="auto">
              <a:xfrm>
                <a:off x="2835432"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85" name="Rectangle 184"/>
              <p:cNvSpPr/>
              <p:nvPr/>
            </p:nvSpPr>
            <p:spPr bwMode="auto">
              <a:xfrm>
                <a:off x="3360167" y="1932277"/>
                <a:ext cx="1181667" cy="27714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672358"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Calibri" panose="020F0502020204030204"/>
                  </a:rPr>
                  <a:t>Mobile Apps</a:t>
                </a:r>
                <a:endParaRPr kumimoji="0" lang="en-US" sz="1471" b="0" i="0" u="none" strike="noStrike" kern="0" cap="none" spc="0" normalizeH="0" baseline="0" noProof="0" dirty="0">
                  <a:ln>
                    <a:noFill/>
                  </a:ln>
                  <a:solidFill>
                    <a:prstClr val="white"/>
                  </a:solidFill>
                  <a:effectLst/>
                  <a:uLnTx/>
                  <a:uFillTx/>
                  <a:latin typeface="Calibri" panose="020F0502020204030204"/>
                </a:endParaRPr>
              </a:p>
            </p:txBody>
          </p:sp>
          <p:sp>
            <p:nvSpPr>
              <p:cNvPr id="186" name="Rounded Rectangle 4"/>
              <p:cNvSpPr/>
              <p:nvPr/>
            </p:nvSpPr>
            <p:spPr bwMode="auto">
              <a:xfrm>
                <a:off x="3802526" y="1278581"/>
                <a:ext cx="296948" cy="530724"/>
              </a:xfrm>
              <a:custGeom>
                <a:avLst/>
                <a:gdLst/>
                <a:ahLst/>
                <a:cxnLst/>
                <a:rect l="l" t="t" r="r" b="b"/>
                <a:pathLst>
                  <a:path w="742940" h="1427748">
                    <a:moveTo>
                      <a:pt x="373146" y="1302513"/>
                    </a:moveTo>
                    <a:lnTo>
                      <a:pt x="367271" y="1323564"/>
                    </a:lnTo>
                    <a:cubicBezTo>
                      <a:pt x="376464" y="1333192"/>
                      <a:pt x="386636" y="1327970"/>
                      <a:pt x="389465" y="1326502"/>
                    </a:cubicBezTo>
                    <a:lnTo>
                      <a:pt x="394687" y="1304471"/>
                    </a:lnTo>
                    <a:cubicBezTo>
                      <a:pt x="388486" y="1304798"/>
                      <a:pt x="385875" y="1310183"/>
                      <a:pt x="373146" y="1302513"/>
                    </a:cubicBezTo>
                    <a:close/>
                    <a:moveTo>
                      <a:pt x="359764" y="1295659"/>
                    </a:moveTo>
                    <a:cubicBezTo>
                      <a:pt x="356120" y="1295360"/>
                      <a:pt x="353726" y="1296529"/>
                      <a:pt x="348178" y="1298270"/>
                    </a:cubicBezTo>
                    <a:lnTo>
                      <a:pt x="342140" y="1319811"/>
                    </a:lnTo>
                    <a:cubicBezTo>
                      <a:pt x="360852" y="1314208"/>
                      <a:pt x="360009" y="1321144"/>
                      <a:pt x="364497" y="1322422"/>
                    </a:cubicBezTo>
                    <a:lnTo>
                      <a:pt x="370045" y="1300065"/>
                    </a:lnTo>
                    <a:cubicBezTo>
                      <a:pt x="365830" y="1297073"/>
                      <a:pt x="363409" y="1295958"/>
                      <a:pt x="359764" y="1295659"/>
                    </a:cubicBezTo>
                    <a:close/>
                    <a:moveTo>
                      <a:pt x="379258" y="1276606"/>
                    </a:moveTo>
                    <a:lnTo>
                      <a:pt x="373383" y="1297657"/>
                    </a:lnTo>
                    <a:cubicBezTo>
                      <a:pt x="382576" y="1307285"/>
                      <a:pt x="392748" y="1302063"/>
                      <a:pt x="395577" y="1300595"/>
                    </a:cubicBezTo>
                    <a:lnTo>
                      <a:pt x="400799" y="1278564"/>
                    </a:lnTo>
                    <a:cubicBezTo>
                      <a:pt x="394598" y="1278891"/>
                      <a:pt x="391987" y="1284276"/>
                      <a:pt x="379258" y="1276606"/>
                    </a:cubicBezTo>
                    <a:close/>
                    <a:moveTo>
                      <a:pt x="605722" y="1274595"/>
                    </a:moveTo>
                    <a:cubicBezTo>
                      <a:pt x="615575" y="1274595"/>
                      <a:pt x="623563" y="1283423"/>
                      <a:pt x="623563" y="1294314"/>
                    </a:cubicBezTo>
                    <a:cubicBezTo>
                      <a:pt x="623563" y="1305205"/>
                      <a:pt x="615575" y="1314033"/>
                      <a:pt x="605722" y="1314033"/>
                    </a:cubicBezTo>
                    <a:cubicBezTo>
                      <a:pt x="595868" y="1314033"/>
                      <a:pt x="587880" y="1305205"/>
                      <a:pt x="587881" y="1294314"/>
                    </a:cubicBezTo>
                    <a:cubicBezTo>
                      <a:pt x="587881" y="1283424"/>
                      <a:pt x="595868" y="1274595"/>
                      <a:pt x="605722" y="1274595"/>
                    </a:cubicBezTo>
                    <a:close/>
                    <a:moveTo>
                      <a:pt x="144944" y="1272087"/>
                    </a:moveTo>
                    <a:lnTo>
                      <a:pt x="122084" y="1300662"/>
                    </a:lnTo>
                    <a:lnTo>
                      <a:pt x="144944" y="1329237"/>
                    </a:lnTo>
                    <a:lnTo>
                      <a:pt x="144944" y="1314950"/>
                    </a:lnTo>
                    <a:lnTo>
                      <a:pt x="167803" y="1314950"/>
                    </a:lnTo>
                    <a:lnTo>
                      <a:pt x="167803" y="1286375"/>
                    </a:lnTo>
                    <a:lnTo>
                      <a:pt x="144944" y="1286375"/>
                    </a:lnTo>
                    <a:close/>
                    <a:moveTo>
                      <a:pt x="365877" y="1269752"/>
                    </a:moveTo>
                    <a:cubicBezTo>
                      <a:pt x="362232" y="1269453"/>
                      <a:pt x="359839" y="1270622"/>
                      <a:pt x="354290" y="1272363"/>
                    </a:cubicBezTo>
                    <a:lnTo>
                      <a:pt x="348252" y="1293904"/>
                    </a:lnTo>
                    <a:cubicBezTo>
                      <a:pt x="366965" y="1288301"/>
                      <a:pt x="366121" y="1295236"/>
                      <a:pt x="370609" y="1296515"/>
                    </a:cubicBezTo>
                    <a:lnTo>
                      <a:pt x="376158" y="1274158"/>
                    </a:lnTo>
                    <a:cubicBezTo>
                      <a:pt x="371942" y="1271166"/>
                      <a:pt x="369521" y="1270051"/>
                      <a:pt x="365877" y="1269752"/>
                    </a:cubicBezTo>
                    <a:close/>
                    <a:moveTo>
                      <a:pt x="605721" y="1256754"/>
                    </a:moveTo>
                    <a:cubicBezTo>
                      <a:pt x="586015" y="1256754"/>
                      <a:pt x="570039" y="1273571"/>
                      <a:pt x="570039" y="1294314"/>
                    </a:cubicBezTo>
                    <a:cubicBezTo>
                      <a:pt x="570039" y="1299760"/>
                      <a:pt x="571140" y="1304936"/>
                      <a:pt x="573241" y="1309556"/>
                    </a:cubicBezTo>
                    <a:lnTo>
                      <a:pt x="557252" y="1321874"/>
                    </a:lnTo>
                    <a:cubicBezTo>
                      <a:pt x="556086" y="1322772"/>
                      <a:pt x="555869" y="1324446"/>
                      <a:pt x="556767" y="1325612"/>
                    </a:cubicBezTo>
                    <a:lnTo>
                      <a:pt x="563275" y="1334059"/>
                    </a:lnTo>
                    <a:cubicBezTo>
                      <a:pt x="564173" y="1335226"/>
                      <a:pt x="565847" y="1335443"/>
                      <a:pt x="567014" y="1334544"/>
                    </a:cubicBezTo>
                    <a:lnTo>
                      <a:pt x="582712" y="1322450"/>
                    </a:lnTo>
                    <a:cubicBezTo>
                      <a:pt x="588676" y="1328442"/>
                      <a:pt x="596818" y="1331874"/>
                      <a:pt x="605721" y="1331874"/>
                    </a:cubicBezTo>
                    <a:cubicBezTo>
                      <a:pt x="625428" y="1331874"/>
                      <a:pt x="641404" y="1315058"/>
                      <a:pt x="641403" y="1294314"/>
                    </a:cubicBezTo>
                    <a:cubicBezTo>
                      <a:pt x="641404" y="1273570"/>
                      <a:pt x="625428" y="1256754"/>
                      <a:pt x="605721" y="1256754"/>
                    </a:cubicBezTo>
                    <a:close/>
                    <a:moveTo>
                      <a:pt x="93734" y="94956"/>
                    </a:moveTo>
                    <a:cubicBezTo>
                      <a:pt x="80540" y="94956"/>
                      <a:pt x="69845" y="105651"/>
                      <a:pt x="69845" y="118845"/>
                    </a:cubicBezTo>
                    <a:lnTo>
                      <a:pt x="69845" y="1112467"/>
                    </a:lnTo>
                    <a:cubicBezTo>
                      <a:pt x="69845" y="1125661"/>
                      <a:pt x="80540" y="1136356"/>
                      <a:pt x="93734" y="1136356"/>
                    </a:cubicBezTo>
                    <a:lnTo>
                      <a:pt x="649206" y="1136356"/>
                    </a:lnTo>
                    <a:cubicBezTo>
                      <a:pt x="662400" y="1136356"/>
                      <a:pt x="673095" y="1125661"/>
                      <a:pt x="673095" y="1112467"/>
                    </a:cubicBezTo>
                    <a:lnTo>
                      <a:pt x="673095" y="118845"/>
                    </a:lnTo>
                    <a:cubicBezTo>
                      <a:pt x="673095" y="105651"/>
                      <a:pt x="662400" y="94956"/>
                      <a:pt x="649206" y="94956"/>
                    </a:cubicBezTo>
                    <a:close/>
                    <a:moveTo>
                      <a:pt x="40483" y="0"/>
                    </a:moveTo>
                    <a:lnTo>
                      <a:pt x="702457" y="0"/>
                    </a:lnTo>
                    <a:cubicBezTo>
                      <a:pt x="724815" y="0"/>
                      <a:pt x="742940" y="18125"/>
                      <a:pt x="742940" y="40483"/>
                    </a:cubicBezTo>
                    <a:lnTo>
                      <a:pt x="742940" y="1387265"/>
                    </a:lnTo>
                    <a:cubicBezTo>
                      <a:pt x="742940" y="1409623"/>
                      <a:pt x="724815" y="1427748"/>
                      <a:pt x="702457" y="1427748"/>
                    </a:cubicBezTo>
                    <a:lnTo>
                      <a:pt x="40483" y="1427748"/>
                    </a:lnTo>
                    <a:cubicBezTo>
                      <a:pt x="18125" y="1427748"/>
                      <a:pt x="0" y="1409623"/>
                      <a:pt x="0" y="1387265"/>
                    </a:cubicBezTo>
                    <a:lnTo>
                      <a:pt x="0" y="40483"/>
                    </a:lnTo>
                    <a:cubicBezTo>
                      <a:pt x="0" y="18125"/>
                      <a:pt x="18125" y="0"/>
                      <a:pt x="40483" y="0"/>
                    </a:cubicBezTo>
                    <a:close/>
                  </a:path>
                </a:pathLst>
              </a:custGeom>
              <a:solidFill>
                <a:sysClr val="window" lastClr="FFFFFF"/>
              </a:solidFill>
              <a:ln>
                <a:noFill/>
              </a:ln>
              <a:extLst/>
            </p:spPr>
            <p:txBody>
              <a:bodyPr vert="horz" wrap="square" lIns="67232" tIns="33616" rIns="67232" bIns="33616" numCol="1" rtlCol="0" anchor="t" anchorCtr="0" compatLnSpc="1">
                <a:prstTxWarp prst="textNoShape">
                  <a:avLst/>
                </a:prstTxWarp>
              </a:bodyPr>
              <a:lstStyle/>
              <a:p>
                <a:pPr marL="0" marR="0" lvl="0" indent="0" algn="ctr" defTabSz="672358"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FFFFFF"/>
                  </a:solidFill>
                  <a:effectLst/>
                  <a:uLnTx/>
                  <a:uFillTx/>
                  <a:latin typeface="Calibri" panose="020F0502020204030204"/>
                </a:endParaRPr>
              </a:p>
            </p:txBody>
          </p:sp>
        </p:grpSp>
        <p:grpSp>
          <p:nvGrpSpPr>
            <p:cNvPr id="176" name="Group 175"/>
            <p:cNvGrpSpPr/>
            <p:nvPr/>
          </p:nvGrpSpPr>
          <p:grpSpPr>
            <a:xfrm>
              <a:off x="358426" y="2213340"/>
              <a:ext cx="1440000" cy="880436"/>
              <a:chOff x="541175" y="1119364"/>
              <a:chExt cx="2231136" cy="1197454"/>
            </a:xfrm>
          </p:grpSpPr>
          <p:sp>
            <p:nvSpPr>
              <p:cNvPr id="181" name="Rectangle 180"/>
              <p:cNvSpPr/>
              <p:nvPr/>
            </p:nvSpPr>
            <p:spPr bwMode="auto">
              <a:xfrm>
                <a:off x="541175" y="1119364"/>
                <a:ext cx="2231136" cy="1197454"/>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82" name="Rectangle 181"/>
              <p:cNvSpPr/>
              <p:nvPr/>
            </p:nvSpPr>
            <p:spPr bwMode="auto">
              <a:xfrm>
                <a:off x="1176009" y="1932277"/>
                <a:ext cx="961467" cy="27714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672358"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Calibri" panose="020F0502020204030204"/>
                  </a:rPr>
                  <a:t>Web Apps</a:t>
                </a:r>
              </a:p>
            </p:txBody>
          </p:sp>
          <p:pic>
            <p:nvPicPr>
              <p:cNvPr id="183" name="Picture 7"/>
              <p:cNvPicPr>
                <a:picLocks noChangeAspect="1" noChangeArrowheads="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bwMode="auto">
              <a:xfrm>
                <a:off x="1275115" y="1207205"/>
                <a:ext cx="763257" cy="602100"/>
              </a:xfrm>
              <a:prstGeom prst="rect">
                <a:avLst/>
              </a:prstGeom>
              <a:noFill/>
              <a:ln>
                <a:noFill/>
              </a:ln>
            </p:spPr>
          </p:pic>
        </p:grpSp>
        <p:grpSp>
          <p:nvGrpSpPr>
            <p:cNvPr id="177" name="Group 176"/>
            <p:cNvGrpSpPr/>
            <p:nvPr/>
          </p:nvGrpSpPr>
          <p:grpSpPr>
            <a:xfrm>
              <a:off x="3494326" y="2213340"/>
              <a:ext cx="1440001" cy="880436"/>
              <a:chOff x="5094212" y="2213340"/>
              <a:chExt cx="1440001" cy="880436"/>
            </a:xfrm>
          </p:grpSpPr>
          <p:sp>
            <p:nvSpPr>
              <p:cNvPr id="178" name="Rectangle 177"/>
              <p:cNvSpPr/>
              <p:nvPr/>
            </p:nvSpPr>
            <p:spPr bwMode="auto">
              <a:xfrm>
                <a:off x="5094212" y="2213340"/>
                <a:ext cx="1440001" cy="880436"/>
              </a:xfrm>
              <a:prstGeom prst="rect">
                <a:avLst/>
              </a:prstGeom>
              <a:solidFill>
                <a:srgbClr val="1D4380"/>
              </a:solidFill>
              <a:ln w="3175" cap="flat" cmpd="sng" algn="ctr">
                <a:noFill/>
                <a:prstDash val="dash"/>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79" name="Rectangle 178"/>
              <p:cNvSpPr/>
              <p:nvPr/>
            </p:nvSpPr>
            <p:spPr bwMode="auto">
              <a:xfrm>
                <a:off x="5461551" y="2812769"/>
                <a:ext cx="705321" cy="203774"/>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672358" eaLnBrk="1" fontAlgn="auto" latinLnBrk="0" hangingPunct="1">
                  <a:lnSpc>
                    <a:spcPct val="100000"/>
                  </a:lnSpc>
                  <a:spcBef>
                    <a:spcPts val="0"/>
                  </a:spcBef>
                  <a:spcAft>
                    <a:spcPts val="0"/>
                  </a:spcAft>
                  <a:buClrTx/>
                  <a:buSzTx/>
                  <a:buFontTx/>
                  <a:buNone/>
                  <a:tabLst/>
                  <a:defRPr/>
                </a:pPr>
                <a:r>
                  <a:rPr kumimoji="0" lang="en-US" sz="1324" b="0" i="0" u="none" strike="noStrike" kern="0" cap="none" spc="0" normalizeH="0" baseline="0" noProof="0" dirty="0">
                    <a:ln>
                      <a:noFill/>
                    </a:ln>
                    <a:solidFill>
                      <a:prstClr val="white"/>
                    </a:solidFill>
                    <a:effectLst/>
                    <a:uLnTx/>
                    <a:uFillTx/>
                    <a:latin typeface="Calibri" panose="020F0502020204030204"/>
                  </a:rPr>
                  <a:t>Streaming</a:t>
                </a:r>
                <a:endParaRPr kumimoji="0" lang="en-US" sz="1471" b="0" i="0" u="none" strike="noStrike" kern="0" cap="none" spc="0" normalizeH="0" baseline="0" noProof="0" dirty="0">
                  <a:ln>
                    <a:noFill/>
                  </a:ln>
                  <a:solidFill>
                    <a:prstClr val="white"/>
                  </a:solidFill>
                  <a:effectLst/>
                  <a:uLnTx/>
                  <a:uFillTx/>
                  <a:latin typeface="Calibri" panose="020F0502020204030204"/>
                </a:endParaRPr>
              </a:p>
            </p:txBody>
          </p:sp>
          <p:sp>
            <p:nvSpPr>
              <p:cNvPr id="180" name="Freeform 81"/>
              <p:cNvSpPr>
                <a:spLocks noEditPoints="1"/>
              </p:cNvSpPr>
              <p:nvPr/>
            </p:nvSpPr>
            <p:spPr bwMode="black">
              <a:xfrm>
                <a:off x="5453074" y="2312414"/>
                <a:ext cx="740047" cy="4517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Calibri" panose="020F0502020204030204"/>
                </a:endParaRPr>
              </a:p>
            </p:txBody>
          </p:sp>
        </p:grpSp>
      </p:grpSp>
      <p:grpSp>
        <p:nvGrpSpPr>
          <p:cNvPr id="187" name="Group 186"/>
          <p:cNvGrpSpPr/>
          <p:nvPr/>
        </p:nvGrpSpPr>
        <p:grpSpPr>
          <a:xfrm>
            <a:off x="8360440" y="5991808"/>
            <a:ext cx="1758858" cy="478005"/>
            <a:chOff x="7021497" y="6231294"/>
            <a:chExt cx="1758858" cy="478005"/>
          </a:xfrm>
        </p:grpSpPr>
        <p:sp>
          <p:nvSpPr>
            <p:cNvPr id="188" name="Rectangle 187"/>
            <p:cNvSpPr/>
            <p:nvPr/>
          </p:nvSpPr>
          <p:spPr bwMode="auto">
            <a:xfrm>
              <a:off x="7021497" y="6231294"/>
              <a:ext cx="1758858" cy="478005"/>
            </a:xfrm>
            <a:prstGeom prst="rect">
              <a:avLst/>
            </a:prstGeom>
            <a:solidFill>
              <a:srgbClr val="92D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prstClr val="white"/>
                </a:solidFill>
                <a:effectLst/>
                <a:uLnTx/>
                <a:uFillTx/>
                <a:latin typeface="Calibri Light" panose="020F0302020204030204"/>
                <a:ea typeface="Segoe UI" pitchFamily="34" charset="0"/>
                <a:cs typeface="Segoe UI" pitchFamily="34" charset="0"/>
              </a:endParaRPr>
            </a:p>
          </p:txBody>
        </p:sp>
        <p:sp>
          <p:nvSpPr>
            <p:cNvPr id="189" name="Rectangle 188"/>
            <p:cNvSpPr/>
            <p:nvPr/>
          </p:nvSpPr>
          <p:spPr bwMode="auto">
            <a:xfrm>
              <a:off x="7446974" y="6248503"/>
              <a:ext cx="1227423" cy="44358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none" lIns="67232" tIns="107571" rIns="67232" bIns="107571" numCol="1" spcCol="0" rtlCol="0" fromWordArt="0" anchor="ctr" anchorCtr="0" forceAA="0" compatLnSpc="1">
              <a:prstTxWarp prst="textNoShape">
                <a:avLst/>
              </a:prstTxWarp>
              <a:spAutoFit/>
            </a:bodyPr>
            <a:lstStyle/>
            <a:p>
              <a:pPr marL="0" marR="0" lvl="0" indent="0" defTabSz="685647" eaLnBrk="1" fontAlgn="base" latinLnBrk="0" hangingPunct="1">
                <a:lnSpc>
                  <a:spcPct val="100000"/>
                </a:lnSpc>
                <a:spcBef>
                  <a:spcPts val="441"/>
                </a:spcBef>
                <a:spcAft>
                  <a:spcPct val="0"/>
                </a:spcAft>
                <a:buClrTx/>
                <a:buSzTx/>
                <a:buFontTx/>
                <a:buNone/>
                <a:tabLst/>
                <a:defRPr/>
              </a:pPr>
              <a:r>
                <a:rPr kumimoji="0" lang="en-US" sz="1471" b="0" i="0" u="none" strike="noStrike" kern="0" cap="none" spc="0" normalizeH="0" baseline="0" noProof="0" dirty="0">
                  <a:ln>
                    <a:noFill/>
                  </a:ln>
                  <a:solidFill>
                    <a:prstClr val="white"/>
                  </a:solidFill>
                  <a:effectLst/>
                  <a:uLnTx/>
                  <a:uFillTx/>
                  <a:latin typeface="Calibri" panose="020F0502020204030204"/>
                  <a:ea typeface="Segoe UI" pitchFamily="34" charset="0"/>
                  <a:cs typeface="Segoe UI" pitchFamily="34" charset="0"/>
                </a:rPr>
                <a:t>On-Prem Data</a:t>
              </a:r>
            </a:p>
          </p:txBody>
        </p:sp>
        <p:grpSp>
          <p:nvGrpSpPr>
            <p:cNvPr id="190" name="Group 4"/>
            <p:cNvGrpSpPr>
              <a:grpSpLocks noChangeAspect="1"/>
            </p:cNvGrpSpPr>
            <p:nvPr/>
          </p:nvGrpSpPr>
          <p:grpSpPr bwMode="auto">
            <a:xfrm>
              <a:off x="7128043" y="6276173"/>
              <a:ext cx="292706" cy="388245"/>
              <a:chOff x="-723" y="2128"/>
              <a:chExt cx="481" cy="638"/>
            </a:xfrm>
            <a:solidFill>
              <a:sysClr val="window" lastClr="FFFFFF"/>
            </a:solidFill>
          </p:grpSpPr>
          <p:sp>
            <p:nvSpPr>
              <p:cNvPr id="191" name="Freeform 5"/>
              <p:cNvSpPr>
                <a:spLocks/>
              </p:cNvSpPr>
              <p:nvPr/>
            </p:nvSpPr>
            <p:spPr bwMode="auto">
              <a:xfrm>
                <a:off x="-504" y="2436"/>
                <a:ext cx="48" cy="66"/>
              </a:xfrm>
              <a:custGeom>
                <a:avLst/>
                <a:gdLst>
                  <a:gd name="T0" fmla="*/ 46 w 52"/>
                  <a:gd name="T1" fmla="*/ 11 h 74"/>
                  <a:gd name="T2" fmla="*/ 38 w 52"/>
                  <a:gd name="T3" fmla="*/ 3 h 74"/>
                  <a:gd name="T4" fmla="*/ 27 w 52"/>
                  <a:gd name="T5" fmla="*/ 0 h 74"/>
                  <a:gd name="T6" fmla="*/ 15 w 52"/>
                  <a:gd name="T7" fmla="*/ 3 h 74"/>
                  <a:gd name="T8" fmla="*/ 6 w 52"/>
                  <a:gd name="T9" fmla="*/ 11 h 74"/>
                  <a:gd name="T10" fmla="*/ 1 w 52"/>
                  <a:gd name="T11" fmla="*/ 23 h 74"/>
                  <a:gd name="T12" fmla="*/ 0 w 52"/>
                  <a:gd name="T13" fmla="*/ 37 h 74"/>
                  <a:gd name="T14" fmla="*/ 2 w 52"/>
                  <a:gd name="T15" fmla="*/ 54 h 74"/>
                  <a:gd name="T16" fmla="*/ 8 w 52"/>
                  <a:gd name="T17" fmla="*/ 66 h 74"/>
                  <a:gd name="T18" fmla="*/ 16 w 52"/>
                  <a:gd name="T19" fmla="*/ 72 h 74"/>
                  <a:gd name="T20" fmla="*/ 26 w 52"/>
                  <a:gd name="T21" fmla="*/ 74 h 74"/>
                  <a:gd name="T22" fmla="*/ 36 w 52"/>
                  <a:gd name="T23" fmla="*/ 72 h 74"/>
                  <a:gd name="T24" fmla="*/ 44 w 52"/>
                  <a:gd name="T25" fmla="*/ 66 h 74"/>
                  <a:gd name="T26" fmla="*/ 50 w 52"/>
                  <a:gd name="T27" fmla="*/ 54 h 74"/>
                  <a:gd name="T28" fmla="*/ 52 w 52"/>
                  <a:gd name="T29" fmla="*/ 38 h 74"/>
                  <a:gd name="T30" fmla="*/ 51 w 52"/>
                  <a:gd name="T31" fmla="*/ 23 h 74"/>
                  <a:gd name="T32" fmla="*/ 46 w 52"/>
                  <a:gd name="T33" fmla="*/ 1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74">
                    <a:moveTo>
                      <a:pt x="46" y="11"/>
                    </a:moveTo>
                    <a:cubicBezTo>
                      <a:pt x="44" y="8"/>
                      <a:pt x="42" y="5"/>
                      <a:pt x="38" y="3"/>
                    </a:cubicBezTo>
                    <a:cubicBezTo>
                      <a:pt x="35" y="1"/>
                      <a:pt x="31" y="0"/>
                      <a:pt x="27" y="0"/>
                    </a:cubicBezTo>
                    <a:cubicBezTo>
                      <a:pt x="22" y="0"/>
                      <a:pt x="18" y="1"/>
                      <a:pt x="15" y="3"/>
                    </a:cubicBezTo>
                    <a:cubicBezTo>
                      <a:pt x="11" y="5"/>
                      <a:pt x="8" y="8"/>
                      <a:pt x="6" y="11"/>
                    </a:cubicBezTo>
                    <a:cubicBezTo>
                      <a:pt x="4" y="15"/>
                      <a:pt x="2" y="18"/>
                      <a:pt x="1" y="23"/>
                    </a:cubicBezTo>
                    <a:cubicBezTo>
                      <a:pt x="0" y="27"/>
                      <a:pt x="0" y="32"/>
                      <a:pt x="0" y="37"/>
                    </a:cubicBezTo>
                    <a:cubicBezTo>
                      <a:pt x="0" y="44"/>
                      <a:pt x="1" y="50"/>
                      <a:pt x="2" y="54"/>
                    </a:cubicBezTo>
                    <a:cubicBezTo>
                      <a:pt x="3" y="59"/>
                      <a:pt x="5" y="63"/>
                      <a:pt x="8" y="66"/>
                    </a:cubicBezTo>
                    <a:cubicBezTo>
                      <a:pt x="10" y="69"/>
                      <a:pt x="13" y="71"/>
                      <a:pt x="16" y="72"/>
                    </a:cubicBezTo>
                    <a:cubicBezTo>
                      <a:pt x="19" y="74"/>
                      <a:pt x="23" y="74"/>
                      <a:pt x="26" y="74"/>
                    </a:cubicBezTo>
                    <a:cubicBezTo>
                      <a:pt x="30" y="74"/>
                      <a:pt x="33" y="74"/>
                      <a:pt x="36" y="72"/>
                    </a:cubicBezTo>
                    <a:cubicBezTo>
                      <a:pt x="39" y="71"/>
                      <a:pt x="42" y="69"/>
                      <a:pt x="44" y="66"/>
                    </a:cubicBezTo>
                    <a:cubicBezTo>
                      <a:pt x="47" y="63"/>
                      <a:pt x="49" y="59"/>
                      <a:pt x="50" y="54"/>
                    </a:cubicBezTo>
                    <a:cubicBezTo>
                      <a:pt x="52" y="50"/>
                      <a:pt x="52" y="44"/>
                      <a:pt x="52" y="38"/>
                    </a:cubicBezTo>
                    <a:cubicBezTo>
                      <a:pt x="52" y="33"/>
                      <a:pt x="52" y="28"/>
                      <a:pt x="51" y="23"/>
                    </a:cubicBezTo>
                    <a:cubicBezTo>
                      <a:pt x="50" y="19"/>
                      <a:pt x="48" y="15"/>
                      <a:pt x="46" y="1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192" name="Freeform 6"/>
              <p:cNvSpPr>
                <a:spLocks noEditPoints="1"/>
              </p:cNvSpPr>
              <p:nvPr/>
            </p:nvSpPr>
            <p:spPr bwMode="auto">
              <a:xfrm>
                <a:off x="-723" y="2128"/>
                <a:ext cx="481" cy="638"/>
              </a:xfrm>
              <a:custGeom>
                <a:avLst/>
                <a:gdLst>
                  <a:gd name="T0" fmla="*/ 0 w 532"/>
                  <a:gd name="T1" fmla="*/ 106 h 710"/>
                  <a:gd name="T2" fmla="*/ 266 w 532"/>
                  <a:gd name="T3" fmla="*/ 710 h 710"/>
                  <a:gd name="T4" fmla="*/ 532 w 532"/>
                  <a:gd name="T5" fmla="*/ 108 h 710"/>
                  <a:gd name="T6" fmla="*/ 187 w 532"/>
                  <a:gd name="T7" fmla="*/ 418 h 710"/>
                  <a:gd name="T8" fmla="*/ 175 w 532"/>
                  <a:gd name="T9" fmla="*/ 438 h 710"/>
                  <a:gd name="T10" fmla="*/ 148 w 532"/>
                  <a:gd name="T11" fmla="*/ 451 h 710"/>
                  <a:gd name="T12" fmla="*/ 113 w 532"/>
                  <a:gd name="T13" fmla="*/ 452 h 710"/>
                  <a:gd name="T14" fmla="*/ 92 w 532"/>
                  <a:gd name="T15" fmla="*/ 448 h 710"/>
                  <a:gd name="T16" fmla="*/ 85 w 532"/>
                  <a:gd name="T17" fmla="*/ 406 h 710"/>
                  <a:gd name="T18" fmla="*/ 103 w 532"/>
                  <a:gd name="T19" fmla="*/ 416 h 710"/>
                  <a:gd name="T20" fmla="*/ 125 w 532"/>
                  <a:gd name="T21" fmla="*/ 421 h 710"/>
                  <a:gd name="T22" fmla="*/ 137 w 532"/>
                  <a:gd name="T23" fmla="*/ 418 h 710"/>
                  <a:gd name="T24" fmla="*/ 140 w 532"/>
                  <a:gd name="T25" fmla="*/ 411 h 710"/>
                  <a:gd name="T26" fmla="*/ 133 w 532"/>
                  <a:gd name="T27" fmla="*/ 401 h 710"/>
                  <a:gd name="T28" fmla="*/ 117 w 532"/>
                  <a:gd name="T29" fmla="*/ 394 h 710"/>
                  <a:gd name="T30" fmla="*/ 91 w 532"/>
                  <a:gd name="T31" fmla="*/ 375 h 710"/>
                  <a:gd name="T32" fmla="*/ 83 w 532"/>
                  <a:gd name="T33" fmla="*/ 351 h 710"/>
                  <a:gd name="T34" fmla="*/ 99 w 532"/>
                  <a:gd name="T35" fmla="*/ 318 h 710"/>
                  <a:gd name="T36" fmla="*/ 141 w 532"/>
                  <a:gd name="T37" fmla="*/ 305 h 710"/>
                  <a:gd name="T38" fmla="*/ 165 w 532"/>
                  <a:gd name="T39" fmla="*/ 307 h 710"/>
                  <a:gd name="T40" fmla="*/ 180 w 532"/>
                  <a:gd name="T41" fmla="*/ 311 h 710"/>
                  <a:gd name="T42" fmla="*/ 173 w 532"/>
                  <a:gd name="T43" fmla="*/ 344 h 710"/>
                  <a:gd name="T44" fmla="*/ 155 w 532"/>
                  <a:gd name="T45" fmla="*/ 338 h 710"/>
                  <a:gd name="T46" fmla="*/ 133 w 532"/>
                  <a:gd name="T47" fmla="*/ 340 h 710"/>
                  <a:gd name="T48" fmla="*/ 130 w 532"/>
                  <a:gd name="T49" fmla="*/ 352 h 710"/>
                  <a:gd name="T50" fmla="*/ 138 w 532"/>
                  <a:gd name="T51" fmla="*/ 359 h 710"/>
                  <a:gd name="T52" fmla="*/ 163 w 532"/>
                  <a:gd name="T53" fmla="*/ 370 h 710"/>
                  <a:gd name="T54" fmla="*/ 185 w 532"/>
                  <a:gd name="T55" fmla="*/ 392 h 710"/>
                  <a:gd name="T56" fmla="*/ 187 w 532"/>
                  <a:gd name="T57" fmla="*/ 418 h 710"/>
                  <a:gd name="T58" fmla="*/ 263 w 532"/>
                  <a:gd name="T59" fmla="*/ 453 h 710"/>
                  <a:gd name="T60" fmla="*/ 217 w 532"/>
                  <a:gd name="T61" fmla="*/ 432 h 710"/>
                  <a:gd name="T62" fmla="*/ 197 w 532"/>
                  <a:gd name="T63" fmla="*/ 381 h 710"/>
                  <a:gd name="T64" fmla="*/ 218 w 532"/>
                  <a:gd name="T65" fmla="*/ 327 h 710"/>
                  <a:gd name="T66" fmla="*/ 270 w 532"/>
                  <a:gd name="T67" fmla="*/ 305 h 710"/>
                  <a:gd name="T68" fmla="*/ 321 w 532"/>
                  <a:gd name="T69" fmla="*/ 325 h 710"/>
                  <a:gd name="T70" fmla="*/ 341 w 532"/>
                  <a:gd name="T71" fmla="*/ 379 h 710"/>
                  <a:gd name="T72" fmla="*/ 330 w 532"/>
                  <a:gd name="T73" fmla="*/ 421 h 710"/>
                  <a:gd name="T74" fmla="*/ 301 w 532"/>
                  <a:gd name="T75" fmla="*/ 446 h 710"/>
                  <a:gd name="T76" fmla="*/ 295 w 532"/>
                  <a:gd name="T77" fmla="*/ 487 h 710"/>
                  <a:gd name="T78" fmla="*/ 453 w 532"/>
                  <a:gd name="T79" fmla="*/ 451 h 710"/>
                  <a:gd name="T80" fmla="*/ 361 w 532"/>
                  <a:gd name="T81" fmla="*/ 308 h 710"/>
                  <a:gd name="T82" fmla="*/ 404 w 532"/>
                  <a:gd name="T83" fmla="*/ 417 h 710"/>
                  <a:gd name="T84" fmla="*/ 453 w 532"/>
                  <a:gd name="T85" fmla="*/ 451 h 710"/>
                  <a:gd name="T86" fmla="*/ 77 w 532"/>
                  <a:gd name="T87" fmla="*/ 97 h 710"/>
                  <a:gd name="T88" fmla="*/ 456 w 532"/>
                  <a:gd name="T89" fmla="*/ 97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2" h="710">
                    <a:moveTo>
                      <a:pt x="266" y="0"/>
                    </a:moveTo>
                    <a:cubicBezTo>
                      <a:pt x="120" y="0"/>
                      <a:pt x="0" y="50"/>
                      <a:pt x="0" y="106"/>
                    </a:cubicBezTo>
                    <a:lnTo>
                      <a:pt x="0" y="603"/>
                    </a:lnTo>
                    <a:cubicBezTo>
                      <a:pt x="0" y="658"/>
                      <a:pt x="120" y="710"/>
                      <a:pt x="266" y="710"/>
                    </a:cubicBezTo>
                    <a:cubicBezTo>
                      <a:pt x="413" y="710"/>
                      <a:pt x="532" y="661"/>
                      <a:pt x="532" y="606"/>
                    </a:cubicBezTo>
                    <a:lnTo>
                      <a:pt x="532" y="108"/>
                    </a:lnTo>
                    <a:cubicBezTo>
                      <a:pt x="532" y="53"/>
                      <a:pt x="413" y="0"/>
                      <a:pt x="266" y="0"/>
                    </a:cubicBezTo>
                    <a:close/>
                    <a:moveTo>
                      <a:pt x="187" y="418"/>
                    </a:moveTo>
                    <a:cubicBezTo>
                      <a:pt x="186" y="421"/>
                      <a:pt x="185" y="425"/>
                      <a:pt x="183" y="428"/>
                    </a:cubicBezTo>
                    <a:cubicBezTo>
                      <a:pt x="181" y="431"/>
                      <a:pt x="178" y="435"/>
                      <a:pt x="175" y="438"/>
                    </a:cubicBezTo>
                    <a:cubicBezTo>
                      <a:pt x="172" y="441"/>
                      <a:pt x="169" y="443"/>
                      <a:pt x="164" y="446"/>
                    </a:cubicBezTo>
                    <a:cubicBezTo>
                      <a:pt x="159" y="448"/>
                      <a:pt x="154" y="450"/>
                      <a:pt x="148" y="451"/>
                    </a:cubicBezTo>
                    <a:cubicBezTo>
                      <a:pt x="141" y="452"/>
                      <a:pt x="134" y="453"/>
                      <a:pt x="126" y="453"/>
                    </a:cubicBezTo>
                    <a:cubicBezTo>
                      <a:pt x="121" y="453"/>
                      <a:pt x="117" y="453"/>
                      <a:pt x="113" y="452"/>
                    </a:cubicBezTo>
                    <a:cubicBezTo>
                      <a:pt x="109" y="452"/>
                      <a:pt x="105" y="451"/>
                      <a:pt x="102" y="451"/>
                    </a:cubicBezTo>
                    <a:cubicBezTo>
                      <a:pt x="98" y="450"/>
                      <a:pt x="95" y="449"/>
                      <a:pt x="92" y="448"/>
                    </a:cubicBezTo>
                    <a:cubicBezTo>
                      <a:pt x="89" y="447"/>
                      <a:pt x="87" y="446"/>
                      <a:pt x="85" y="445"/>
                    </a:cubicBezTo>
                    <a:lnTo>
                      <a:pt x="85" y="406"/>
                    </a:lnTo>
                    <a:cubicBezTo>
                      <a:pt x="87" y="408"/>
                      <a:pt x="90" y="410"/>
                      <a:pt x="93" y="412"/>
                    </a:cubicBezTo>
                    <a:cubicBezTo>
                      <a:pt x="96" y="413"/>
                      <a:pt x="99" y="415"/>
                      <a:pt x="103" y="416"/>
                    </a:cubicBezTo>
                    <a:cubicBezTo>
                      <a:pt x="106" y="418"/>
                      <a:pt x="110" y="419"/>
                      <a:pt x="114" y="420"/>
                    </a:cubicBezTo>
                    <a:cubicBezTo>
                      <a:pt x="117" y="421"/>
                      <a:pt x="121" y="421"/>
                      <a:pt x="125" y="421"/>
                    </a:cubicBezTo>
                    <a:cubicBezTo>
                      <a:pt x="128" y="421"/>
                      <a:pt x="130" y="421"/>
                      <a:pt x="132" y="420"/>
                    </a:cubicBezTo>
                    <a:cubicBezTo>
                      <a:pt x="134" y="420"/>
                      <a:pt x="135" y="419"/>
                      <a:pt x="137" y="418"/>
                    </a:cubicBezTo>
                    <a:cubicBezTo>
                      <a:pt x="138" y="417"/>
                      <a:pt x="138" y="416"/>
                      <a:pt x="139" y="415"/>
                    </a:cubicBezTo>
                    <a:cubicBezTo>
                      <a:pt x="139" y="413"/>
                      <a:pt x="140" y="412"/>
                      <a:pt x="140" y="411"/>
                    </a:cubicBezTo>
                    <a:cubicBezTo>
                      <a:pt x="140" y="409"/>
                      <a:pt x="139" y="407"/>
                      <a:pt x="138" y="405"/>
                    </a:cubicBezTo>
                    <a:cubicBezTo>
                      <a:pt x="137" y="404"/>
                      <a:pt x="135" y="402"/>
                      <a:pt x="133" y="401"/>
                    </a:cubicBezTo>
                    <a:cubicBezTo>
                      <a:pt x="131" y="400"/>
                      <a:pt x="129" y="399"/>
                      <a:pt x="126" y="397"/>
                    </a:cubicBezTo>
                    <a:cubicBezTo>
                      <a:pt x="123" y="396"/>
                      <a:pt x="120" y="395"/>
                      <a:pt x="117" y="394"/>
                    </a:cubicBezTo>
                    <a:cubicBezTo>
                      <a:pt x="111" y="391"/>
                      <a:pt x="106" y="389"/>
                      <a:pt x="101" y="385"/>
                    </a:cubicBezTo>
                    <a:cubicBezTo>
                      <a:pt x="97" y="382"/>
                      <a:pt x="93" y="379"/>
                      <a:pt x="91" y="375"/>
                    </a:cubicBezTo>
                    <a:cubicBezTo>
                      <a:pt x="88" y="372"/>
                      <a:pt x="86" y="368"/>
                      <a:pt x="85" y="364"/>
                    </a:cubicBezTo>
                    <a:cubicBezTo>
                      <a:pt x="83" y="360"/>
                      <a:pt x="83" y="355"/>
                      <a:pt x="83" y="351"/>
                    </a:cubicBezTo>
                    <a:cubicBezTo>
                      <a:pt x="83" y="344"/>
                      <a:pt x="84" y="338"/>
                      <a:pt x="87" y="332"/>
                    </a:cubicBezTo>
                    <a:cubicBezTo>
                      <a:pt x="90" y="326"/>
                      <a:pt x="94" y="322"/>
                      <a:pt x="99" y="318"/>
                    </a:cubicBezTo>
                    <a:cubicBezTo>
                      <a:pt x="104" y="314"/>
                      <a:pt x="110" y="311"/>
                      <a:pt x="117" y="309"/>
                    </a:cubicBezTo>
                    <a:cubicBezTo>
                      <a:pt x="124" y="307"/>
                      <a:pt x="132" y="305"/>
                      <a:pt x="141" y="305"/>
                    </a:cubicBezTo>
                    <a:cubicBezTo>
                      <a:pt x="145" y="305"/>
                      <a:pt x="150" y="306"/>
                      <a:pt x="154" y="306"/>
                    </a:cubicBezTo>
                    <a:cubicBezTo>
                      <a:pt x="158" y="306"/>
                      <a:pt x="161" y="307"/>
                      <a:pt x="165" y="307"/>
                    </a:cubicBezTo>
                    <a:cubicBezTo>
                      <a:pt x="168" y="308"/>
                      <a:pt x="171" y="309"/>
                      <a:pt x="173" y="309"/>
                    </a:cubicBezTo>
                    <a:cubicBezTo>
                      <a:pt x="176" y="310"/>
                      <a:pt x="178" y="310"/>
                      <a:pt x="180" y="311"/>
                    </a:cubicBezTo>
                    <a:lnTo>
                      <a:pt x="180" y="347"/>
                    </a:lnTo>
                    <a:cubicBezTo>
                      <a:pt x="178" y="346"/>
                      <a:pt x="176" y="345"/>
                      <a:pt x="173" y="344"/>
                    </a:cubicBezTo>
                    <a:cubicBezTo>
                      <a:pt x="171" y="343"/>
                      <a:pt x="168" y="342"/>
                      <a:pt x="165" y="341"/>
                    </a:cubicBezTo>
                    <a:cubicBezTo>
                      <a:pt x="162" y="340"/>
                      <a:pt x="158" y="339"/>
                      <a:pt x="155" y="338"/>
                    </a:cubicBezTo>
                    <a:cubicBezTo>
                      <a:pt x="152" y="338"/>
                      <a:pt x="148" y="337"/>
                      <a:pt x="145" y="337"/>
                    </a:cubicBezTo>
                    <a:cubicBezTo>
                      <a:pt x="140" y="337"/>
                      <a:pt x="136" y="338"/>
                      <a:pt x="133" y="340"/>
                    </a:cubicBezTo>
                    <a:cubicBezTo>
                      <a:pt x="130" y="342"/>
                      <a:pt x="129" y="344"/>
                      <a:pt x="129" y="347"/>
                    </a:cubicBezTo>
                    <a:cubicBezTo>
                      <a:pt x="129" y="349"/>
                      <a:pt x="129" y="350"/>
                      <a:pt x="130" y="352"/>
                    </a:cubicBezTo>
                    <a:cubicBezTo>
                      <a:pt x="130" y="353"/>
                      <a:pt x="131" y="354"/>
                      <a:pt x="133" y="355"/>
                    </a:cubicBezTo>
                    <a:cubicBezTo>
                      <a:pt x="134" y="356"/>
                      <a:pt x="136" y="357"/>
                      <a:pt x="138" y="359"/>
                    </a:cubicBezTo>
                    <a:cubicBezTo>
                      <a:pt x="141" y="360"/>
                      <a:pt x="144" y="361"/>
                      <a:pt x="147" y="362"/>
                    </a:cubicBezTo>
                    <a:cubicBezTo>
                      <a:pt x="153" y="365"/>
                      <a:pt x="158" y="367"/>
                      <a:pt x="163" y="370"/>
                    </a:cubicBezTo>
                    <a:cubicBezTo>
                      <a:pt x="168" y="373"/>
                      <a:pt x="173" y="376"/>
                      <a:pt x="176" y="380"/>
                    </a:cubicBezTo>
                    <a:cubicBezTo>
                      <a:pt x="180" y="383"/>
                      <a:pt x="183" y="387"/>
                      <a:pt x="185" y="392"/>
                    </a:cubicBezTo>
                    <a:cubicBezTo>
                      <a:pt x="187" y="396"/>
                      <a:pt x="188" y="401"/>
                      <a:pt x="188" y="407"/>
                    </a:cubicBezTo>
                    <a:cubicBezTo>
                      <a:pt x="188" y="411"/>
                      <a:pt x="187" y="414"/>
                      <a:pt x="187" y="418"/>
                    </a:cubicBezTo>
                    <a:close/>
                    <a:moveTo>
                      <a:pt x="295" y="487"/>
                    </a:moveTo>
                    <a:lnTo>
                      <a:pt x="263" y="453"/>
                    </a:lnTo>
                    <a:cubicBezTo>
                      <a:pt x="254" y="452"/>
                      <a:pt x="246" y="450"/>
                      <a:pt x="238" y="447"/>
                    </a:cubicBezTo>
                    <a:cubicBezTo>
                      <a:pt x="230" y="443"/>
                      <a:pt x="223" y="439"/>
                      <a:pt x="217" y="432"/>
                    </a:cubicBezTo>
                    <a:cubicBezTo>
                      <a:pt x="211" y="426"/>
                      <a:pt x="206" y="419"/>
                      <a:pt x="202" y="410"/>
                    </a:cubicBezTo>
                    <a:cubicBezTo>
                      <a:pt x="199" y="402"/>
                      <a:pt x="197" y="392"/>
                      <a:pt x="197" y="381"/>
                    </a:cubicBezTo>
                    <a:cubicBezTo>
                      <a:pt x="197" y="370"/>
                      <a:pt x="199" y="360"/>
                      <a:pt x="203" y="350"/>
                    </a:cubicBezTo>
                    <a:cubicBezTo>
                      <a:pt x="206" y="341"/>
                      <a:pt x="211" y="333"/>
                      <a:pt x="218" y="327"/>
                    </a:cubicBezTo>
                    <a:cubicBezTo>
                      <a:pt x="224" y="320"/>
                      <a:pt x="232" y="315"/>
                      <a:pt x="241" y="311"/>
                    </a:cubicBezTo>
                    <a:cubicBezTo>
                      <a:pt x="250" y="307"/>
                      <a:pt x="260" y="305"/>
                      <a:pt x="270" y="305"/>
                    </a:cubicBezTo>
                    <a:cubicBezTo>
                      <a:pt x="281" y="305"/>
                      <a:pt x="290" y="307"/>
                      <a:pt x="299" y="311"/>
                    </a:cubicBezTo>
                    <a:cubicBezTo>
                      <a:pt x="307" y="314"/>
                      <a:pt x="315" y="319"/>
                      <a:pt x="321" y="325"/>
                    </a:cubicBezTo>
                    <a:cubicBezTo>
                      <a:pt x="327" y="332"/>
                      <a:pt x="332" y="339"/>
                      <a:pt x="336" y="348"/>
                    </a:cubicBezTo>
                    <a:cubicBezTo>
                      <a:pt x="339" y="357"/>
                      <a:pt x="341" y="368"/>
                      <a:pt x="341" y="379"/>
                    </a:cubicBezTo>
                    <a:cubicBezTo>
                      <a:pt x="341" y="387"/>
                      <a:pt x="340" y="395"/>
                      <a:pt x="338" y="402"/>
                    </a:cubicBezTo>
                    <a:cubicBezTo>
                      <a:pt x="336" y="409"/>
                      <a:pt x="333" y="415"/>
                      <a:pt x="330" y="421"/>
                    </a:cubicBezTo>
                    <a:cubicBezTo>
                      <a:pt x="326" y="426"/>
                      <a:pt x="322" y="431"/>
                      <a:pt x="317" y="436"/>
                    </a:cubicBezTo>
                    <a:cubicBezTo>
                      <a:pt x="312" y="440"/>
                      <a:pt x="307" y="443"/>
                      <a:pt x="301" y="446"/>
                    </a:cubicBezTo>
                    <a:lnTo>
                      <a:pt x="349" y="487"/>
                    </a:lnTo>
                    <a:lnTo>
                      <a:pt x="295" y="487"/>
                    </a:lnTo>
                    <a:lnTo>
                      <a:pt x="295" y="487"/>
                    </a:lnTo>
                    <a:close/>
                    <a:moveTo>
                      <a:pt x="453" y="451"/>
                    </a:moveTo>
                    <a:lnTo>
                      <a:pt x="361" y="451"/>
                    </a:lnTo>
                    <a:lnTo>
                      <a:pt x="361" y="308"/>
                    </a:lnTo>
                    <a:lnTo>
                      <a:pt x="404" y="308"/>
                    </a:lnTo>
                    <a:lnTo>
                      <a:pt x="404" y="417"/>
                    </a:lnTo>
                    <a:lnTo>
                      <a:pt x="453" y="417"/>
                    </a:lnTo>
                    <a:lnTo>
                      <a:pt x="453" y="451"/>
                    </a:lnTo>
                    <a:close/>
                    <a:moveTo>
                      <a:pt x="266" y="155"/>
                    </a:moveTo>
                    <a:cubicBezTo>
                      <a:pt x="162" y="155"/>
                      <a:pt x="77" y="129"/>
                      <a:pt x="77" y="97"/>
                    </a:cubicBezTo>
                    <a:cubicBezTo>
                      <a:pt x="77" y="64"/>
                      <a:pt x="162" y="39"/>
                      <a:pt x="266" y="39"/>
                    </a:cubicBezTo>
                    <a:cubicBezTo>
                      <a:pt x="371" y="39"/>
                      <a:pt x="456" y="65"/>
                      <a:pt x="456" y="97"/>
                    </a:cubicBezTo>
                    <a:cubicBezTo>
                      <a:pt x="456" y="129"/>
                      <a:pt x="371" y="155"/>
                      <a:pt x="266" y="1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grpSp>
      </p:grpSp>
      <p:grpSp>
        <p:nvGrpSpPr>
          <p:cNvPr id="193" name="Group 192"/>
          <p:cNvGrpSpPr/>
          <p:nvPr/>
        </p:nvGrpSpPr>
        <p:grpSpPr>
          <a:xfrm>
            <a:off x="7888094" y="4162058"/>
            <a:ext cx="441437" cy="2236831"/>
            <a:chOff x="6549151" y="4401544"/>
            <a:chExt cx="441437" cy="2236831"/>
          </a:xfrm>
        </p:grpSpPr>
        <p:sp>
          <p:nvSpPr>
            <p:cNvPr id="194" name="Down Arrow 92"/>
            <p:cNvSpPr/>
            <p:nvPr/>
          </p:nvSpPr>
          <p:spPr bwMode="auto">
            <a:xfrm rot="10800000" flipV="1">
              <a:off x="6560359" y="4401544"/>
              <a:ext cx="419727" cy="334409"/>
            </a:xfrm>
            <a:prstGeom prst="leftRightArrow">
              <a:avLst>
                <a:gd name="adj1" fmla="val 49590"/>
                <a:gd name="adj2" fmla="val 50879"/>
              </a:avLst>
            </a:pr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5" name="Down Arrow 92"/>
            <p:cNvSpPr/>
            <p:nvPr/>
          </p:nvSpPr>
          <p:spPr bwMode="auto">
            <a:xfrm rot="10800000" flipV="1">
              <a:off x="6570859" y="5033932"/>
              <a:ext cx="419729" cy="336162"/>
            </a:xfrm>
            <a:prstGeom prst="leftRightArrow">
              <a:avLst/>
            </a:pr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6" name="Down Arrow 92"/>
            <p:cNvSpPr/>
            <p:nvPr/>
          </p:nvSpPr>
          <p:spPr bwMode="auto">
            <a:xfrm rot="10800000" flipV="1">
              <a:off x="6570859" y="5668073"/>
              <a:ext cx="419073" cy="336161"/>
            </a:xfrm>
            <a:prstGeom prst="leftRightArrow">
              <a:avLst/>
            </a:pr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7" name="Down Arrow 92"/>
            <p:cNvSpPr/>
            <p:nvPr/>
          </p:nvSpPr>
          <p:spPr bwMode="auto">
            <a:xfrm rot="10800000" flipV="1">
              <a:off x="6549151" y="6302214"/>
              <a:ext cx="419073" cy="336161"/>
            </a:xfrm>
            <a:prstGeom prst="leftRightArrow">
              <a:avLst/>
            </a:pr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98" name="Down Arrow 92"/>
          <p:cNvSpPr/>
          <p:nvPr/>
        </p:nvSpPr>
        <p:spPr bwMode="auto">
          <a:xfrm rot="5400000" flipV="1">
            <a:off x="6239851" y="2248144"/>
            <a:ext cx="336159" cy="269321"/>
          </a:xfrm>
          <a:custGeom>
            <a:avLst/>
            <a:gdLst>
              <a:gd name="connsiteX0" fmla="*/ 0 w 457200"/>
              <a:gd name="connsiteY0" fmla="*/ 271212 h 499812"/>
              <a:gd name="connsiteX1" fmla="*/ 114300 w 457200"/>
              <a:gd name="connsiteY1" fmla="*/ 271212 h 499812"/>
              <a:gd name="connsiteX2" fmla="*/ 114300 w 457200"/>
              <a:gd name="connsiteY2" fmla="*/ 0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271212 h 499812"/>
              <a:gd name="connsiteX1" fmla="*/ 114300 w 457200"/>
              <a:gd name="connsiteY1" fmla="*/ 271212 h 499812"/>
              <a:gd name="connsiteX2" fmla="*/ 114300 w 457200"/>
              <a:gd name="connsiteY2" fmla="*/ 130969 h 499812"/>
              <a:gd name="connsiteX3" fmla="*/ 342900 w 457200"/>
              <a:gd name="connsiteY3" fmla="*/ 0 h 499812"/>
              <a:gd name="connsiteX4" fmla="*/ 342900 w 457200"/>
              <a:gd name="connsiteY4" fmla="*/ 271212 h 499812"/>
              <a:gd name="connsiteX5" fmla="*/ 457200 w 457200"/>
              <a:gd name="connsiteY5" fmla="*/ 271212 h 499812"/>
              <a:gd name="connsiteX6" fmla="*/ 228600 w 457200"/>
              <a:gd name="connsiteY6" fmla="*/ 499812 h 499812"/>
              <a:gd name="connsiteX7" fmla="*/ 0 w 457200"/>
              <a:gd name="connsiteY7" fmla="*/ 271212 h 499812"/>
              <a:gd name="connsiteX0" fmla="*/ 0 w 457200"/>
              <a:gd name="connsiteY0" fmla="*/ 145006 h 373606"/>
              <a:gd name="connsiteX1" fmla="*/ 114300 w 457200"/>
              <a:gd name="connsiteY1" fmla="*/ 145006 h 373606"/>
              <a:gd name="connsiteX2" fmla="*/ 114300 w 457200"/>
              <a:gd name="connsiteY2" fmla="*/ 4763 h 373606"/>
              <a:gd name="connsiteX3" fmla="*/ 342900 w 457200"/>
              <a:gd name="connsiteY3" fmla="*/ 0 h 373606"/>
              <a:gd name="connsiteX4" fmla="*/ 342900 w 457200"/>
              <a:gd name="connsiteY4" fmla="*/ 145006 h 373606"/>
              <a:gd name="connsiteX5" fmla="*/ 457200 w 457200"/>
              <a:gd name="connsiteY5" fmla="*/ 145006 h 373606"/>
              <a:gd name="connsiteX6" fmla="*/ 228600 w 457200"/>
              <a:gd name="connsiteY6" fmla="*/ 373606 h 373606"/>
              <a:gd name="connsiteX7" fmla="*/ 0 w 457200"/>
              <a:gd name="connsiteY7" fmla="*/ 145006 h 373606"/>
              <a:gd name="connsiteX0" fmla="*/ 0 w 457200"/>
              <a:gd name="connsiteY0" fmla="*/ 142625 h 371225"/>
              <a:gd name="connsiteX1" fmla="*/ 114300 w 457200"/>
              <a:gd name="connsiteY1" fmla="*/ 142625 h 371225"/>
              <a:gd name="connsiteX2" fmla="*/ 114300 w 457200"/>
              <a:gd name="connsiteY2" fmla="*/ 2382 h 371225"/>
              <a:gd name="connsiteX3" fmla="*/ 345281 w 457200"/>
              <a:gd name="connsiteY3" fmla="*/ 0 h 371225"/>
              <a:gd name="connsiteX4" fmla="*/ 342900 w 457200"/>
              <a:gd name="connsiteY4" fmla="*/ 142625 h 371225"/>
              <a:gd name="connsiteX5" fmla="*/ 457200 w 457200"/>
              <a:gd name="connsiteY5" fmla="*/ 142625 h 371225"/>
              <a:gd name="connsiteX6" fmla="*/ 228600 w 457200"/>
              <a:gd name="connsiteY6" fmla="*/ 371225 h 371225"/>
              <a:gd name="connsiteX7" fmla="*/ 0 w 457200"/>
              <a:gd name="connsiteY7" fmla="*/ 142625 h 371225"/>
              <a:gd name="connsiteX0" fmla="*/ 0 w 457200"/>
              <a:gd name="connsiteY0" fmla="*/ 140244 h 368844"/>
              <a:gd name="connsiteX1" fmla="*/ 114300 w 457200"/>
              <a:gd name="connsiteY1" fmla="*/ 140244 h 368844"/>
              <a:gd name="connsiteX2" fmla="*/ 114300 w 457200"/>
              <a:gd name="connsiteY2" fmla="*/ 1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140244 h 368844"/>
              <a:gd name="connsiteX1" fmla="*/ 114300 w 457200"/>
              <a:gd name="connsiteY1" fmla="*/ 140244 h 368844"/>
              <a:gd name="connsiteX2" fmla="*/ 116798 w 457200"/>
              <a:gd name="connsiteY2" fmla="*/ 82447 h 368844"/>
              <a:gd name="connsiteX3" fmla="*/ 342900 w 457200"/>
              <a:gd name="connsiteY3" fmla="*/ 0 h 368844"/>
              <a:gd name="connsiteX4" fmla="*/ 342900 w 457200"/>
              <a:gd name="connsiteY4" fmla="*/ 140244 h 368844"/>
              <a:gd name="connsiteX5" fmla="*/ 457200 w 457200"/>
              <a:gd name="connsiteY5" fmla="*/ 140244 h 368844"/>
              <a:gd name="connsiteX6" fmla="*/ 228600 w 457200"/>
              <a:gd name="connsiteY6" fmla="*/ 368844 h 368844"/>
              <a:gd name="connsiteX7" fmla="*/ 0 w 457200"/>
              <a:gd name="connsiteY7" fmla="*/ 140244 h 368844"/>
              <a:gd name="connsiteX0" fmla="*/ 0 w 457200"/>
              <a:gd name="connsiteY0" fmla="*/ 60296 h 288896"/>
              <a:gd name="connsiteX1" fmla="*/ 114300 w 457200"/>
              <a:gd name="connsiteY1" fmla="*/ 60296 h 288896"/>
              <a:gd name="connsiteX2" fmla="*/ 116798 w 457200"/>
              <a:gd name="connsiteY2" fmla="*/ 2499 h 288896"/>
              <a:gd name="connsiteX3" fmla="*/ 345398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60296 h 288896"/>
              <a:gd name="connsiteX1" fmla="*/ 114300 w 457200"/>
              <a:gd name="connsiteY1" fmla="*/ 60296 h 288896"/>
              <a:gd name="connsiteX2" fmla="*/ 116798 w 457200"/>
              <a:gd name="connsiteY2" fmla="*/ 2499 h 288896"/>
              <a:gd name="connsiteX3" fmla="*/ 342900 w 457200"/>
              <a:gd name="connsiteY3" fmla="*/ 0 h 288896"/>
              <a:gd name="connsiteX4" fmla="*/ 342900 w 457200"/>
              <a:gd name="connsiteY4" fmla="*/ 60296 h 288896"/>
              <a:gd name="connsiteX5" fmla="*/ 457200 w 457200"/>
              <a:gd name="connsiteY5" fmla="*/ 60296 h 288896"/>
              <a:gd name="connsiteX6" fmla="*/ 228600 w 457200"/>
              <a:gd name="connsiteY6" fmla="*/ 288896 h 288896"/>
              <a:gd name="connsiteX7" fmla="*/ 0 w 457200"/>
              <a:gd name="connsiteY7" fmla="*/ 60296 h 288896"/>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2498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 name="connsiteX0" fmla="*/ 0 w 457200"/>
              <a:gd name="connsiteY0" fmla="*/ 57797 h 286397"/>
              <a:gd name="connsiteX1" fmla="*/ 114300 w 457200"/>
              <a:gd name="connsiteY1" fmla="*/ 57797 h 286397"/>
              <a:gd name="connsiteX2" fmla="*/ 116798 w 457200"/>
              <a:gd name="connsiteY2" fmla="*/ 0 h 286397"/>
              <a:gd name="connsiteX3" fmla="*/ 342900 w 457200"/>
              <a:gd name="connsiteY3" fmla="*/ 0 h 286397"/>
              <a:gd name="connsiteX4" fmla="*/ 342900 w 457200"/>
              <a:gd name="connsiteY4" fmla="*/ 57797 h 286397"/>
              <a:gd name="connsiteX5" fmla="*/ 457200 w 457200"/>
              <a:gd name="connsiteY5" fmla="*/ 57797 h 286397"/>
              <a:gd name="connsiteX6" fmla="*/ 228600 w 457200"/>
              <a:gd name="connsiteY6" fmla="*/ 286397 h 286397"/>
              <a:gd name="connsiteX7" fmla="*/ 0 w 457200"/>
              <a:gd name="connsiteY7" fmla="*/ 57797 h 28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200" h="286397">
                <a:moveTo>
                  <a:pt x="0" y="57797"/>
                </a:moveTo>
                <a:lnTo>
                  <a:pt x="114300" y="57797"/>
                </a:lnTo>
                <a:lnTo>
                  <a:pt x="116798" y="0"/>
                </a:lnTo>
                <a:lnTo>
                  <a:pt x="342900" y="0"/>
                </a:lnTo>
                <a:cubicBezTo>
                  <a:pt x="342106" y="47542"/>
                  <a:pt x="343694" y="10255"/>
                  <a:pt x="342900" y="57797"/>
                </a:cubicBezTo>
                <a:lnTo>
                  <a:pt x="457200" y="57797"/>
                </a:lnTo>
                <a:lnTo>
                  <a:pt x="228600" y="286397"/>
                </a:lnTo>
                <a:lnTo>
                  <a:pt x="0" y="57797"/>
                </a:lnTo>
                <a:close/>
              </a:path>
            </a:pathLst>
          </a:custGeom>
          <a:solidFill>
            <a:sysClr val="window" lastClr="FFFFFF">
              <a:lumMod val="6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47" eaLnBrk="1" fontAlgn="base" latinLnBrk="0" hangingPunct="1">
              <a:lnSpc>
                <a:spcPct val="100000"/>
              </a:lnSpc>
              <a:spcBef>
                <a:spcPts val="441"/>
              </a:spcBef>
              <a:spcAft>
                <a:spcPct val="0"/>
              </a:spcAft>
              <a:buClrTx/>
              <a:buSzTx/>
              <a:buFontTx/>
              <a:buNone/>
              <a:tabLst/>
              <a:defRPr/>
            </a:pPr>
            <a:endParaRPr kumimoji="0" lang="en-US" sz="2059"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99" name="TextBox 198"/>
          <p:cNvSpPr txBox="1"/>
          <p:nvPr/>
        </p:nvSpPr>
        <p:spPr>
          <a:xfrm>
            <a:off x="8148533" y="1914862"/>
            <a:ext cx="1973703" cy="1086451"/>
          </a:xfrm>
          <a:prstGeom prst="rect">
            <a:avLst/>
          </a:prstGeom>
          <a:noFill/>
        </p:spPr>
        <p:txBody>
          <a:bodyPr wrap="square" lIns="0" tIns="0" rIns="0" bIns="0" rtlCol="0">
            <a:spAutoFit/>
          </a:bodyPr>
          <a:lstStyle/>
          <a:p>
            <a:pPr algn="ctr">
              <a:spcAft>
                <a:spcPts val="441"/>
              </a:spcAft>
            </a:pPr>
            <a:r>
              <a:rPr lang="en-US" sz="1765" b="1" dirty="0">
                <a:solidFill>
                  <a:srgbClr val="1D4380"/>
                </a:solidFill>
                <a:latin typeface="Calibri Light" panose="020F0302020204030204"/>
              </a:rPr>
              <a:t>Business users easily access results from anywhere, on any device </a:t>
            </a:r>
          </a:p>
        </p:txBody>
      </p:sp>
    </p:spTree>
    <p:extLst>
      <p:ext uri="{BB962C8B-B14F-4D97-AF65-F5344CB8AC3E}">
        <p14:creationId xmlns:p14="http://schemas.microsoft.com/office/powerpoint/2010/main" val="36990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barn(outVertical)">
                                      <p:cBhvr>
                                        <p:cTn id="12" dur="500"/>
                                        <p:tgtEl>
                                          <p:spTgt spid="162"/>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193"/>
                                        </p:tgtEl>
                                        <p:attrNameLst>
                                          <p:attrName>style.visibility</p:attrName>
                                        </p:attrNameLst>
                                      </p:cBhvr>
                                      <p:to>
                                        <p:strVal val="visible"/>
                                      </p:to>
                                    </p:set>
                                    <p:animEffect transition="in" filter="barn(outVertical)">
                                      <p:cBhvr>
                                        <p:cTn id="21" dur="500"/>
                                        <p:tgtEl>
                                          <p:spTgt spid="193"/>
                                        </p:tgtEl>
                                      </p:cBhvr>
                                    </p:animEffect>
                                  </p:childTnLst>
                                </p:cTn>
                              </p:par>
                              <p:par>
                                <p:cTn id="22" presetID="10" presetClass="entr" presetSubtype="0" fill="hold" nodeType="withEffect">
                                  <p:stCondLst>
                                    <p:cond delay="450"/>
                                  </p:stCondLst>
                                  <p:childTnLst>
                                    <p:set>
                                      <p:cBhvr>
                                        <p:cTn id="23" dur="1" fill="hold">
                                          <p:stCondLst>
                                            <p:cond delay="0"/>
                                          </p:stCondLst>
                                        </p:cTn>
                                        <p:tgtEl>
                                          <p:spTgt spid="120"/>
                                        </p:tgtEl>
                                        <p:attrNameLst>
                                          <p:attrName>style.visibility</p:attrName>
                                        </p:attrNameLst>
                                      </p:cBhvr>
                                      <p:to>
                                        <p:strVal val="visible"/>
                                      </p:to>
                                    </p:set>
                                    <p:animEffect transition="in" filter="fade">
                                      <p:cBhvr>
                                        <p:cTn id="24" dur="500"/>
                                        <p:tgtEl>
                                          <p:spTgt spid="120"/>
                                        </p:tgtEl>
                                      </p:cBhvr>
                                    </p:animEffect>
                                  </p:childTnLst>
                                </p:cTn>
                              </p:par>
                              <p:par>
                                <p:cTn id="25" presetID="10" presetClass="entr" presetSubtype="0" fill="hold" nodeType="withEffect">
                                  <p:stCondLst>
                                    <p:cond delay="45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par>
                                <p:cTn id="28" presetID="10" presetClass="entr" presetSubtype="0" fill="hold" nodeType="withEffect">
                                  <p:stCondLst>
                                    <p:cond delay="45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childTnLst>
                                </p:cTn>
                              </p:par>
                              <p:par>
                                <p:cTn id="31" presetID="10" presetClass="entr" presetSubtype="0" fill="hold" nodeType="withEffect">
                                  <p:stCondLst>
                                    <p:cond delay="450"/>
                                  </p:stCondLst>
                                  <p:childTnLst>
                                    <p:set>
                                      <p:cBhvr>
                                        <p:cTn id="32" dur="1" fill="hold">
                                          <p:stCondLst>
                                            <p:cond delay="0"/>
                                          </p:stCondLst>
                                        </p:cTn>
                                        <p:tgtEl>
                                          <p:spTgt spid="187"/>
                                        </p:tgtEl>
                                        <p:attrNameLst>
                                          <p:attrName>style.visibility</p:attrName>
                                        </p:attrNameLst>
                                      </p:cBhvr>
                                      <p:to>
                                        <p:strVal val="visible"/>
                                      </p:to>
                                    </p:set>
                                    <p:animEffect transition="in" filter="fade">
                                      <p:cBhvr>
                                        <p:cTn id="33" dur="500"/>
                                        <p:tgtEl>
                                          <p:spTgt spid="187"/>
                                        </p:tgtEl>
                                      </p:cBhvr>
                                    </p:animEffect>
                                  </p:childTnLst>
                                </p:cTn>
                              </p:par>
                            </p:childTnLst>
                          </p:cTn>
                        </p:par>
                        <p:par>
                          <p:cTn id="34" fill="hold">
                            <p:stCondLst>
                              <p:cond delay="950"/>
                            </p:stCondLst>
                            <p:childTnLst>
                              <p:par>
                                <p:cTn id="35" presetID="10" presetClass="entr" presetSubtype="0" fill="hold" grpId="1" nodeType="after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fade">
                                      <p:cBhvr>
                                        <p:cTn id="37" dur="500"/>
                                        <p:tgtEl>
                                          <p:spTgt spid="105"/>
                                        </p:tgtEl>
                                      </p:cBhvr>
                                    </p:animEffect>
                                  </p:childTnLst>
                                </p:cTn>
                              </p:par>
                            </p:childTnLst>
                          </p:cTn>
                        </p:par>
                      </p:childTnLst>
                    </p:cTn>
                  </p:par>
                  <p:par>
                    <p:cTn id="38" fill="hold">
                      <p:stCondLst>
                        <p:cond delay="indefinite"/>
                      </p:stCondLst>
                      <p:childTnLst>
                        <p:par>
                          <p:cTn id="39" fill="hold">
                            <p:stCondLst>
                              <p:cond delay="0"/>
                            </p:stCondLst>
                            <p:childTnLst>
                              <p:par>
                                <p:cTn id="40" presetID="64" presetClass="path" presetSubtype="0" accel="12000" decel="12000" fill="hold" grpId="0" nodeType="clickEffect">
                                  <p:stCondLst>
                                    <p:cond delay="0"/>
                                  </p:stCondLst>
                                  <p:childTnLst>
                                    <p:animMotion origin="layout" path="M -3.33333E-6 -0.07014 L -3.33333E-6 -0.13287 " pathEditMode="relative" rAng="0" ptsTypes="AA">
                                      <p:cBhvr>
                                        <p:cTn id="41" dur="500" fill="hold"/>
                                        <p:tgtEl>
                                          <p:spTgt spid="105"/>
                                        </p:tgtEl>
                                        <p:attrNameLst>
                                          <p:attrName>ppt_x</p:attrName>
                                          <p:attrName>ppt_y</p:attrName>
                                        </p:attrNameLst>
                                      </p:cBhvr>
                                      <p:rCtr x="0" y="-3148"/>
                                    </p:animMotion>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112"/>
                                        </p:tgtEl>
                                      </p:cBhvr>
                                    </p:animEffect>
                                    <p:set>
                                      <p:cBhvr>
                                        <p:cTn id="45" dur="1" fill="hold">
                                          <p:stCondLst>
                                            <p:cond delay="499"/>
                                          </p:stCondLst>
                                        </p:cTn>
                                        <p:tgtEl>
                                          <p:spTgt spid="112"/>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154"/>
                                        </p:tgtEl>
                                        <p:attrNameLst>
                                          <p:attrName>style.visibility</p:attrName>
                                        </p:attrNameLst>
                                      </p:cBhvr>
                                      <p:to>
                                        <p:strVal val="visible"/>
                                      </p:to>
                                    </p:set>
                                    <p:animEffect transition="in" filter="fade">
                                      <p:cBhvr>
                                        <p:cTn id="48" dur="500"/>
                                        <p:tgtEl>
                                          <p:spTgt spid="154"/>
                                        </p:tgtEl>
                                      </p:cBhvr>
                                    </p:animEffect>
                                  </p:childTnLst>
                                </p:cTn>
                              </p:par>
                              <p:par>
                                <p:cTn id="49" presetID="10" presetClass="entr" presetSubtype="0" fill="hold" nodeType="withEffect">
                                  <p:stCondLst>
                                    <p:cond delay="500"/>
                                  </p:stCondLst>
                                  <p:childTnLst>
                                    <p:set>
                                      <p:cBhvr>
                                        <p:cTn id="50" dur="1" fill="hold">
                                          <p:stCondLst>
                                            <p:cond delay="0"/>
                                          </p:stCondLst>
                                        </p:cTn>
                                        <p:tgtEl>
                                          <p:spTgt spid="158"/>
                                        </p:tgtEl>
                                        <p:attrNameLst>
                                          <p:attrName>style.visibility</p:attrName>
                                        </p:attrNameLst>
                                      </p:cBhvr>
                                      <p:to>
                                        <p:strVal val="visible"/>
                                      </p:to>
                                    </p:set>
                                    <p:animEffect transition="in" filter="fade">
                                      <p:cBhvr>
                                        <p:cTn id="51" dur="500"/>
                                        <p:tgtEl>
                                          <p:spTgt spid="158"/>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childTnLst>
                          </p:cTn>
                        </p:par>
                      </p:childTnLst>
                    </p:cTn>
                  </p:par>
                  <p:par>
                    <p:cTn id="56" fill="hold">
                      <p:stCondLst>
                        <p:cond delay="indefinite"/>
                      </p:stCondLst>
                      <p:childTnLst>
                        <p:par>
                          <p:cTn id="57" fill="hold">
                            <p:stCondLst>
                              <p:cond delay="0"/>
                            </p:stCondLst>
                            <p:childTnLst>
                              <p:par>
                                <p:cTn id="58" presetID="64" presetClass="path" presetSubtype="0" accel="50000" decel="50000" fill="hold" nodeType="clickEffect">
                                  <p:stCondLst>
                                    <p:cond delay="0"/>
                                  </p:stCondLst>
                                  <p:childTnLst>
                                    <p:animMotion origin="layout" path="M -1.66667E-6 -0.04583 L -1.66667E-6 -0.10232 " pathEditMode="relative" rAng="0" ptsTypes="AA">
                                      <p:cBhvr>
                                        <p:cTn id="59" dur="500" fill="hold"/>
                                        <p:tgtEl>
                                          <p:spTgt spid="106"/>
                                        </p:tgtEl>
                                        <p:attrNameLst>
                                          <p:attrName>ppt_x</p:attrName>
                                          <p:attrName>ppt_y</p:attrName>
                                        </p:attrNameLst>
                                      </p:cBhvr>
                                      <p:rCtr x="0" y="-2824"/>
                                    </p:animMotion>
                                  </p:childTnLst>
                                </p:cTn>
                              </p:par>
                            </p:childTnLst>
                          </p:cTn>
                        </p:par>
                        <p:par>
                          <p:cTn id="60" fill="hold">
                            <p:stCondLst>
                              <p:cond delay="500"/>
                            </p:stCondLst>
                            <p:childTnLst>
                              <p:par>
                                <p:cTn id="61" presetID="10" presetClass="entr" presetSubtype="0" fill="hold" nodeType="afterEffect">
                                  <p:stCondLst>
                                    <p:cond delay="250"/>
                                  </p:stCondLst>
                                  <p:childTnLst>
                                    <p:set>
                                      <p:cBhvr>
                                        <p:cTn id="62" dur="1" fill="hold">
                                          <p:stCondLst>
                                            <p:cond delay="0"/>
                                          </p:stCondLst>
                                        </p:cTn>
                                        <p:tgtEl>
                                          <p:spTgt spid="174"/>
                                        </p:tgtEl>
                                        <p:attrNameLst>
                                          <p:attrName>style.visibility</p:attrName>
                                        </p:attrNameLst>
                                      </p:cBhvr>
                                      <p:to>
                                        <p:strVal val="visible"/>
                                      </p:to>
                                    </p:set>
                                    <p:animEffect transition="in" filter="fade">
                                      <p:cBhvr>
                                        <p:cTn id="63" dur="500"/>
                                        <p:tgtEl>
                                          <p:spTgt spid="174"/>
                                        </p:tgtEl>
                                      </p:cBhvr>
                                    </p:animEffect>
                                  </p:childTnLst>
                                </p:cTn>
                              </p:par>
                            </p:childTnLst>
                          </p:cTn>
                        </p:par>
                        <p:par>
                          <p:cTn id="64" fill="hold">
                            <p:stCondLst>
                              <p:cond delay="1250"/>
                            </p:stCondLst>
                            <p:childTnLst>
                              <p:par>
                                <p:cTn id="65" presetID="22" presetClass="entr" presetSubtype="8" fill="hold" grpId="0" nodeType="afterEffect">
                                  <p:stCondLst>
                                    <p:cond delay="500"/>
                                  </p:stCondLst>
                                  <p:childTnLst>
                                    <p:set>
                                      <p:cBhvr>
                                        <p:cTn id="66" dur="1" fill="hold">
                                          <p:stCondLst>
                                            <p:cond delay="0"/>
                                          </p:stCondLst>
                                        </p:cTn>
                                        <p:tgtEl>
                                          <p:spTgt spid="198"/>
                                        </p:tgtEl>
                                        <p:attrNameLst>
                                          <p:attrName>style.visibility</p:attrName>
                                        </p:attrNameLst>
                                      </p:cBhvr>
                                      <p:to>
                                        <p:strVal val="visible"/>
                                      </p:to>
                                    </p:set>
                                    <p:animEffect transition="in" filter="wipe(left)">
                                      <p:cBhvr>
                                        <p:cTn id="67" dur="500"/>
                                        <p:tgtEl>
                                          <p:spTgt spid="198"/>
                                        </p:tgtEl>
                                      </p:cBhvr>
                                    </p:animEffect>
                                  </p:childTnLst>
                                </p:cTn>
                              </p:par>
                            </p:childTnLst>
                          </p:cTn>
                        </p:par>
                        <p:par>
                          <p:cTn id="68" fill="hold">
                            <p:stCondLst>
                              <p:cond delay="2250"/>
                            </p:stCondLst>
                            <p:childTnLst>
                              <p:par>
                                <p:cTn id="69" presetID="10" presetClass="entr" presetSubtype="0" fill="hold" nodeType="afterEffect">
                                  <p:stCondLst>
                                    <p:cond delay="250"/>
                                  </p:stCondLst>
                                  <p:childTnLst>
                                    <p:set>
                                      <p:cBhvr>
                                        <p:cTn id="70" dur="1" fill="hold">
                                          <p:stCondLst>
                                            <p:cond delay="0"/>
                                          </p:stCondLst>
                                        </p:cTn>
                                        <p:tgtEl>
                                          <p:spTgt spid="165"/>
                                        </p:tgtEl>
                                        <p:attrNameLst>
                                          <p:attrName>style.visibility</p:attrName>
                                        </p:attrNameLst>
                                      </p:cBhvr>
                                      <p:to>
                                        <p:strVal val="visible"/>
                                      </p:to>
                                    </p:set>
                                    <p:animEffect transition="in" filter="fade">
                                      <p:cBhvr>
                                        <p:cTn id="71" dur="500"/>
                                        <p:tgtEl>
                                          <p:spTgt spid="165"/>
                                        </p:tgtEl>
                                      </p:cBhvr>
                                    </p:animEffect>
                                  </p:childTnLst>
                                </p:cTn>
                              </p:par>
                            </p:childTnLst>
                          </p:cTn>
                        </p:par>
                        <p:par>
                          <p:cTn id="72" fill="hold">
                            <p:stCondLst>
                              <p:cond delay="3000"/>
                            </p:stCondLst>
                            <p:childTnLst>
                              <p:par>
                                <p:cTn id="73" presetID="10" presetClass="entr" presetSubtype="0" fill="hold" grpId="0" nodeType="afterEffect">
                                  <p:stCondLst>
                                    <p:cond delay="1000"/>
                                  </p:stCondLst>
                                  <p:childTnLst>
                                    <p:set>
                                      <p:cBhvr>
                                        <p:cTn id="74" dur="1" fill="hold">
                                          <p:stCondLst>
                                            <p:cond delay="0"/>
                                          </p:stCondLst>
                                        </p:cTn>
                                        <p:tgtEl>
                                          <p:spTgt spid="199"/>
                                        </p:tgtEl>
                                        <p:attrNameLst>
                                          <p:attrName>style.visibility</p:attrName>
                                        </p:attrNameLst>
                                      </p:cBhvr>
                                      <p:to>
                                        <p:strVal val="visible"/>
                                      </p:to>
                                    </p:set>
                                    <p:animEffect transition="in" filter="fade">
                                      <p:cBhvr>
                                        <p:cTn id="75" dur="50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5" grpId="1" animBg="1"/>
      <p:bldP spid="198" grpId="0" animBg="1"/>
      <p:bldP spid="199" grpId="0"/>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2"/>
          <a:stretch>
            <a:fillRect/>
          </a:stretch>
        </p:blipFill>
        <p:spPr>
          <a:xfrm>
            <a:off x="5223739" y="2933091"/>
            <a:ext cx="6321955" cy="3456988"/>
          </a:xfrm>
          <a:prstGeom prst="rect">
            <a:avLst/>
          </a:prstGeom>
        </p:spPr>
      </p:pic>
      <p:sp>
        <p:nvSpPr>
          <p:cNvPr id="2" name="Title 1"/>
          <p:cNvSpPr>
            <a:spLocks noGrp="1"/>
          </p:cNvSpPr>
          <p:nvPr>
            <p:ph type="title"/>
          </p:nvPr>
        </p:nvSpPr>
        <p:spPr/>
        <p:txBody>
          <a:bodyPr/>
          <a:lstStyle/>
          <a:p>
            <a:r>
              <a:rPr lang="en-US" noProof="0" dirty="0"/>
              <a:t>Integration with Azure services</a:t>
            </a:r>
          </a:p>
        </p:txBody>
      </p:sp>
      <p:sp>
        <p:nvSpPr>
          <p:cNvPr id="3" name="Content Placeholder 2"/>
          <p:cNvSpPr>
            <a:spLocks noGrp="1"/>
          </p:cNvSpPr>
          <p:nvPr>
            <p:ph sz="quarter" idx="10"/>
          </p:nvPr>
        </p:nvSpPr>
        <p:spPr/>
        <p:txBody>
          <a:bodyPr/>
          <a:lstStyle/>
          <a:p>
            <a:r>
              <a:rPr lang="en-US" noProof="0" dirty="0"/>
              <a:t>Advanced analytics</a:t>
            </a:r>
          </a:p>
        </p:txBody>
      </p:sp>
      <p:sp>
        <p:nvSpPr>
          <p:cNvPr id="4" name="Text Placeholder 3"/>
          <p:cNvSpPr>
            <a:spLocks noGrp="1"/>
          </p:cNvSpPr>
          <p:nvPr>
            <p:ph type="body" sz="quarter" idx="11"/>
          </p:nvPr>
        </p:nvSpPr>
        <p:spPr>
          <a:xfrm>
            <a:off x="269876" y="1749425"/>
            <a:ext cx="5110508" cy="5108575"/>
          </a:xfrm>
        </p:spPr>
        <p:txBody>
          <a:bodyPr/>
          <a:lstStyle/>
          <a:p>
            <a:r>
              <a:rPr lang="en-US" noProof="0" dirty="0"/>
              <a:t>Coalesce Azure services together to drive advanced analytics:</a:t>
            </a:r>
          </a:p>
          <a:p>
            <a:pPr lvl="1"/>
            <a:r>
              <a:rPr lang="en-US" b="1" noProof="0" dirty="0"/>
              <a:t>Azure HDInsight</a:t>
            </a:r>
            <a:r>
              <a:rPr lang="en-US" noProof="0" dirty="0"/>
              <a:t>: </a:t>
            </a:r>
            <a:br>
              <a:rPr lang="en-US" noProof="0" dirty="0"/>
            </a:br>
            <a:r>
              <a:rPr lang="en-US" noProof="0" dirty="0"/>
              <a:t>Big Data processing</a:t>
            </a:r>
          </a:p>
          <a:p>
            <a:pPr lvl="1"/>
            <a:r>
              <a:rPr lang="en-US" b="1" noProof="0" dirty="0"/>
              <a:t>Azure Machine Learning</a:t>
            </a:r>
            <a:r>
              <a:rPr lang="en-US" noProof="0" dirty="0"/>
              <a:t>: Predictive analytics</a:t>
            </a:r>
          </a:p>
          <a:p>
            <a:pPr lvl="1"/>
            <a:r>
              <a:rPr lang="en-US" b="1" noProof="0" dirty="0"/>
              <a:t>Azure Data Factory</a:t>
            </a:r>
            <a:r>
              <a:rPr lang="en-US" noProof="0" dirty="0"/>
              <a:t>: Orchestration at scale</a:t>
            </a:r>
          </a:p>
        </p:txBody>
      </p:sp>
    </p:spTree>
    <p:extLst>
      <p:ext uri="{BB962C8B-B14F-4D97-AF65-F5344CB8AC3E}">
        <p14:creationId xmlns:p14="http://schemas.microsoft.com/office/powerpoint/2010/main" val="2333438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4" name="Content Placeholder 3"/>
          <p:cNvSpPr>
            <a:spLocks noGrp="1"/>
          </p:cNvSpPr>
          <p:nvPr>
            <p:ph sz="quarter" idx="10"/>
          </p:nvPr>
        </p:nvSpPr>
        <p:spPr/>
        <p:txBody>
          <a:bodyPr/>
          <a:lstStyle/>
          <a:p>
            <a:endParaRPr lang="en-AU" dirty="0"/>
          </a:p>
        </p:txBody>
      </p:sp>
      <p:sp>
        <p:nvSpPr>
          <p:cNvPr id="10" name="Text Placeholder 9"/>
          <p:cNvSpPr>
            <a:spLocks noGrp="1"/>
          </p:cNvSpPr>
          <p:nvPr>
            <p:ph type="body" sz="quarter" idx="11"/>
          </p:nvPr>
        </p:nvSpPr>
        <p:spPr/>
        <p:txBody>
          <a:bodyPr>
            <a:normAutofit/>
          </a:bodyPr>
          <a:lstStyle/>
          <a:p>
            <a:pPr lvl="1"/>
            <a:r>
              <a:rPr lang="en-US" noProof="0" dirty="0"/>
              <a:t>Connecting to data through Power BI is easy</a:t>
            </a:r>
          </a:p>
          <a:p>
            <a:pPr lvl="1"/>
            <a:r>
              <a:rPr lang="en-US" noProof="0" dirty="0"/>
              <a:t>Power BI enables connections to SaaS applications</a:t>
            </a:r>
          </a:p>
          <a:p>
            <a:pPr lvl="1"/>
            <a:r>
              <a:rPr lang="en-US" noProof="0" dirty="0"/>
              <a:t>Files can be uploaded, or connected on OneDrive for Business, OneDrive Personal, or SharePoint Online</a:t>
            </a:r>
          </a:p>
          <a:p>
            <a:pPr lvl="1"/>
            <a:r>
              <a:rPr lang="en-US" noProof="0" dirty="0"/>
              <a:t>Live connections to on-premises data can be made to:</a:t>
            </a:r>
          </a:p>
          <a:p>
            <a:pPr lvl="2"/>
            <a:r>
              <a:rPr lang="en-US" noProof="0" dirty="0"/>
              <a:t>SQL Server Analysis Services (Multidimensional and Tabular modes)</a:t>
            </a:r>
          </a:p>
          <a:p>
            <a:pPr lvl="2"/>
            <a:r>
              <a:rPr lang="en-US" noProof="0" dirty="0"/>
              <a:t>SQL Server</a:t>
            </a:r>
          </a:p>
          <a:p>
            <a:pPr lvl="2"/>
            <a:r>
              <a:rPr lang="en-US" noProof="0" dirty="0"/>
              <a:t>Oracle, Teradata, and SAP HANA</a:t>
            </a:r>
          </a:p>
        </p:txBody>
      </p:sp>
    </p:spTree>
    <p:extLst>
      <p:ext uri="{BB962C8B-B14F-4D97-AF65-F5344CB8AC3E}">
        <p14:creationId xmlns:p14="http://schemas.microsoft.com/office/powerpoint/2010/main" val="228426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4" name="Content Placeholder 3"/>
          <p:cNvSpPr>
            <a:spLocks noGrp="1"/>
          </p:cNvSpPr>
          <p:nvPr>
            <p:ph sz="quarter" idx="10"/>
          </p:nvPr>
        </p:nvSpPr>
        <p:spPr/>
        <p:txBody>
          <a:bodyPr/>
          <a:lstStyle/>
          <a:p>
            <a:r>
              <a:rPr lang="en-US" dirty="0"/>
              <a:t>Continued</a:t>
            </a:r>
          </a:p>
        </p:txBody>
      </p:sp>
      <p:sp>
        <p:nvSpPr>
          <p:cNvPr id="10" name="Text Placeholder 9"/>
          <p:cNvSpPr>
            <a:spLocks noGrp="1"/>
          </p:cNvSpPr>
          <p:nvPr>
            <p:ph type="body" sz="quarter" idx="11"/>
          </p:nvPr>
        </p:nvSpPr>
        <p:spPr/>
        <p:txBody>
          <a:bodyPr>
            <a:normAutofit/>
          </a:bodyPr>
          <a:lstStyle/>
          <a:p>
            <a:pPr lvl="1"/>
            <a:r>
              <a:rPr lang="en-US" noProof="0" dirty="0"/>
              <a:t>Power BI enables online and on-premises data refresh</a:t>
            </a:r>
          </a:p>
          <a:p>
            <a:pPr lvl="1"/>
            <a:r>
              <a:rPr lang="en-US" noProof="0" dirty="0"/>
              <a:t>Azure and Power BI have the built-in connectivity and integration to easily bring Business Intelligence efforts to life</a:t>
            </a:r>
          </a:p>
        </p:txBody>
      </p:sp>
    </p:spTree>
    <p:extLst>
      <p:ext uri="{BB962C8B-B14F-4D97-AF65-F5344CB8AC3E}">
        <p14:creationId xmlns:p14="http://schemas.microsoft.com/office/powerpoint/2010/main" val="269486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Partner opportunities</a:t>
            </a:r>
          </a:p>
        </p:txBody>
      </p:sp>
      <p:sp>
        <p:nvSpPr>
          <p:cNvPr id="12" name="Content Placeholder 11"/>
          <p:cNvSpPr>
            <a:spLocks noGrp="1"/>
          </p:cNvSpPr>
          <p:nvPr>
            <p:ph sz="quarter" idx="10"/>
          </p:nvPr>
        </p:nvSpPr>
        <p:spPr/>
        <p:txBody>
          <a:bodyPr/>
          <a:lstStyle/>
          <a:p>
            <a:endParaRPr lang="en-US" dirty="0"/>
          </a:p>
        </p:txBody>
      </p:sp>
      <p:sp>
        <p:nvSpPr>
          <p:cNvPr id="13" name="Text Placeholder 12"/>
          <p:cNvSpPr>
            <a:spLocks noGrp="1"/>
          </p:cNvSpPr>
          <p:nvPr>
            <p:ph type="body" sz="quarter" idx="11"/>
          </p:nvPr>
        </p:nvSpPr>
        <p:spPr/>
        <p:txBody>
          <a:bodyPr/>
          <a:lstStyle/>
          <a:p>
            <a:pPr lvl="1"/>
            <a:r>
              <a:rPr lang="en-US" noProof="0" dirty="0"/>
              <a:t>Surface on-premises data stores in Power BI</a:t>
            </a:r>
          </a:p>
          <a:p>
            <a:pPr lvl="1"/>
            <a:r>
              <a:rPr lang="en-US" noProof="0" dirty="0"/>
              <a:t>Integrate Power BI with Azure data services</a:t>
            </a:r>
          </a:p>
          <a:p>
            <a:pPr lvl="1"/>
            <a:r>
              <a:rPr lang="en-US" noProof="0" dirty="0"/>
              <a:t>Enable data refresh to ensure Power BI delivers current data</a:t>
            </a:r>
          </a:p>
          <a:p>
            <a:pPr lvl="1"/>
            <a:r>
              <a:rPr lang="en-US" noProof="0" dirty="0"/>
              <a:t>Coalesce Azure services together to drive advanced analytics</a:t>
            </a:r>
          </a:p>
          <a:p>
            <a:pPr lvl="1"/>
            <a:r>
              <a:rPr lang="en-US" noProof="0" dirty="0"/>
              <a:t>For ISVs and SIs, work with Microsoft to publish a SaaS content pack</a:t>
            </a:r>
          </a:p>
          <a:p>
            <a:endParaRPr lang="en-US" noProof="0" dirty="0"/>
          </a:p>
        </p:txBody>
      </p:sp>
    </p:spTree>
    <p:extLst>
      <p:ext uri="{BB962C8B-B14F-4D97-AF65-F5344CB8AC3E}">
        <p14:creationId xmlns:p14="http://schemas.microsoft.com/office/powerpoint/2010/main" val="315532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4" name="Content Placeholder 3"/>
          <p:cNvSpPr>
            <a:spLocks noGrp="1"/>
          </p:cNvSpPr>
          <p:nvPr>
            <p:ph sz="quarter" idx="10"/>
          </p:nvPr>
        </p:nvSpPr>
        <p:spPr/>
        <p:txBody>
          <a:bodyPr/>
          <a:lstStyle/>
          <a:p>
            <a:endParaRPr lang="en-AU" dirty="0"/>
          </a:p>
        </p:txBody>
      </p:sp>
      <p:sp>
        <p:nvSpPr>
          <p:cNvPr id="7" name="Text Placeholder 6"/>
          <p:cNvSpPr>
            <a:spLocks noGrp="1"/>
          </p:cNvSpPr>
          <p:nvPr>
            <p:ph type="body" sz="quarter" idx="11"/>
          </p:nvPr>
        </p:nvSpPr>
        <p:spPr/>
        <p:txBody>
          <a:bodyPr/>
          <a:lstStyle/>
          <a:p>
            <a:r>
              <a:rPr lang="en-US" noProof="0" dirty="0"/>
              <a:t>Power BI Get Data knowledge base</a:t>
            </a:r>
          </a:p>
          <a:p>
            <a:pPr lvl="1"/>
            <a:r>
              <a:rPr lang="en-US" noProof="0" dirty="0">
                <a:hlinkClick r:id="rId3"/>
              </a:rPr>
              <a:t>https://support.powerbi.com/knowledgebase/topics/63369-get-data</a:t>
            </a:r>
            <a:endParaRPr lang="en-US" noProof="0" dirty="0"/>
          </a:p>
          <a:p>
            <a:r>
              <a:rPr lang="en-US" noProof="0" dirty="0"/>
              <a:t>Azure and Power BI knowledge base</a:t>
            </a:r>
          </a:p>
          <a:p>
            <a:pPr lvl="1"/>
            <a:r>
              <a:rPr lang="en-US" sz="2000" noProof="0" dirty="0">
                <a:hlinkClick r:id="rId4"/>
              </a:rPr>
              <a:t>https://support.powerbi.com/knowledgebase/articles/568614-azure-and-power-bi</a:t>
            </a:r>
            <a:endParaRPr lang="en-US" sz="2000" noProof="0" dirty="0"/>
          </a:p>
          <a:p>
            <a:r>
              <a:rPr lang="en-US" noProof="0" dirty="0"/>
              <a:t>Power BI Security whitepaper</a:t>
            </a:r>
          </a:p>
          <a:p>
            <a:pPr lvl="1"/>
            <a:r>
              <a:rPr lang="en-US" noProof="0" dirty="0">
                <a:hlinkClick r:id="rId5"/>
              </a:rPr>
              <a:t>https://support.powerbi.com/knowledgebase/articles/667840-power-bi-security</a:t>
            </a:r>
            <a:endParaRPr lang="en-US" noProof="0" dirty="0"/>
          </a:p>
          <a:p>
            <a:pPr lvl="1"/>
            <a:r>
              <a:rPr lang="en-US" noProof="0" dirty="0"/>
              <a:t>Addresses commonly asked Power BI security questions</a:t>
            </a:r>
          </a:p>
          <a:p>
            <a:pPr lvl="1"/>
            <a:endParaRPr lang="en-US" noProof="0" dirty="0"/>
          </a:p>
        </p:txBody>
      </p:sp>
    </p:spTree>
    <p:extLst>
      <p:ext uri="{BB962C8B-B14F-4D97-AF65-F5344CB8AC3E}">
        <p14:creationId xmlns:p14="http://schemas.microsoft.com/office/powerpoint/2010/main" val="91612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462070" y="1529001"/>
            <a:ext cx="6727850" cy="721126"/>
          </a:xfrm>
          <a:prstGeom prst="rect">
            <a:avLst/>
          </a:prstGeom>
        </p:spPr>
        <p:txBody>
          <a:bodyPr wrap="square"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Quick Insights</a:t>
            </a:r>
          </a:p>
        </p:txBody>
      </p:sp>
      <p:grpSp>
        <p:nvGrpSpPr>
          <p:cNvPr id="2" name="Group 1"/>
          <p:cNvGrpSpPr/>
          <p:nvPr/>
        </p:nvGrpSpPr>
        <p:grpSpPr>
          <a:xfrm>
            <a:off x="3715156" y="-94447"/>
            <a:ext cx="10270279" cy="6839908"/>
            <a:chOff x="3789652" y="-96837"/>
            <a:chExt cx="10476219" cy="6977062"/>
          </a:xfrm>
        </p:grpSpPr>
        <p:grpSp>
          <p:nvGrpSpPr>
            <p:cNvPr id="8" name="Group 7"/>
            <p:cNvGrpSpPr/>
            <p:nvPr/>
          </p:nvGrpSpPr>
          <p:grpSpPr>
            <a:xfrm>
              <a:off x="3789652" y="-96837"/>
              <a:ext cx="10476219" cy="6977062"/>
              <a:chOff x="2505168" y="243343"/>
              <a:chExt cx="7426139" cy="4945738"/>
            </a:xfrm>
          </p:grpSpPr>
          <p:pic>
            <p:nvPicPr>
              <p:cNvPr id="9" name="Picture 4" descr="https://pbiwebprod.blob.core.windows.net/webassets/images/Homepage_metal_larg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168" y="243343"/>
                <a:ext cx="7426139" cy="49457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4400008" y="1003610"/>
                <a:ext cx="412595" cy="78058"/>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pic>
          <p:nvPicPr>
            <p:cNvPr id="62" name="Picture 61"/>
            <p:cNvPicPr>
              <a:picLocks noChangeAspect="1"/>
            </p:cNvPicPr>
            <p:nvPr/>
          </p:nvPicPr>
          <p:blipFill>
            <a:blip r:embed="rId4"/>
            <a:stretch>
              <a:fillRect/>
            </a:stretch>
          </p:blipFill>
          <p:spPr>
            <a:xfrm>
              <a:off x="5176706" y="902333"/>
              <a:ext cx="7800400" cy="4864608"/>
            </a:xfrm>
            <a:prstGeom prst="rect">
              <a:avLst/>
            </a:prstGeom>
          </p:spPr>
        </p:pic>
      </p:grpSp>
      <p:sp>
        <p:nvSpPr>
          <p:cNvPr id="17" name="Oval 5"/>
          <p:cNvSpPr>
            <a:spLocks noChangeArrowheads="1"/>
          </p:cNvSpPr>
          <p:nvPr/>
        </p:nvSpPr>
        <p:spPr bwMode="auto">
          <a:xfrm>
            <a:off x="821369" y="3135722"/>
            <a:ext cx="2897903" cy="2893671"/>
          </a:xfrm>
          <a:prstGeom prst="ellipse">
            <a:avLst/>
          </a:prstGeom>
          <a:solidFill>
            <a:srgbClr val="F2F2F2"/>
          </a:solidFill>
          <a:ln w="19050">
            <a:solidFill>
              <a:srgbClr val="C7C7C7"/>
            </a:solidFill>
            <a:prstDash val="solid"/>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21" name="Group 20"/>
          <p:cNvGrpSpPr/>
          <p:nvPr/>
        </p:nvGrpSpPr>
        <p:grpSpPr>
          <a:xfrm>
            <a:off x="3392165" y="4492358"/>
            <a:ext cx="597103" cy="597103"/>
            <a:chOff x="3353686" y="4475444"/>
            <a:chExt cx="822074" cy="822074"/>
          </a:xfrm>
        </p:grpSpPr>
        <p:sp>
          <p:nvSpPr>
            <p:cNvPr id="22" name="Oval 8"/>
            <p:cNvSpPr>
              <a:spLocks noChangeArrowheads="1"/>
            </p:cNvSpPr>
            <p:nvPr/>
          </p:nvSpPr>
          <p:spPr bwMode="auto">
            <a:xfrm>
              <a:off x="3353686" y="4475444"/>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microphone_2"/>
            <p:cNvSpPr>
              <a:spLocks noChangeAspect="1" noEditPoints="1"/>
            </p:cNvSpPr>
            <p:nvPr/>
          </p:nvSpPr>
          <p:spPr bwMode="auto">
            <a:xfrm>
              <a:off x="3651217" y="4695187"/>
              <a:ext cx="227013" cy="382588"/>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p:cNvGrpSpPr/>
          <p:nvPr/>
        </p:nvGrpSpPr>
        <p:grpSpPr>
          <a:xfrm>
            <a:off x="2912276" y="5345356"/>
            <a:ext cx="598671" cy="600238"/>
            <a:chOff x="2863895" y="5344987"/>
            <a:chExt cx="824231" cy="826389"/>
          </a:xfrm>
        </p:grpSpPr>
        <p:sp>
          <p:nvSpPr>
            <p:cNvPr id="25" name="Oval 24"/>
            <p:cNvSpPr>
              <a:spLocks noChangeArrowheads="1"/>
            </p:cNvSpPr>
            <p:nvPr/>
          </p:nvSpPr>
          <p:spPr bwMode="auto">
            <a:xfrm>
              <a:off x="2863895" y="5344987"/>
              <a:ext cx="824231"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graph_6"/>
            <p:cNvSpPr>
              <a:spLocks noChangeAspect="1" noEditPoints="1"/>
            </p:cNvSpPr>
            <p:nvPr/>
          </p:nvSpPr>
          <p:spPr bwMode="auto">
            <a:xfrm>
              <a:off x="3080748" y="5602606"/>
              <a:ext cx="390525" cy="31115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29" name="Oval 28"/>
          <p:cNvSpPr>
            <a:spLocks noChangeArrowheads="1"/>
          </p:cNvSpPr>
          <p:nvPr/>
        </p:nvSpPr>
        <p:spPr bwMode="auto">
          <a:xfrm>
            <a:off x="1972828" y="5679567"/>
            <a:ext cx="597103" cy="60023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34" name="Group 33"/>
          <p:cNvGrpSpPr/>
          <p:nvPr/>
        </p:nvGrpSpPr>
        <p:grpSpPr>
          <a:xfrm>
            <a:off x="551649" y="4492357"/>
            <a:ext cx="598671" cy="597105"/>
            <a:chOff x="455932" y="4475444"/>
            <a:chExt cx="824231" cy="822074"/>
          </a:xfrm>
        </p:grpSpPr>
        <p:sp>
          <p:nvSpPr>
            <p:cNvPr id="35" name="Oval 34"/>
            <p:cNvSpPr>
              <a:spLocks noChangeArrowheads="1"/>
            </p:cNvSpPr>
            <p:nvPr/>
          </p:nvSpPr>
          <p:spPr bwMode="auto">
            <a:xfrm>
              <a:off x="455932" y="4475444"/>
              <a:ext cx="824231"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arrow_4"/>
            <p:cNvSpPr>
              <a:spLocks noChangeAspect="1" noEditPoints="1"/>
            </p:cNvSpPr>
            <p:nvPr/>
          </p:nvSpPr>
          <p:spPr bwMode="auto">
            <a:xfrm>
              <a:off x="700566" y="4703222"/>
              <a:ext cx="334962" cy="366519"/>
            </a:xfrm>
            <a:custGeom>
              <a:avLst/>
              <a:gdLst>
                <a:gd name="T0" fmla="*/ 211 w 211"/>
                <a:gd name="T1" fmla="*/ 147 h 253"/>
                <a:gd name="T2" fmla="*/ 211 w 211"/>
                <a:gd name="T3" fmla="*/ 43 h 253"/>
                <a:gd name="T4" fmla="*/ 0 w 211"/>
                <a:gd name="T5" fmla="*/ 43 h 253"/>
                <a:gd name="T6" fmla="*/ 0 w 211"/>
                <a:gd name="T7" fmla="*/ 253 h 253"/>
                <a:gd name="T8" fmla="*/ 211 w 211"/>
                <a:gd name="T9" fmla="*/ 253 h 253"/>
                <a:gd name="T10" fmla="*/ 211 w 211"/>
                <a:gd name="T11" fmla="*/ 147 h 253"/>
                <a:gd name="T12" fmla="*/ 106 w 211"/>
                <a:gd name="T13" fmla="*/ 0 h 253"/>
                <a:gd name="T14" fmla="*/ 106 w 211"/>
                <a:gd name="T15" fmla="*/ 155 h 253"/>
                <a:gd name="T16" fmla="*/ 159 w 211"/>
                <a:gd name="T17" fmla="*/ 101 h 253"/>
                <a:gd name="T18" fmla="*/ 106 w 211"/>
                <a:gd name="T19" fmla="*/ 155 h 253"/>
                <a:gd name="T20" fmla="*/ 51 w 211"/>
                <a:gd name="T21" fmla="*/ 10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53">
                  <a:moveTo>
                    <a:pt x="211" y="147"/>
                  </a:moveTo>
                  <a:lnTo>
                    <a:pt x="211" y="43"/>
                  </a:lnTo>
                  <a:lnTo>
                    <a:pt x="0" y="43"/>
                  </a:lnTo>
                  <a:lnTo>
                    <a:pt x="0" y="253"/>
                  </a:lnTo>
                  <a:lnTo>
                    <a:pt x="211" y="253"/>
                  </a:lnTo>
                  <a:lnTo>
                    <a:pt x="211" y="147"/>
                  </a:lnTo>
                  <a:moveTo>
                    <a:pt x="106" y="0"/>
                  </a:moveTo>
                  <a:lnTo>
                    <a:pt x="106" y="155"/>
                  </a:lnTo>
                  <a:moveTo>
                    <a:pt x="159" y="101"/>
                  </a:moveTo>
                  <a:lnTo>
                    <a:pt x="106" y="155"/>
                  </a:lnTo>
                  <a:lnTo>
                    <a:pt x="51" y="101"/>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7" name="Group 36"/>
          <p:cNvGrpSpPr/>
          <p:nvPr/>
        </p:nvGrpSpPr>
        <p:grpSpPr>
          <a:xfrm>
            <a:off x="722711" y="3525687"/>
            <a:ext cx="597103" cy="597103"/>
            <a:chOff x="630703" y="3489389"/>
            <a:chExt cx="822074" cy="822074"/>
          </a:xfrm>
        </p:grpSpPr>
        <p:sp>
          <p:nvSpPr>
            <p:cNvPr id="38" name="Oval 6"/>
            <p:cNvSpPr>
              <a:spLocks noChangeArrowheads="1"/>
            </p:cNvSpPr>
            <p:nvPr/>
          </p:nvSpPr>
          <p:spPr bwMode="auto">
            <a:xfrm>
              <a:off x="630703" y="3489389"/>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phone"/>
            <p:cNvSpPr>
              <a:spLocks noChangeAspect="1" noEditPoints="1"/>
            </p:cNvSpPr>
            <p:nvPr/>
          </p:nvSpPr>
          <p:spPr bwMode="auto">
            <a:xfrm>
              <a:off x="924265" y="3712308"/>
              <a:ext cx="234950" cy="37623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0" name="Group 39"/>
          <p:cNvGrpSpPr/>
          <p:nvPr/>
        </p:nvGrpSpPr>
        <p:grpSpPr>
          <a:xfrm>
            <a:off x="1056921" y="5345357"/>
            <a:ext cx="597103" cy="600236"/>
            <a:chOff x="971615" y="5344987"/>
            <a:chExt cx="822074" cy="826389"/>
          </a:xfrm>
        </p:grpSpPr>
        <p:sp>
          <p:nvSpPr>
            <p:cNvPr id="41" name="Oval 40"/>
            <p:cNvSpPr>
              <a:spLocks noChangeArrowheads="1"/>
            </p:cNvSpPr>
            <p:nvPr/>
          </p:nvSpPr>
          <p:spPr bwMode="auto">
            <a:xfrm>
              <a:off x="971615" y="5344987"/>
              <a:ext cx="822074"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globe_2"/>
            <p:cNvSpPr>
              <a:spLocks noChangeAspect="1" noEditPoints="1"/>
            </p:cNvSpPr>
            <p:nvPr/>
          </p:nvSpPr>
          <p:spPr bwMode="auto">
            <a:xfrm>
              <a:off x="1189771" y="5565300"/>
              <a:ext cx="385763" cy="38576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3" name="Group 42"/>
          <p:cNvGrpSpPr/>
          <p:nvPr/>
        </p:nvGrpSpPr>
        <p:grpSpPr>
          <a:xfrm>
            <a:off x="1482637" y="2887154"/>
            <a:ext cx="600238" cy="598669"/>
            <a:chOff x="1405308" y="2837772"/>
            <a:chExt cx="826389" cy="824231"/>
          </a:xfrm>
        </p:grpSpPr>
        <p:sp>
          <p:nvSpPr>
            <p:cNvPr id="44" name="Oval 43"/>
            <p:cNvSpPr>
              <a:spLocks noChangeArrowheads="1"/>
            </p:cNvSpPr>
            <p:nvPr/>
          </p:nvSpPr>
          <p:spPr bwMode="auto">
            <a:xfrm>
              <a:off x="1405308" y="2837772"/>
              <a:ext cx="826389" cy="824231"/>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arrow_22"/>
            <p:cNvSpPr>
              <a:spLocks noChangeAspect="1" noEditPoints="1"/>
            </p:cNvSpPr>
            <p:nvPr/>
          </p:nvSpPr>
          <p:spPr bwMode="auto">
            <a:xfrm>
              <a:off x="1622446" y="3054625"/>
              <a:ext cx="392113" cy="390525"/>
            </a:xfrm>
            <a:custGeom>
              <a:avLst/>
              <a:gdLst>
                <a:gd name="T0" fmla="*/ 21 w 340"/>
                <a:gd name="T1" fmla="*/ 89 h 340"/>
                <a:gd name="T2" fmla="*/ 170 w 340"/>
                <a:gd name="T3" fmla="*/ 0 h 340"/>
                <a:gd name="T4" fmla="*/ 340 w 340"/>
                <a:gd name="T5" fmla="*/ 170 h 340"/>
                <a:gd name="T6" fmla="*/ 170 w 340"/>
                <a:gd name="T7" fmla="*/ 340 h 340"/>
                <a:gd name="T8" fmla="*/ 0 w 340"/>
                <a:gd name="T9" fmla="*/ 170 h 340"/>
                <a:gd name="T10" fmla="*/ 10 w 340"/>
                <a:gd name="T11" fmla="*/ 12 h 340"/>
                <a:gd name="T12" fmla="*/ 20 w 340"/>
                <a:gd name="T13" fmla="*/ 89 h 340"/>
                <a:gd name="T14" fmla="*/ 97 w 340"/>
                <a:gd name="T15" fmla="*/ 79 h 340"/>
                <a:gd name="T16" fmla="*/ 94 w 340"/>
                <a:gd name="T17" fmla="*/ 243 h 340"/>
                <a:gd name="T18" fmla="*/ 94 w 340"/>
                <a:gd name="T19" fmla="*/ 174 h 340"/>
                <a:gd name="T20" fmla="*/ 143 w 340"/>
                <a:gd name="T21" fmla="*/ 243 h 340"/>
                <a:gd name="T22" fmla="*/ 143 w 340"/>
                <a:gd name="T23" fmla="*/ 145 h 340"/>
                <a:gd name="T24" fmla="*/ 193 w 340"/>
                <a:gd name="T25" fmla="*/ 243 h 340"/>
                <a:gd name="T26" fmla="*/ 193 w 340"/>
                <a:gd name="T27" fmla="*/ 123 h 340"/>
                <a:gd name="T28" fmla="*/ 242 w 340"/>
                <a:gd name="T29" fmla="*/ 243 h 340"/>
                <a:gd name="T30" fmla="*/ 242 w 340"/>
                <a:gd name="T31" fmla="*/ 8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0" h="340">
                  <a:moveTo>
                    <a:pt x="21" y="89"/>
                  </a:moveTo>
                  <a:cubicBezTo>
                    <a:pt x="49" y="36"/>
                    <a:pt x="106" y="0"/>
                    <a:pt x="170" y="0"/>
                  </a:cubicBezTo>
                  <a:cubicBezTo>
                    <a:pt x="264" y="0"/>
                    <a:pt x="340" y="76"/>
                    <a:pt x="340" y="170"/>
                  </a:cubicBezTo>
                  <a:cubicBezTo>
                    <a:pt x="340" y="264"/>
                    <a:pt x="264" y="340"/>
                    <a:pt x="170" y="340"/>
                  </a:cubicBezTo>
                  <a:cubicBezTo>
                    <a:pt x="76" y="340"/>
                    <a:pt x="0" y="264"/>
                    <a:pt x="0" y="170"/>
                  </a:cubicBezTo>
                  <a:moveTo>
                    <a:pt x="10" y="12"/>
                  </a:moveTo>
                  <a:cubicBezTo>
                    <a:pt x="20" y="89"/>
                    <a:pt x="20" y="89"/>
                    <a:pt x="20" y="89"/>
                  </a:cubicBezTo>
                  <a:cubicBezTo>
                    <a:pt x="97" y="79"/>
                    <a:pt x="97" y="79"/>
                    <a:pt x="97" y="79"/>
                  </a:cubicBezTo>
                  <a:moveTo>
                    <a:pt x="94" y="243"/>
                  </a:moveTo>
                  <a:cubicBezTo>
                    <a:pt x="94" y="174"/>
                    <a:pt x="94" y="174"/>
                    <a:pt x="94" y="174"/>
                  </a:cubicBezTo>
                  <a:moveTo>
                    <a:pt x="143" y="243"/>
                  </a:moveTo>
                  <a:cubicBezTo>
                    <a:pt x="143" y="145"/>
                    <a:pt x="143" y="145"/>
                    <a:pt x="143" y="145"/>
                  </a:cubicBezTo>
                  <a:moveTo>
                    <a:pt x="193" y="243"/>
                  </a:moveTo>
                  <a:cubicBezTo>
                    <a:pt x="193" y="123"/>
                    <a:pt x="193" y="123"/>
                    <a:pt x="193" y="123"/>
                  </a:cubicBezTo>
                  <a:moveTo>
                    <a:pt x="242" y="243"/>
                  </a:moveTo>
                  <a:cubicBezTo>
                    <a:pt x="242" y="89"/>
                    <a:pt x="242" y="89"/>
                    <a:pt x="242" y="89"/>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6" name="Group 45"/>
          <p:cNvGrpSpPr/>
          <p:nvPr/>
        </p:nvGrpSpPr>
        <p:grpSpPr>
          <a:xfrm>
            <a:off x="2465682" y="2887154"/>
            <a:ext cx="597103" cy="598669"/>
            <a:chOff x="2515124" y="2944551"/>
            <a:chExt cx="609076" cy="610674"/>
          </a:xfrm>
        </p:grpSpPr>
        <p:sp>
          <p:nvSpPr>
            <p:cNvPr id="47" name="Oval 46"/>
            <p:cNvSpPr>
              <a:spLocks noChangeArrowheads="1"/>
            </p:cNvSpPr>
            <p:nvPr/>
          </p:nvSpPr>
          <p:spPr bwMode="auto">
            <a:xfrm>
              <a:off x="2515124" y="2944551"/>
              <a:ext cx="609076" cy="6106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8" name="Group 47"/>
            <p:cNvGrpSpPr/>
            <p:nvPr/>
          </p:nvGrpSpPr>
          <p:grpSpPr>
            <a:xfrm>
              <a:off x="2625283" y="3118687"/>
              <a:ext cx="377825" cy="325438"/>
              <a:chOff x="2628926" y="3122330"/>
              <a:chExt cx="377825" cy="325438"/>
            </a:xfrm>
          </p:grpSpPr>
          <p:sp>
            <p:nvSpPr>
              <p:cNvPr id="49" name="Freeform 5"/>
              <p:cNvSpPr>
                <a:spLocks noEditPoints="1"/>
              </p:cNvSpPr>
              <p:nvPr/>
            </p:nvSpPr>
            <p:spPr bwMode="auto">
              <a:xfrm>
                <a:off x="2628926" y="3122330"/>
                <a:ext cx="377825" cy="325438"/>
              </a:xfrm>
              <a:custGeom>
                <a:avLst/>
                <a:gdLst>
                  <a:gd name="T0" fmla="*/ 170 w 238"/>
                  <a:gd name="T1" fmla="*/ 0 h 205"/>
                  <a:gd name="T2" fmla="*/ 0 w 238"/>
                  <a:gd name="T3" fmla="*/ 0 h 205"/>
                  <a:gd name="T4" fmla="*/ 0 w 238"/>
                  <a:gd name="T5" fmla="*/ 120 h 205"/>
                  <a:gd name="T6" fmla="*/ 17 w 238"/>
                  <a:gd name="T7" fmla="*/ 120 h 205"/>
                  <a:gd name="T8" fmla="*/ 17 w 238"/>
                  <a:gd name="T9" fmla="*/ 171 h 205"/>
                  <a:gd name="T10" fmla="*/ 68 w 238"/>
                  <a:gd name="T11" fmla="*/ 120 h 205"/>
                  <a:gd name="T12" fmla="*/ 68 w 238"/>
                  <a:gd name="T13" fmla="*/ 154 h 205"/>
                  <a:gd name="T14" fmla="*/ 170 w 238"/>
                  <a:gd name="T15" fmla="*/ 154 h 205"/>
                  <a:gd name="T16" fmla="*/ 221 w 238"/>
                  <a:gd name="T17" fmla="*/ 205 h 205"/>
                  <a:gd name="T18" fmla="*/ 221 w 238"/>
                  <a:gd name="T19" fmla="*/ 154 h 205"/>
                  <a:gd name="T20" fmla="*/ 238 w 238"/>
                  <a:gd name="T21" fmla="*/ 154 h 205"/>
                  <a:gd name="T22" fmla="*/ 238 w 238"/>
                  <a:gd name="T23" fmla="*/ 34 h 205"/>
                  <a:gd name="T24" fmla="*/ 170 w 238"/>
                  <a:gd name="T25" fmla="*/ 34 h 205"/>
                  <a:gd name="T26" fmla="*/ 170 w 238"/>
                  <a:gd name="T27" fmla="*/ 0 h 205"/>
                  <a:gd name="T28" fmla="*/ 62 w 238"/>
                  <a:gd name="T29" fmla="*/ 103 h 205"/>
                  <a:gd name="T30" fmla="*/ 55 w 238"/>
                  <a:gd name="T31" fmla="*/ 107 h 205"/>
                  <a:gd name="T32" fmla="*/ 34 w 238"/>
                  <a:gd name="T33" fmla="*/ 130 h 205"/>
                  <a:gd name="T34" fmla="*/ 34 w 238"/>
                  <a:gd name="T35" fmla="*/ 120 h 205"/>
                  <a:gd name="T36" fmla="*/ 34 w 238"/>
                  <a:gd name="T37" fmla="*/ 103 h 205"/>
                  <a:gd name="T38" fmla="*/ 17 w 238"/>
                  <a:gd name="T39" fmla="*/ 103 h 205"/>
                  <a:gd name="T40" fmla="*/ 17 w 238"/>
                  <a:gd name="T41" fmla="*/ 17 h 205"/>
                  <a:gd name="T42" fmla="*/ 153 w 238"/>
                  <a:gd name="T43" fmla="*/ 17 h 205"/>
                  <a:gd name="T44" fmla="*/ 153 w 238"/>
                  <a:gd name="T45" fmla="*/ 103 h 205"/>
                  <a:gd name="T46" fmla="*/ 68 w 238"/>
                  <a:gd name="T47" fmla="*/ 103 h 205"/>
                  <a:gd name="T48" fmla="*/ 62 w 238"/>
                  <a:gd name="T49" fmla="*/ 103 h 205"/>
                  <a:gd name="T50" fmla="*/ 221 w 238"/>
                  <a:gd name="T51" fmla="*/ 51 h 205"/>
                  <a:gd name="T52" fmla="*/ 221 w 238"/>
                  <a:gd name="T53" fmla="*/ 137 h 205"/>
                  <a:gd name="T54" fmla="*/ 204 w 238"/>
                  <a:gd name="T55" fmla="*/ 137 h 205"/>
                  <a:gd name="T56" fmla="*/ 204 w 238"/>
                  <a:gd name="T57" fmla="*/ 154 h 205"/>
                  <a:gd name="T58" fmla="*/ 204 w 238"/>
                  <a:gd name="T59" fmla="*/ 164 h 205"/>
                  <a:gd name="T60" fmla="*/ 183 w 238"/>
                  <a:gd name="T61" fmla="*/ 141 h 205"/>
                  <a:gd name="T62" fmla="*/ 176 w 238"/>
                  <a:gd name="T63" fmla="*/ 137 h 205"/>
                  <a:gd name="T64" fmla="*/ 170 w 238"/>
                  <a:gd name="T65" fmla="*/ 137 h 205"/>
                  <a:gd name="T66" fmla="*/ 85 w 238"/>
                  <a:gd name="T67" fmla="*/ 137 h 205"/>
                  <a:gd name="T68" fmla="*/ 85 w 238"/>
                  <a:gd name="T69" fmla="*/ 120 h 205"/>
                  <a:gd name="T70" fmla="*/ 170 w 238"/>
                  <a:gd name="T71" fmla="*/ 120 h 205"/>
                  <a:gd name="T72" fmla="*/ 170 w 238"/>
                  <a:gd name="T73" fmla="*/ 51 h 205"/>
                  <a:gd name="T74" fmla="*/ 221 w 238"/>
                  <a:gd name="T75" fmla="*/ 5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205">
                    <a:moveTo>
                      <a:pt x="170" y="0"/>
                    </a:moveTo>
                    <a:lnTo>
                      <a:pt x="0" y="0"/>
                    </a:lnTo>
                    <a:lnTo>
                      <a:pt x="0" y="120"/>
                    </a:lnTo>
                    <a:lnTo>
                      <a:pt x="17" y="120"/>
                    </a:lnTo>
                    <a:lnTo>
                      <a:pt x="17" y="171"/>
                    </a:lnTo>
                    <a:lnTo>
                      <a:pt x="68" y="120"/>
                    </a:lnTo>
                    <a:lnTo>
                      <a:pt x="68" y="154"/>
                    </a:lnTo>
                    <a:lnTo>
                      <a:pt x="170" y="154"/>
                    </a:lnTo>
                    <a:lnTo>
                      <a:pt x="221" y="205"/>
                    </a:lnTo>
                    <a:lnTo>
                      <a:pt x="221" y="154"/>
                    </a:lnTo>
                    <a:lnTo>
                      <a:pt x="238" y="154"/>
                    </a:lnTo>
                    <a:lnTo>
                      <a:pt x="238" y="34"/>
                    </a:lnTo>
                    <a:lnTo>
                      <a:pt x="170" y="34"/>
                    </a:lnTo>
                    <a:lnTo>
                      <a:pt x="170" y="0"/>
                    </a:lnTo>
                    <a:close/>
                    <a:moveTo>
                      <a:pt x="62" y="103"/>
                    </a:moveTo>
                    <a:lnTo>
                      <a:pt x="55" y="107"/>
                    </a:lnTo>
                    <a:lnTo>
                      <a:pt x="34" y="130"/>
                    </a:lnTo>
                    <a:lnTo>
                      <a:pt x="34" y="120"/>
                    </a:lnTo>
                    <a:lnTo>
                      <a:pt x="34" y="103"/>
                    </a:lnTo>
                    <a:lnTo>
                      <a:pt x="17" y="103"/>
                    </a:lnTo>
                    <a:lnTo>
                      <a:pt x="17" y="17"/>
                    </a:lnTo>
                    <a:lnTo>
                      <a:pt x="153" y="17"/>
                    </a:lnTo>
                    <a:lnTo>
                      <a:pt x="153" y="103"/>
                    </a:lnTo>
                    <a:lnTo>
                      <a:pt x="68" y="103"/>
                    </a:lnTo>
                    <a:lnTo>
                      <a:pt x="62" y="103"/>
                    </a:lnTo>
                    <a:close/>
                    <a:moveTo>
                      <a:pt x="221" y="51"/>
                    </a:moveTo>
                    <a:lnTo>
                      <a:pt x="221" y="137"/>
                    </a:lnTo>
                    <a:lnTo>
                      <a:pt x="204" y="137"/>
                    </a:lnTo>
                    <a:lnTo>
                      <a:pt x="204" y="154"/>
                    </a:lnTo>
                    <a:lnTo>
                      <a:pt x="204" y="164"/>
                    </a:lnTo>
                    <a:lnTo>
                      <a:pt x="183" y="141"/>
                    </a:lnTo>
                    <a:lnTo>
                      <a:pt x="176" y="137"/>
                    </a:lnTo>
                    <a:lnTo>
                      <a:pt x="170" y="137"/>
                    </a:lnTo>
                    <a:lnTo>
                      <a:pt x="85" y="137"/>
                    </a:lnTo>
                    <a:lnTo>
                      <a:pt x="85" y="120"/>
                    </a:lnTo>
                    <a:lnTo>
                      <a:pt x="170" y="120"/>
                    </a:lnTo>
                    <a:lnTo>
                      <a:pt x="170" y="51"/>
                    </a:lnTo>
                    <a:lnTo>
                      <a:pt x="221" y="51"/>
                    </a:lnTo>
                    <a:close/>
                  </a:path>
                </a:pathLst>
              </a:custGeom>
              <a:solidFill>
                <a:schemeClr val="bg1"/>
              </a:solidFill>
              <a:ln>
                <a:solidFill>
                  <a:srgbClr val="C7C7C7"/>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TextBox 49"/>
              <p:cNvSpPr txBox="1"/>
              <p:nvPr/>
            </p:nvSpPr>
            <p:spPr>
              <a:xfrm>
                <a:off x="2701957" y="3178066"/>
                <a:ext cx="126638" cy="83100"/>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abc</a:t>
                </a:r>
                <a:endParaRPr kumimoji="0" lang="en-US" sz="58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75" name="Group 74"/>
          <p:cNvGrpSpPr/>
          <p:nvPr/>
        </p:nvGrpSpPr>
        <p:grpSpPr>
          <a:xfrm>
            <a:off x="2984763" y="3285390"/>
            <a:ext cx="1077698" cy="1077698"/>
            <a:chOff x="3289729" y="3595888"/>
            <a:chExt cx="609076" cy="609076"/>
          </a:xfrm>
        </p:grpSpPr>
        <p:sp>
          <p:nvSpPr>
            <p:cNvPr id="76" name="Oval 7"/>
            <p:cNvSpPr>
              <a:spLocks noChangeArrowheads="1"/>
            </p:cNvSpPr>
            <p:nvPr/>
          </p:nvSpPr>
          <p:spPr bwMode="auto">
            <a:xfrm>
              <a:off x="3289729" y="3595888"/>
              <a:ext cx="609076" cy="609076"/>
            </a:xfrm>
            <a:prstGeom prst="ellipse">
              <a:avLst/>
            </a:prstGeom>
            <a:solidFill>
              <a:schemeClr val="accent2"/>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353535"/>
                </a:solidFill>
                <a:effectLst/>
                <a:uLnTx/>
                <a:uFillTx/>
                <a:latin typeface="Segoe UI Semilight"/>
                <a:ea typeface="+mn-ea"/>
                <a:cs typeface="+mn-cs"/>
              </a:endParaRPr>
            </a:p>
          </p:txBody>
        </p:sp>
        <p:grpSp>
          <p:nvGrpSpPr>
            <p:cNvPr id="77" name="Group 4"/>
            <p:cNvGrpSpPr>
              <a:grpSpLocks noChangeAspect="1"/>
            </p:cNvGrpSpPr>
            <p:nvPr/>
          </p:nvGrpSpPr>
          <p:grpSpPr bwMode="auto">
            <a:xfrm>
              <a:off x="3360561" y="3755481"/>
              <a:ext cx="477164" cy="332634"/>
              <a:chOff x="-1" y="13"/>
              <a:chExt cx="449" cy="313"/>
            </a:xfrm>
          </p:grpSpPr>
          <p:sp>
            <p:nvSpPr>
              <p:cNvPr id="78" name="Freeform 5"/>
              <p:cNvSpPr>
                <a:spLocks/>
              </p:cNvSpPr>
              <p:nvPr/>
            </p:nvSpPr>
            <p:spPr bwMode="auto">
              <a:xfrm>
                <a:off x="383" y="63"/>
                <a:ext cx="21" cy="85"/>
              </a:xfrm>
              <a:custGeom>
                <a:avLst/>
                <a:gdLst>
                  <a:gd name="T0" fmla="*/ 0 w 10"/>
                  <a:gd name="T1" fmla="*/ 40 h 40"/>
                  <a:gd name="T2" fmla="*/ 0 w 10"/>
                  <a:gd name="T3" fmla="*/ 0 h 40"/>
                </a:gdLst>
                <a:ahLst/>
                <a:cxnLst>
                  <a:cxn ang="0">
                    <a:pos x="T0" y="T1"/>
                  </a:cxn>
                  <a:cxn ang="0">
                    <a:pos x="T2" y="T3"/>
                  </a:cxn>
                </a:cxnLst>
                <a:rect l="0" t="0" r="r" b="b"/>
                <a:pathLst>
                  <a:path w="10" h="40">
                    <a:moveTo>
                      <a:pt x="0" y="40"/>
                    </a:moveTo>
                    <a:cubicBezTo>
                      <a:pt x="10" y="29"/>
                      <a:pt x="10" y="1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Freeform 6"/>
              <p:cNvSpPr>
                <a:spLocks/>
              </p:cNvSpPr>
              <p:nvPr/>
            </p:nvSpPr>
            <p:spPr bwMode="auto">
              <a:xfrm>
                <a:off x="414" y="34"/>
                <a:ext cx="34" cy="141"/>
              </a:xfrm>
              <a:custGeom>
                <a:avLst/>
                <a:gdLst>
                  <a:gd name="T0" fmla="*/ 0 w 16"/>
                  <a:gd name="T1" fmla="*/ 67 h 67"/>
                  <a:gd name="T2" fmla="*/ 0 w 16"/>
                  <a:gd name="T3" fmla="*/ 0 h 67"/>
                </a:gdLst>
                <a:ahLst/>
                <a:cxnLst>
                  <a:cxn ang="0">
                    <a:pos x="T0" y="T1"/>
                  </a:cxn>
                  <a:cxn ang="0">
                    <a:pos x="T2" y="T3"/>
                  </a:cxn>
                </a:cxnLst>
                <a:rect l="0" t="0" r="r" b="b"/>
                <a:pathLst>
                  <a:path w="16" h="67">
                    <a:moveTo>
                      <a:pt x="0" y="67"/>
                    </a:moveTo>
                    <a:cubicBezTo>
                      <a:pt x="16" y="49"/>
                      <a:pt x="16" y="19"/>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Freeform 7"/>
              <p:cNvSpPr>
                <a:spLocks/>
              </p:cNvSpPr>
              <p:nvPr/>
            </p:nvSpPr>
            <p:spPr bwMode="auto">
              <a:xfrm>
                <a:off x="45" y="63"/>
                <a:ext cx="19" cy="85"/>
              </a:xfrm>
              <a:custGeom>
                <a:avLst/>
                <a:gdLst>
                  <a:gd name="T0" fmla="*/ 9 w 9"/>
                  <a:gd name="T1" fmla="*/ 0 h 40"/>
                  <a:gd name="T2" fmla="*/ 9 w 9"/>
                  <a:gd name="T3" fmla="*/ 40 h 40"/>
                </a:gdLst>
                <a:ahLst/>
                <a:cxnLst>
                  <a:cxn ang="0">
                    <a:pos x="T0" y="T1"/>
                  </a:cxn>
                  <a:cxn ang="0">
                    <a:pos x="T2" y="T3"/>
                  </a:cxn>
                </a:cxnLst>
                <a:rect l="0" t="0" r="r" b="b"/>
                <a:pathLst>
                  <a:path w="9" h="40">
                    <a:moveTo>
                      <a:pt x="9" y="0"/>
                    </a:moveTo>
                    <a:cubicBezTo>
                      <a:pt x="0" y="10"/>
                      <a:pt x="0" y="29"/>
                      <a:pt x="9" y="4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Freeform 8"/>
              <p:cNvSpPr>
                <a:spLocks/>
              </p:cNvSpPr>
              <p:nvPr/>
            </p:nvSpPr>
            <p:spPr bwMode="auto">
              <a:xfrm>
                <a:off x="-1" y="34"/>
                <a:ext cx="34" cy="141"/>
              </a:xfrm>
              <a:custGeom>
                <a:avLst/>
                <a:gdLst>
                  <a:gd name="T0" fmla="*/ 16 w 16"/>
                  <a:gd name="T1" fmla="*/ 0 h 67"/>
                  <a:gd name="T2" fmla="*/ 16 w 16"/>
                  <a:gd name="T3" fmla="*/ 67 h 67"/>
                </a:gdLst>
                <a:ahLst/>
                <a:cxnLst>
                  <a:cxn ang="0">
                    <a:pos x="T0" y="T1"/>
                  </a:cxn>
                  <a:cxn ang="0">
                    <a:pos x="T2" y="T3"/>
                  </a:cxn>
                </a:cxnLst>
                <a:rect l="0" t="0" r="r" b="b"/>
                <a:pathLst>
                  <a:path w="16" h="67">
                    <a:moveTo>
                      <a:pt x="16" y="0"/>
                    </a:moveTo>
                    <a:cubicBezTo>
                      <a:pt x="0" y="19"/>
                      <a:pt x="0" y="49"/>
                      <a:pt x="16" y="6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Line 9"/>
              <p:cNvSpPr>
                <a:spLocks noChangeShapeType="1"/>
              </p:cNvSpPr>
              <p:nvPr/>
            </p:nvSpPr>
            <p:spPr bwMode="auto">
              <a:xfrm>
                <a:off x="180" y="26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Line 10"/>
              <p:cNvSpPr>
                <a:spLocks noChangeShapeType="1"/>
              </p:cNvSpPr>
              <p:nvPr/>
            </p:nvSpPr>
            <p:spPr bwMode="auto">
              <a:xfrm>
                <a:off x="180" y="29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Line 11"/>
              <p:cNvSpPr>
                <a:spLocks noChangeShapeType="1"/>
              </p:cNvSpPr>
              <p:nvPr/>
            </p:nvSpPr>
            <p:spPr bwMode="auto">
              <a:xfrm>
                <a:off x="191" y="326"/>
                <a:ext cx="67"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Freeform 12"/>
              <p:cNvSpPr>
                <a:spLocks/>
              </p:cNvSpPr>
              <p:nvPr/>
            </p:nvSpPr>
            <p:spPr bwMode="auto">
              <a:xfrm>
                <a:off x="130" y="13"/>
                <a:ext cx="189" cy="220"/>
              </a:xfrm>
              <a:custGeom>
                <a:avLst/>
                <a:gdLst>
                  <a:gd name="T0" fmla="*/ 69 w 90"/>
                  <a:gd name="T1" fmla="*/ 104 h 104"/>
                  <a:gd name="T2" fmla="*/ 20 w 90"/>
                  <a:gd name="T3" fmla="*/ 104 h 104"/>
                  <a:gd name="T4" fmla="*/ 20 w 90"/>
                  <a:gd name="T5" fmla="*/ 100 h 104"/>
                  <a:gd name="T6" fmla="*/ 8 w 90"/>
                  <a:gd name="T7" fmla="*/ 72 h 104"/>
                  <a:gd name="T8" fmla="*/ 8 w 90"/>
                  <a:gd name="T9" fmla="*/ 72 h 104"/>
                  <a:gd name="T10" fmla="*/ 0 w 90"/>
                  <a:gd name="T11" fmla="*/ 45 h 104"/>
                  <a:gd name="T12" fmla="*/ 45 w 90"/>
                  <a:gd name="T13" fmla="*/ 0 h 104"/>
                  <a:gd name="T14" fmla="*/ 90 w 90"/>
                  <a:gd name="T15" fmla="*/ 45 h 104"/>
                  <a:gd name="T16" fmla="*/ 81 w 90"/>
                  <a:gd name="T17" fmla="*/ 72 h 104"/>
                  <a:gd name="T18" fmla="*/ 79 w 90"/>
                  <a:gd name="T19" fmla="*/ 74 h 104"/>
                  <a:gd name="T20" fmla="*/ 70 w 90"/>
                  <a:gd name="T21" fmla="*/ 100 h 104"/>
                  <a:gd name="T22" fmla="*/ 69 w 90"/>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4">
                    <a:moveTo>
                      <a:pt x="69" y="104"/>
                    </a:moveTo>
                    <a:cubicBezTo>
                      <a:pt x="20" y="104"/>
                      <a:pt x="20" y="104"/>
                      <a:pt x="20" y="104"/>
                    </a:cubicBezTo>
                    <a:cubicBezTo>
                      <a:pt x="20" y="100"/>
                      <a:pt x="20" y="100"/>
                      <a:pt x="20" y="100"/>
                    </a:cubicBezTo>
                    <a:cubicBezTo>
                      <a:pt x="20" y="100"/>
                      <a:pt x="18" y="85"/>
                      <a:pt x="8" y="72"/>
                    </a:cubicBezTo>
                    <a:cubicBezTo>
                      <a:pt x="8" y="72"/>
                      <a:pt x="8" y="72"/>
                      <a:pt x="8" y="72"/>
                    </a:cubicBezTo>
                    <a:cubicBezTo>
                      <a:pt x="3" y="64"/>
                      <a:pt x="0" y="55"/>
                      <a:pt x="0" y="45"/>
                    </a:cubicBezTo>
                    <a:cubicBezTo>
                      <a:pt x="0" y="20"/>
                      <a:pt x="20" y="0"/>
                      <a:pt x="45" y="0"/>
                    </a:cubicBezTo>
                    <a:cubicBezTo>
                      <a:pt x="69" y="0"/>
                      <a:pt x="90" y="20"/>
                      <a:pt x="90" y="45"/>
                    </a:cubicBezTo>
                    <a:cubicBezTo>
                      <a:pt x="90" y="55"/>
                      <a:pt x="87" y="64"/>
                      <a:pt x="81" y="72"/>
                    </a:cubicBezTo>
                    <a:cubicBezTo>
                      <a:pt x="79" y="74"/>
                      <a:pt x="79" y="74"/>
                      <a:pt x="79" y="74"/>
                    </a:cubicBezTo>
                    <a:cubicBezTo>
                      <a:pt x="71" y="87"/>
                      <a:pt x="70" y="100"/>
                      <a:pt x="70" y="100"/>
                    </a:cubicBezTo>
                    <a:lnTo>
                      <a:pt x="69" y="10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51" name="Freeform 6"/>
          <p:cNvSpPr>
            <a:spLocks noEditPoints="1"/>
          </p:cNvSpPr>
          <p:nvPr/>
        </p:nvSpPr>
        <p:spPr bwMode="auto">
          <a:xfrm>
            <a:off x="2108585" y="5831715"/>
            <a:ext cx="304718" cy="256991"/>
          </a:xfrm>
          <a:custGeom>
            <a:avLst/>
            <a:gdLst>
              <a:gd name="T0" fmla="*/ 2284 w 3456"/>
              <a:gd name="T1" fmla="*/ 435 h 2920"/>
              <a:gd name="T2" fmla="*/ 1852 w 3456"/>
              <a:gd name="T3" fmla="*/ 0 h 2920"/>
              <a:gd name="T4" fmla="*/ 1482 w 3456"/>
              <a:gd name="T5" fmla="*/ 373 h 2920"/>
              <a:gd name="T6" fmla="*/ 1358 w 3456"/>
              <a:gd name="T7" fmla="*/ 249 h 2920"/>
              <a:gd name="T8" fmla="*/ 1173 w 3456"/>
              <a:gd name="T9" fmla="*/ 435 h 2920"/>
              <a:gd name="T10" fmla="*/ 371 w 3456"/>
              <a:gd name="T11" fmla="*/ 435 h 2920"/>
              <a:gd name="T12" fmla="*/ 0 w 3456"/>
              <a:gd name="T13" fmla="*/ 2920 h 2920"/>
              <a:gd name="T14" fmla="*/ 3456 w 3456"/>
              <a:gd name="T15" fmla="*/ 2920 h 2920"/>
              <a:gd name="T16" fmla="*/ 3086 w 3456"/>
              <a:gd name="T17" fmla="*/ 435 h 2920"/>
              <a:gd name="T18" fmla="*/ 2284 w 3456"/>
              <a:gd name="T19" fmla="*/ 435 h 2920"/>
              <a:gd name="T20" fmla="*/ 2870 w 3456"/>
              <a:gd name="T21" fmla="*/ 684 h 2920"/>
              <a:gd name="T22" fmla="*/ 2901 w 3456"/>
              <a:gd name="T23" fmla="*/ 932 h 2920"/>
              <a:gd name="T24" fmla="*/ 2778 w 3456"/>
              <a:gd name="T25" fmla="*/ 932 h 2920"/>
              <a:gd name="T26" fmla="*/ 2531 w 3456"/>
              <a:gd name="T27" fmla="*/ 684 h 2920"/>
              <a:gd name="T28" fmla="*/ 2870 w 3456"/>
              <a:gd name="T29" fmla="*/ 684 h 2920"/>
              <a:gd name="T30" fmla="*/ 1482 w 3456"/>
              <a:gd name="T31" fmla="*/ 715 h 2920"/>
              <a:gd name="T32" fmla="*/ 1852 w 3456"/>
              <a:gd name="T33" fmla="*/ 342 h 2920"/>
              <a:gd name="T34" fmla="*/ 2654 w 3456"/>
              <a:gd name="T35" fmla="*/ 1181 h 2920"/>
              <a:gd name="T36" fmla="*/ 2963 w 3456"/>
              <a:gd name="T37" fmla="*/ 1181 h 2920"/>
              <a:gd name="T38" fmla="*/ 3148 w 3456"/>
              <a:gd name="T39" fmla="*/ 2517 h 2920"/>
              <a:gd name="T40" fmla="*/ 2716 w 3456"/>
              <a:gd name="T41" fmla="*/ 1926 h 2920"/>
              <a:gd name="T42" fmla="*/ 2716 w 3456"/>
              <a:gd name="T43" fmla="*/ 1678 h 2920"/>
              <a:gd name="T44" fmla="*/ 2346 w 3456"/>
              <a:gd name="T45" fmla="*/ 1305 h 2920"/>
              <a:gd name="T46" fmla="*/ 1975 w 3456"/>
              <a:gd name="T47" fmla="*/ 1678 h 2920"/>
              <a:gd name="T48" fmla="*/ 1605 w 3456"/>
              <a:gd name="T49" fmla="*/ 2051 h 2920"/>
              <a:gd name="T50" fmla="*/ 1235 w 3456"/>
              <a:gd name="T51" fmla="*/ 1678 h 2920"/>
              <a:gd name="T52" fmla="*/ 1235 w 3456"/>
              <a:gd name="T53" fmla="*/ 1429 h 2920"/>
              <a:gd name="T54" fmla="*/ 988 w 3456"/>
              <a:gd name="T55" fmla="*/ 995 h 2920"/>
              <a:gd name="T56" fmla="*/ 1358 w 3456"/>
              <a:gd name="T57" fmla="*/ 591 h 2920"/>
              <a:gd name="T58" fmla="*/ 1482 w 3456"/>
              <a:gd name="T59" fmla="*/ 715 h 2920"/>
              <a:gd name="T60" fmla="*/ 926 w 3456"/>
              <a:gd name="T61" fmla="*/ 684 h 2920"/>
              <a:gd name="T62" fmla="*/ 679 w 3456"/>
              <a:gd name="T63" fmla="*/ 932 h 2920"/>
              <a:gd name="T64" fmla="*/ 556 w 3456"/>
              <a:gd name="T65" fmla="*/ 932 h 2920"/>
              <a:gd name="T66" fmla="*/ 587 w 3456"/>
              <a:gd name="T67" fmla="*/ 684 h 2920"/>
              <a:gd name="T68" fmla="*/ 926 w 3456"/>
              <a:gd name="T69" fmla="*/ 684 h 2920"/>
              <a:gd name="T70" fmla="*/ 494 w 3456"/>
              <a:gd name="T71" fmla="*/ 1181 h 2920"/>
              <a:gd name="T72" fmla="*/ 741 w 3456"/>
              <a:gd name="T73" fmla="*/ 1181 h 2920"/>
              <a:gd name="T74" fmla="*/ 988 w 3456"/>
              <a:gd name="T75" fmla="*/ 1429 h 2920"/>
              <a:gd name="T76" fmla="*/ 988 w 3456"/>
              <a:gd name="T77" fmla="*/ 1678 h 2920"/>
              <a:gd name="T78" fmla="*/ 1605 w 3456"/>
              <a:gd name="T79" fmla="*/ 2299 h 2920"/>
              <a:gd name="T80" fmla="*/ 2222 w 3456"/>
              <a:gd name="T81" fmla="*/ 1678 h 2920"/>
              <a:gd name="T82" fmla="*/ 2346 w 3456"/>
              <a:gd name="T83" fmla="*/ 1554 h 2920"/>
              <a:gd name="T84" fmla="*/ 2469 w 3456"/>
              <a:gd name="T85" fmla="*/ 1678 h 2920"/>
              <a:gd name="T86" fmla="*/ 2469 w 3456"/>
              <a:gd name="T87" fmla="*/ 1926 h 2920"/>
              <a:gd name="T88" fmla="*/ 2901 w 3456"/>
              <a:gd name="T89" fmla="*/ 2672 h 2920"/>
              <a:gd name="T90" fmla="*/ 278 w 3456"/>
              <a:gd name="T91" fmla="*/ 2672 h 2920"/>
              <a:gd name="T92" fmla="*/ 494 w 3456"/>
              <a:gd name="T93" fmla="*/ 118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56" h="2920">
                <a:moveTo>
                  <a:pt x="2284" y="435"/>
                </a:moveTo>
                <a:cubicBezTo>
                  <a:pt x="1852" y="0"/>
                  <a:pt x="1852" y="0"/>
                  <a:pt x="1852" y="0"/>
                </a:cubicBezTo>
                <a:cubicBezTo>
                  <a:pt x="1482" y="373"/>
                  <a:pt x="1482" y="373"/>
                  <a:pt x="1482" y="373"/>
                </a:cubicBezTo>
                <a:cubicBezTo>
                  <a:pt x="1358" y="249"/>
                  <a:pt x="1358" y="249"/>
                  <a:pt x="1358" y="249"/>
                </a:cubicBezTo>
                <a:cubicBezTo>
                  <a:pt x="1173" y="435"/>
                  <a:pt x="1173" y="435"/>
                  <a:pt x="1173" y="435"/>
                </a:cubicBezTo>
                <a:cubicBezTo>
                  <a:pt x="371" y="435"/>
                  <a:pt x="371" y="435"/>
                  <a:pt x="371" y="435"/>
                </a:cubicBezTo>
                <a:cubicBezTo>
                  <a:pt x="0" y="2920"/>
                  <a:pt x="0" y="2920"/>
                  <a:pt x="0" y="2920"/>
                </a:cubicBezTo>
                <a:cubicBezTo>
                  <a:pt x="3456" y="2920"/>
                  <a:pt x="3456" y="2920"/>
                  <a:pt x="3456" y="2920"/>
                </a:cubicBezTo>
                <a:cubicBezTo>
                  <a:pt x="3086" y="435"/>
                  <a:pt x="3086" y="435"/>
                  <a:pt x="3086" y="435"/>
                </a:cubicBezTo>
                <a:lnTo>
                  <a:pt x="2284" y="435"/>
                </a:lnTo>
                <a:close/>
                <a:moveTo>
                  <a:pt x="2870" y="684"/>
                </a:moveTo>
                <a:cubicBezTo>
                  <a:pt x="2901" y="932"/>
                  <a:pt x="2901" y="932"/>
                  <a:pt x="2901" y="932"/>
                </a:cubicBezTo>
                <a:cubicBezTo>
                  <a:pt x="2778" y="932"/>
                  <a:pt x="2778" y="932"/>
                  <a:pt x="2778" y="932"/>
                </a:cubicBezTo>
                <a:cubicBezTo>
                  <a:pt x="2531" y="684"/>
                  <a:pt x="2531" y="684"/>
                  <a:pt x="2531" y="684"/>
                </a:cubicBezTo>
                <a:lnTo>
                  <a:pt x="2870" y="684"/>
                </a:lnTo>
                <a:close/>
                <a:moveTo>
                  <a:pt x="1482" y="715"/>
                </a:moveTo>
                <a:cubicBezTo>
                  <a:pt x="1852" y="342"/>
                  <a:pt x="1852" y="342"/>
                  <a:pt x="1852" y="342"/>
                </a:cubicBezTo>
                <a:cubicBezTo>
                  <a:pt x="2654" y="1181"/>
                  <a:pt x="2654" y="1181"/>
                  <a:pt x="2654" y="1181"/>
                </a:cubicBezTo>
                <a:cubicBezTo>
                  <a:pt x="2963" y="1181"/>
                  <a:pt x="2963" y="1181"/>
                  <a:pt x="2963" y="1181"/>
                </a:cubicBezTo>
                <a:cubicBezTo>
                  <a:pt x="3148" y="2517"/>
                  <a:pt x="3148" y="2517"/>
                  <a:pt x="3148" y="2517"/>
                </a:cubicBezTo>
                <a:cubicBezTo>
                  <a:pt x="2901" y="2423"/>
                  <a:pt x="2716" y="2206"/>
                  <a:pt x="2716" y="1926"/>
                </a:cubicBezTo>
                <a:cubicBezTo>
                  <a:pt x="2716" y="1678"/>
                  <a:pt x="2716" y="1678"/>
                  <a:pt x="2716" y="1678"/>
                </a:cubicBezTo>
                <a:cubicBezTo>
                  <a:pt x="2716" y="1460"/>
                  <a:pt x="2562" y="1305"/>
                  <a:pt x="2346" y="1305"/>
                </a:cubicBezTo>
                <a:cubicBezTo>
                  <a:pt x="2130" y="1305"/>
                  <a:pt x="1975" y="1460"/>
                  <a:pt x="1975" y="1678"/>
                </a:cubicBezTo>
                <a:cubicBezTo>
                  <a:pt x="1975" y="1864"/>
                  <a:pt x="1821" y="2051"/>
                  <a:pt x="1605" y="2051"/>
                </a:cubicBezTo>
                <a:cubicBezTo>
                  <a:pt x="1389" y="2051"/>
                  <a:pt x="1235" y="1864"/>
                  <a:pt x="1235" y="1678"/>
                </a:cubicBezTo>
                <a:cubicBezTo>
                  <a:pt x="1235" y="1429"/>
                  <a:pt x="1235" y="1429"/>
                  <a:pt x="1235" y="1429"/>
                </a:cubicBezTo>
                <a:cubicBezTo>
                  <a:pt x="1235" y="1243"/>
                  <a:pt x="1142" y="1088"/>
                  <a:pt x="988" y="995"/>
                </a:cubicBezTo>
                <a:cubicBezTo>
                  <a:pt x="1358" y="591"/>
                  <a:pt x="1358" y="591"/>
                  <a:pt x="1358" y="591"/>
                </a:cubicBezTo>
                <a:lnTo>
                  <a:pt x="1482" y="715"/>
                </a:lnTo>
                <a:close/>
                <a:moveTo>
                  <a:pt x="926" y="684"/>
                </a:moveTo>
                <a:cubicBezTo>
                  <a:pt x="679" y="932"/>
                  <a:pt x="679" y="932"/>
                  <a:pt x="679" y="932"/>
                </a:cubicBezTo>
                <a:cubicBezTo>
                  <a:pt x="556" y="932"/>
                  <a:pt x="556" y="932"/>
                  <a:pt x="556" y="932"/>
                </a:cubicBezTo>
                <a:cubicBezTo>
                  <a:pt x="587" y="684"/>
                  <a:pt x="587" y="684"/>
                  <a:pt x="587" y="684"/>
                </a:cubicBezTo>
                <a:lnTo>
                  <a:pt x="926" y="684"/>
                </a:lnTo>
                <a:close/>
                <a:moveTo>
                  <a:pt x="494" y="1181"/>
                </a:moveTo>
                <a:cubicBezTo>
                  <a:pt x="741" y="1181"/>
                  <a:pt x="741" y="1181"/>
                  <a:pt x="741" y="1181"/>
                </a:cubicBezTo>
                <a:cubicBezTo>
                  <a:pt x="864" y="1181"/>
                  <a:pt x="988" y="1274"/>
                  <a:pt x="988" y="1429"/>
                </a:cubicBezTo>
                <a:cubicBezTo>
                  <a:pt x="988" y="1678"/>
                  <a:pt x="988" y="1678"/>
                  <a:pt x="988" y="1678"/>
                </a:cubicBezTo>
                <a:cubicBezTo>
                  <a:pt x="988" y="2020"/>
                  <a:pt x="1266" y="2299"/>
                  <a:pt x="1605" y="2299"/>
                </a:cubicBezTo>
                <a:cubicBezTo>
                  <a:pt x="1944" y="2299"/>
                  <a:pt x="2222" y="2020"/>
                  <a:pt x="2222" y="1678"/>
                </a:cubicBezTo>
                <a:cubicBezTo>
                  <a:pt x="2222" y="1616"/>
                  <a:pt x="2284" y="1554"/>
                  <a:pt x="2346" y="1554"/>
                </a:cubicBezTo>
                <a:cubicBezTo>
                  <a:pt x="2407" y="1554"/>
                  <a:pt x="2469" y="1616"/>
                  <a:pt x="2469" y="1678"/>
                </a:cubicBezTo>
                <a:cubicBezTo>
                  <a:pt x="2469" y="1926"/>
                  <a:pt x="2469" y="1926"/>
                  <a:pt x="2469" y="1926"/>
                </a:cubicBezTo>
                <a:cubicBezTo>
                  <a:pt x="2469" y="2237"/>
                  <a:pt x="2623" y="2517"/>
                  <a:pt x="2901" y="2672"/>
                </a:cubicBezTo>
                <a:cubicBezTo>
                  <a:pt x="278" y="2672"/>
                  <a:pt x="278" y="2672"/>
                  <a:pt x="278" y="2672"/>
                </a:cubicBezTo>
                <a:lnTo>
                  <a:pt x="494" y="1181"/>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412559315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2.22878E-6 L 4.70258E-6 2.22878E-6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691413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05</a:t>
            </a:r>
            <a:br>
              <a:rPr lang="en-US" noProof="0" dirty="0"/>
            </a:br>
            <a:r>
              <a:rPr lang="en-US" noProof="0" dirty="0"/>
              <a:t>Power BI for the developer</a:t>
            </a:r>
          </a:p>
        </p:txBody>
      </p:sp>
      <p:sp>
        <p:nvSpPr>
          <p:cNvPr id="3" name="Text Placeholder 2"/>
          <p:cNvSpPr>
            <a:spLocks noGrp="1"/>
          </p:cNvSpPr>
          <p:nvPr>
            <p:ph type="body" sz="quarter" idx="10"/>
          </p:nvPr>
        </p:nvSpPr>
        <p:spPr/>
        <p:txBody>
          <a:bodyPr/>
          <a:lstStyle/>
          <a:p>
            <a:r>
              <a:rPr lang="en-US" noProof="0" dirty="0"/>
              <a:t>Extending Power BI</a:t>
            </a:r>
          </a:p>
          <a:p>
            <a:r>
              <a:rPr lang="en-US" noProof="0" dirty="0"/>
              <a:t>Power BI REST API</a:t>
            </a:r>
          </a:p>
          <a:p>
            <a:r>
              <a:rPr lang="en-US" noProof="0" dirty="0"/>
              <a:t>Custom visuals</a:t>
            </a:r>
          </a:p>
          <a:p>
            <a:r>
              <a:rPr lang="en-US" noProof="0" dirty="0"/>
              <a:t>Azure Power BI Embedded</a:t>
            </a:r>
          </a:p>
          <a:p>
            <a:endParaRPr lang="en-US" noProof="0" dirty="0"/>
          </a:p>
        </p:txBody>
      </p:sp>
    </p:spTree>
    <p:extLst>
      <p:ext uri="{BB962C8B-B14F-4D97-AF65-F5344CB8AC3E}">
        <p14:creationId xmlns:p14="http://schemas.microsoft.com/office/powerpoint/2010/main" val="192861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Extending Power BI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noProof="0" dirty="0"/>
              <a:t>Exciting opportunities exist for developers to extend, embed and customize the Power BI experience</a:t>
            </a:r>
          </a:p>
          <a:p>
            <a:pPr lvl="1"/>
            <a:r>
              <a:rPr lang="en-US" noProof="0" dirty="0"/>
              <a:t>Power BI REST API</a:t>
            </a:r>
          </a:p>
          <a:p>
            <a:pPr lvl="1"/>
            <a:r>
              <a:rPr lang="en-US" noProof="0" dirty="0"/>
              <a:t>Integrate Power BI into an app (in preview)</a:t>
            </a:r>
          </a:p>
          <a:p>
            <a:pPr lvl="1"/>
            <a:r>
              <a:rPr lang="en-US" noProof="0" dirty="0"/>
              <a:t>Custom visuals</a:t>
            </a:r>
          </a:p>
          <a:p>
            <a:pPr lvl="1"/>
            <a:r>
              <a:rPr lang="en-US" noProof="0" dirty="0"/>
              <a:t>Azure Power BI Embedded</a:t>
            </a:r>
          </a:p>
          <a:p>
            <a:endParaRPr lang="en-US" noProof="0" dirty="0"/>
          </a:p>
        </p:txBody>
      </p:sp>
    </p:spTree>
    <p:extLst>
      <p:ext uri="{BB962C8B-B14F-4D97-AF65-F5344CB8AC3E}">
        <p14:creationId xmlns:p14="http://schemas.microsoft.com/office/powerpoint/2010/main" val="255415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normAutofit lnSpcReduction="10000"/>
          </a:bodyPr>
          <a:lstStyle/>
          <a:p>
            <a:r>
              <a:rPr lang="en-US" noProof="0" dirty="0"/>
              <a:t>Use the Power BI REST API to push data directly from an application into a Power BI dataset</a:t>
            </a:r>
          </a:p>
          <a:p>
            <a:pPr lvl="1"/>
            <a:r>
              <a:rPr lang="en-US" noProof="0" dirty="0"/>
              <a:t>Client application</a:t>
            </a:r>
          </a:p>
          <a:p>
            <a:pPr lvl="1"/>
            <a:r>
              <a:rPr lang="en-US" noProof="0" dirty="0"/>
              <a:t>Web application</a:t>
            </a:r>
          </a:p>
          <a:p>
            <a:r>
              <a:rPr lang="en-US" noProof="0" dirty="0"/>
              <a:t>Programmatically manage resources:</a:t>
            </a:r>
          </a:p>
          <a:p>
            <a:pPr lvl="1"/>
            <a:r>
              <a:rPr lang="en-US" noProof="0" dirty="0"/>
              <a:t>Datasets</a:t>
            </a:r>
          </a:p>
          <a:p>
            <a:pPr lvl="1"/>
            <a:r>
              <a:rPr lang="en-US" noProof="0" dirty="0"/>
              <a:t>Tables</a:t>
            </a:r>
          </a:p>
          <a:p>
            <a:r>
              <a:rPr lang="en-US" noProof="0" dirty="0"/>
              <a:t>Dashboards will update in real-time as data is added</a:t>
            </a:r>
          </a:p>
          <a:p>
            <a:pPr lvl="1"/>
            <a:r>
              <a:rPr lang="en-US" noProof="0" dirty="0"/>
              <a:t>No more waiting, or needing to press the Refresh button! </a:t>
            </a:r>
            <a:r>
              <a:rPr lang="en-US" noProof="0" dirty="0">
                <a:sym typeface="Wingdings" panose="05000000000000000000" pitchFamily="2" charset="2"/>
              </a:rPr>
              <a:t></a:t>
            </a:r>
            <a:endParaRPr lang="en-US" noProof="0" dirty="0"/>
          </a:p>
        </p:txBody>
      </p:sp>
    </p:spTree>
    <p:extLst>
      <p:ext uri="{BB962C8B-B14F-4D97-AF65-F5344CB8AC3E}">
        <p14:creationId xmlns:p14="http://schemas.microsoft.com/office/powerpoint/2010/main" val="3992772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Object model hierarchy</a:t>
            </a:r>
          </a:p>
        </p:txBody>
      </p:sp>
      <p:sp>
        <p:nvSpPr>
          <p:cNvPr id="5" name="Text Placeholder 4"/>
          <p:cNvSpPr>
            <a:spLocks noGrp="1"/>
          </p:cNvSpPr>
          <p:nvPr>
            <p:ph type="body" sz="quarter" idx="11"/>
          </p:nvPr>
        </p:nvSpPr>
        <p:spPr>
          <a:xfrm>
            <a:off x="269875" y="1749425"/>
            <a:ext cx="5499677" cy="4926013"/>
          </a:xfrm>
        </p:spPr>
        <p:txBody>
          <a:bodyPr>
            <a:normAutofit/>
          </a:bodyPr>
          <a:lstStyle/>
          <a:p>
            <a:r>
              <a:rPr lang="en-US" noProof="0" dirty="0"/>
              <a:t>A Power BI workspace can have multiple datasets, which are identified by a GUID</a:t>
            </a:r>
          </a:p>
          <a:p>
            <a:r>
              <a:rPr lang="en-US" noProof="0" dirty="0"/>
              <a:t>A dataset can:</a:t>
            </a:r>
          </a:p>
          <a:p>
            <a:pPr lvl="1"/>
            <a:r>
              <a:rPr lang="en-US" noProof="0" dirty="0"/>
              <a:t>Be owned by a user or a group</a:t>
            </a:r>
          </a:p>
          <a:p>
            <a:pPr lvl="1"/>
            <a:r>
              <a:rPr lang="en-US" noProof="0" dirty="0"/>
              <a:t>Have multiple tables, which are referenced by name</a:t>
            </a:r>
          </a:p>
          <a:p>
            <a:r>
              <a:rPr lang="en-US" noProof="0" dirty="0"/>
              <a:t>A table has multiple rows</a:t>
            </a:r>
          </a:p>
          <a:p>
            <a:endParaRPr lang="en-US" noProof="0" dirty="0"/>
          </a:p>
        </p:txBody>
      </p:sp>
      <p:grpSp>
        <p:nvGrpSpPr>
          <p:cNvPr id="24" name="Group 23"/>
          <p:cNvGrpSpPr/>
          <p:nvPr/>
        </p:nvGrpSpPr>
        <p:grpSpPr>
          <a:xfrm>
            <a:off x="5968181" y="1750040"/>
            <a:ext cx="5181600" cy="4621161"/>
            <a:chOff x="5978013" y="1504950"/>
            <a:chExt cx="5181600" cy="4621161"/>
          </a:xfrm>
        </p:grpSpPr>
        <p:sp>
          <p:nvSpPr>
            <p:cNvPr id="23" name="Rectangle 22"/>
            <p:cNvSpPr/>
            <p:nvPr/>
          </p:nvSpPr>
          <p:spPr bwMode="auto">
            <a:xfrm>
              <a:off x="5978013" y="1504950"/>
              <a:ext cx="5181600" cy="462116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p:cNvCxnSpPr/>
            <p:nvPr/>
          </p:nvCxnSpPr>
          <p:spPr>
            <a:xfrm>
              <a:off x="7531841" y="3047200"/>
              <a:ext cx="747021"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9312890" y="4095689"/>
              <a:ext cx="502936" cy="446010"/>
              <a:chOff x="7158708" y="1779250"/>
              <a:chExt cx="502936" cy="446010"/>
            </a:xfrm>
            <a:solidFill>
              <a:schemeClr val="accent3"/>
            </a:solidFill>
          </p:grpSpPr>
          <p:sp>
            <p:nvSpPr>
              <p:cNvPr id="8" name="Freeform 79"/>
              <p:cNvSpPr>
                <a:spLocks noEditPoints="1"/>
              </p:cNvSpPr>
              <p:nvPr/>
            </p:nvSpPr>
            <p:spPr bwMode="black">
              <a:xfrm>
                <a:off x="7382814" y="1893450"/>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sp>
            <p:nvSpPr>
              <p:cNvPr id="9" name="Freeform 79"/>
              <p:cNvSpPr>
                <a:spLocks noEditPoints="1"/>
              </p:cNvSpPr>
              <p:nvPr/>
            </p:nvSpPr>
            <p:spPr bwMode="black">
              <a:xfrm>
                <a:off x="7158708" y="1779250"/>
                <a:ext cx="278830" cy="331810"/>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grpFill/>
              <a:ln>
                <a:noFill/>
              </a:ln>
              <a:extLst/>
            </p:spPr>
            <p:txBody>
              <a:bodyPr vert="horz" wrap="square" lIns="80687" tIns="40344" rIns="80687" bIns="40344" numCol="1" anchor="t" anchorCtr="0" compatLnSpc="1">
                <a:prstTxWarp prst="textNoShape">
                  <a:avLst/>
                </a:prstTxWarp>
              </a:bodyPr>
              <a:lstStyle/>
              <a:p>
                <a:pPr defTabSz="914367"/>
                <a:endParaRPr lang="en-US" sz="1568" dirty="0"/>
              </a:p>
            </p:txBody>
          </p:sp>
        </p:grpSp>
        <p:sp>
          <p:nvSpPr>
            <p:cNvPr id="10" name="TextBox 9"/>
            <p:cNvSpPr txBox="1"/>
            <p:nvPr/>
          </p:nvSpPr>
          <p:spPr>
            <a:xfrm>
              <a:off x="8133430" y="2162255"/>
              <a:ext cx="1230899"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Datasets</a:t>
              </a:r>
            </a:p>
          </p:txBody>
        </p:sp>
        <p:sp>
          <p:nvSpPr>
            <p:cNvPr id="11" name="TextBox 10"/>
            <p:cNvSpPr txBox="1"/>
            <p:nvPr/>
          </p:nvSpPr>
          <p:spPr>
            <a:xfrm>
              <a:off x="9050053" y="3511618"/>
              <a:ext cx="985256"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Tables</a:t>
              </a:r>
            </a:p>
          </p:txBody>
        </p:sp>
        <p:cxnSp>
          <p:nvCxnSpPr>
            <p:cNvPr id="12" name="Straight Connector 11"/>
            <p:cNvCxnSpPr/>
            <p:nvPr/>
          </p:nvCxnSpPr>
          <p:spPr>
            <a:xfrm>
              <a:off x="8805566" y="3578859"/>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805566" y="4300045"/>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345678" y="2212408"/>
              <a:ext cx="1315805" cy="457200"/>
            </a:xfrm>
            <a:prstGeom prst="rect">
              <a:avLst/>
            </a:prstGeom>
            <a:noFill/>
          </p:spPr>
          <p:txBody>
            <a:bodyPr wrap="square" lIns="91422" tIns="45712" rIns="91422" bIns="45712" rtlCol="0">
              <a:noAutofit/>
            </a:bodyPr>
            <a:lstStyle/>
            <a:p>
              <a:pPr algn="ctr" defTabSz="913794"/>
              <a:r>
                <a:rPr lang="en-US" dirty="0">
                  <a:solidFill>
                    <a:schemeClr val="tx1">
                      <a:lumMod val="95000"/>
                      <a:lumOff val="5000"/>
                    </a:schemeClr>
                  </a:solidFill>
                </a:rPr>
                <a:t>Power BI</a:t>
              </a:r>
            </a:p>
          </p:txBody>
        </p:sp>
        <p:sp>
          <p:nvSpPr>
            <p:cNvPr id="15" name="TextBox 14"/>
            <p:cNvSpPr txBox="1"/>
            <p:nvPr/>
          </p:nvSpPr>
          <p:spPr>
            <a:xfrm>
              <a:off x="9808845" y="4587742"/>
              <a:ext cx="985256" cy="457200"/>
            </a:xfrm>
            <a:prstGeom prst="rect">
              <a:avLst/>
            </a:prstGeom>
            <a:noFill/>
          </p:spPr>
          <p:txBody>
            <a:bodyPr wrap="none" lIns="179285" tIns="143428" rIns="179285" bIns="143428" rtlCol="0">
              <a:noAutofit/>
            </a:bodyPr>
            <a:lstStyle/>
            <a:p>
              <a:pPr algn="ctr" defTabSz="914367">
                <a:lnSpc>
                  <a:spcPct val="90000"/>
                </a:lnSpc>
                <a:spcAft>
                  <a:spcPts val="588"/>
                </a:spcAft>
              </a:pPr>
              <a:r>
                <a:rPr lang="en-US" dirty="0"/>
                <a:t>Rows</a:t>
              </a:r>
            </a:p>
          </p:txBody>
        </p:sp>
        <p:pic>
          <p:nvPicPr>
            <p:cNvPr id="16" name="Picture 15"/>
            <p:cNvPicPr>
              <a:picLocks noChangeAspect="1"/>
            </p:cNvPicPr>
            <p:nvPr/>
          </p:nvPicPr>
          <p:blipFill>
            <a:blip r:embed="rId2"/>
            <a:stretch>
              <a:fillRect/>
            </a:stretch>
          </p:blipFill>
          <p:spPr>
            <a:xfrm>
              <a:off x="10126887" y="5176935"/>
              <a:ext cx="349173" cy="398467"/>
            </a:xfrm>
            <a:prstGeom prst="rect">
              <a:avLst/>
            </a:prstGeom>
          </p:spPr>
        </p:pic>
        <p:cxnSp>
          <p:nvCxnSpPr>
            <p:cNvPr id="17" name="Straight Connector 16"/>
            <p:cNvCxnSpPr/>
            <p:nvPr/>
          </p:nvCxnSpPr>
          <p:spPr>
            <a:xfrm>
              <a:off x="9564358" y="4654983"/>
              <a:ext cx="0" cy="721186"/>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564358" y="5376169"/>
              <a:ext cx="258693" cy="0"/>
            </a:xfrm>
            <a:prstGeom prst="line">
              <a:avLst/>
            </a:prstGeom>
            <a:ln w="190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8439336" y="2757543"/>
              <a:ext cx="594995" cy="635619"/>
              <a:chOff x="5568817" y="2895834"/>
              <a:chExt cx="594995" cy="635619"/>
            </a:xfrm>
          </p:grpSpPr>
          <p:sp>
            <p:nvSpPr>
              <p:cNvPr id="20" name="Freeform 5"/>
              <p:cNvSpPr>
                <a:spLocks noEditPoints="1"/>
              </p:cNvSpPr>
              <p:nvPr/>
            </p:nvSpPr>
            <p:spPr bwMode="auto">
              <a:xfrm>
                <a:off x="5789258" y="3057150"/>
                <a:ext cx="374554" cy="47430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72C6"/>
              </a:solidFill>
              <a:ln>
                <a:noFill/>
              </a:ln>
            </p:spPr>
            <p:txBody>
              <a:bodyPr vert="horz" wrap="square" lIns="91440" tIns="182880" rIns="91440" bIns="45720" numCol="1" anchor="ctr" anchorCtr="0" compatLnSpc="1">
                <a:prstTxWarp prst="textNoShape">
                  <a:avLst/>
                </a:prstTxWarp>
              </a:bodyPr>
              <a:lstStyle/>
              <a:p>
                <a:pPr algn="ctr"/>
                <a:endParaRPr lang="en-US" sz="1600" dirty="0">
                  <a:solidFill>
                    <a:schemeClr val="bg1"/>
                  </a:solidFill>
                </a:endParaRPr>
              </a:p>
            </p:txBody>
          </p:sp>
          <p:sp>
            <p:nvSpPr>
              <p:cNvPr id="21" name="Freeform 5"/>
              <p:cNvSpPr>
                <a:spLocks noEditPoints="1"/>
              </p:cNvSpPr>
              <p:nvPr/>
            </p:nvSpPr>
            <p:spPr bwMode="auto">
              <a:xfrm>
                <a:off x="5568817" y="2895834"/>
                <a:ext cx="374554" cy="474303"/>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rgbClr val="0072C6"/>
              </a:solidFill>
              <a:ln>
                <a:noFill/>
              </a:ln>
            </p:spPr>
            <p:txBody>
              <a:bodyPr vert="horz" wrap="square" lIns="91440" tIns="182880" rIns="91440" bIns="45720" numCol="1" anchor="ctr" anchorCtr="0" compatLnSpc="1">
                <a:prstTxWarp prst="textNoShape">
                  <a:avLst/>
                </a:prstTxWarp>
              </a:bodyPr>
              <a:lstStyle/>
              <a:p>
                <a:pPr algn="ctr"/>
                <a:endParaRPr lang="en-US" sz="1600" dirty="0">
                  <a:solidFill>
                    <a:schemeClr val="bg1"/>
                  </a:solidFill>
                </a:endParaRPr>
              </a:p>
            </p:txBody>
          </p:sp>
        </p:grpSp>
        <p:pic>
          <p:nvPicPr>
            <p:cNvPr id="22" name="Picture 2" descr="PowerBI Designer icon"/>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586465" y="2621662"/>
              <a:ext cx="835156" cy="8763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145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Authentication</a:t>
            </a:r>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US" noProof="0" dirty="0"/>
              <a:t>An application must be registered, and is required to establish an identity for the application </a:t>
            </a:r>
          </a:p>
          <a:p>
            <a:pPr lvl="1"/>
            <a:r>
              <a:rPr lang="en-US" noProof="0" dirty="0"/>
              <a:t>Applications are identified by their </a:t>
            </a:r>
            <a:r>
              <a:rPr lang="en-US" b="1" noProof="0" dirty="0"/>
              <a:t>Client ID</a:t>
            </a:r>
          </a:p>
          <a:p>
            <a:pPr lvl="1"/>
            <a:r>
              <a:rPr lang="en-US" noProof="0" dirty="0"/>
              <a:t>Permissions are delegated to the Power BI service</a:t>
            </a:r>
          </a:p>
          <a:p>
            <a:r>
              <a:rPr lang="en-US" noProof="0" dirty="0"/>
              <a:t>REST API calls are made on </a:t>
            </a:r>
            <a:br>
              <a:rPr lang="en-US" noProof="0" dirty="0"/>
            </a:br>
            <a:r>
              <a:rPr lang="en-US" noProof="0" dirty="0"/>
              <a:t>behalf of an authenticated user </a:t>
            </a:r>
            <a:br>
              <a:rPr lang="en-US" noProof="0" dirty="0"/>
            </a:br>
            <a:r>
              <a:rPr lang="en-US" noProof="0" dirty="0"/>
              <a:t>by passing a token in the </a:t>
            </a:r>
            <a:br>
              <a:rPr lang="en-US" noProof="0" dirty="0"/>
            </a:br>
            <a:r>
              <a:rPr lang="en-US" noProof="0" dirty="0"/>
              <a:t>“Authorization” header</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1036" y="3500971"/>
            <a:ext cx="3558022" cy="2536035"/>
          </a:xfrm>
          <a:prstGeom prst="rect">
            <a:avLst/>
          </a:prstGeom>
        </p:spPr>
      </p:pic>
    </p:spTree>
    <p:extLst>
      <p:ext uri="{BB962C8B-B14F-4D97-AF65-F5344CB8AC3E}">
        <p14:creationId xmlns:p14="http://schemas.microsoft.com/office/powerpoint/2010/main" val="189628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Application registration</a:t>
            </a:r>
          </a:p>
        </p:txBody>
      </p:sp>
      <p:sp>
        <p:nvSpPr>
          <p:cNvPr id="4" name="Text Placeholder 3"/>
          <p:cNvSpPr>
            <a:spLocks noGrp="1"/>
          </p:cNvSpPr>
          <p:nvPr>
            <p:ph type="body" sz="quarter" idx="11"/>
          </p:nvPr>
        </p:nvSpPr>
        <p:spPr>
          <a:xfrm>
            <a:off x="269875" y="1749425"/>
            <a:ext cx="11655425" cy="5108575"/>
          </a:xfrm>
        </p:spPr>
        <p:txBody>
          <a:bodyPr>
            <a:normAutofit/>
          </a:bodyPr>
          <a:lstStyle/>
          <a:p>
            <a:r>
              <a:rPr lang="en-US" noProof="0" dirty="0"/>
              <a:t>An application can be registered with</a:t>
            </a:r>
          </a:p>
          <a:p>
            <a:pPr lvl="1"/>
            <a:r>
              <a:rPr lang="en-US" noProof="0" dirty="0"/>
              <a:t>Power BI App Registration Tool at </a:t>
            </a:r>
            <a:r>
              <a:rPr lang="en-US" noProof="0" dirty="0">
                <a:hlinkClick r:id="rId2"/>
              </a:rPr>
              <a:t>http://dev.powerbi.com/apps</a:t>
            </a:r>
            <a:r>
              <a:rPr lang="en-US" noProof="0" dirty="0"/>
              <a:t>, or</a:t>
            </a:r>
          </a:p>
          <a:p>
            <a:pPr lvl="1"/>
            <a:r>
              <a:rPr lang="en-US" noProof="0" dirty="0"/>
              <a:t>Azure Management Portal</a:t>
            </a:r>
          </a:p>
          <a:p>
            <a:r>
              <a:rPr lang="en-US" noProof="0" dirty="0"/>
              <a:t>The Power BI App Registration Tool is the easiest option since there are just a few fields to fill in</a:t>
            </a:r>
          </a:p>
          <a:p>
            <a:r>
              <a:rPr lang="en-US" noProof="0" dirty="0"/>
              <a:t>If you want to make changes to you app, this can only be done through the Azure Management Portal</a:t>
            </a:r>
          </a:p>
          <a:p>
            <a:endParaRPr lang="en-US" noProof="0" dirty="0"/>
          </a:p>
        </p:txBody>
      </p:sp>
    </p:spTree>
    <p:extLst>
      <p:ext uri="{BB962C8B-B14F-4D97-AF65-F5344CB8AC3E}">
        <p14:creationId xmlns:p14="http://schemas.microsoft.com/office/powerpoint/2010/main" val="374430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Authentication flow: Client application</a:t>
            </a:r>
          </a:p>
        </p:txBody>
      </p:sp>
      <p:pic>
        <p:nvPicPr>
          <p:cNvPr id="6" name="Picture 5"/>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39309" y="1424167"/>
            <a:ext cx="6595025" cy="5063625"/>
          </a:xfrm>
          <a:prstGeom prst="rect">
            <a:avLst/>
          </a:prstGeom>
        </p:spPr>
      </p:pic>
    </p:spTree>
    <p:extLst>
      <p:ext uri="{BB962C8B-B14F-4D97-AF65-F5344CB8AC3E}">
        <p14:creationId xmlns:p14="http://schemas.microsoft.com/office/powerpoint/2010/main" val="254844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Authentication flow: Web application</a:t>
            </a: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345622" y="1787961"/>
            <a:ext cx="7353340" cy="4381730"/>
          </a:xfrm>
          <a:prstGeom prst="rect">
            <a:avLst/>
          </a:prstGeom>
        </p:spPr>
      </p:pic>
    </p:spTree>
    <p:extLst>
      <p:ext uri="{BB962C8B-B14F-4D97-AF65-F5344CB8AC3E}">
        <p14:creationId xmlns:p14="http://schemas.microsoft.com/office/powerpoint/2010/main" val="254217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Operations</a:t>
            </a:r>
          </a:p>
        </p:txBody>
      </p:sp>
      <p:graphicFrame>
        <p:nvGraphicFramePr>
          <p:cNvPr id="6" name="Table 5"/>
          <p:cNvGraphicFramePr>
            <a:graphicFrameLocks noGrp="1"/>
          </p:cNvGraphicFramePr>
          <p:nvPr>
            <p:extLst>
              <p:ext uri="{D42A27DB-BD31-4B8C-83A1-F6EECF244321}">
                <p14:modId xmlns:p14="http://schemas.microsoft.com/office/powerpoint/2010/main" val="3301249843"/>
              </p:ext>
            </p:extLst>
          </p:nvPr>
        </p:nvGraphicFramePr>
        <p:xfrm>
          <a:off x="449006" y="1820879"/>
          <a:ext cx="11231717" cy="4495760"/>
        </p:xfrm>
        <a:graphic>
          <a:graphicData uri="http://schemas.openxmlformats.org/drawingml/2006/table">
            <a:tbl>
              <a:tblPr firstRow="1" bandRow="1">
                <a:tableStyleId>{F5AB1C69-6EDB-4FF4-983F-18BD219EF322}</a:tableStyleId>
              </a:tblPr>
              <a:tblGrid>
                <a:gridCol w="3119142">
                  <a:extLst>
                    <a:ext uri="{9D8B030D-6E8A-4147-A177-3AD203B41FA5}">
                      <a16:colId xmlns:a16="http://schemas.microsoft.com/office/drawing/2014/main" xmlns="" val="20000"/>
                    </a:ext>
                  </a:extLst>
                </a:gridCol>
                <a:gridCol w="1033669">
                  <a:extLst>
                    <a:ext uri="{9D8B030D-6E8A-4147-A177-3AD203B41FA5}">
                      <a16:colId xmlns:a16="http://schemas.microsoft.com/office/drawing/2014/main" xmlns="" val="20001"/>
                    </a:ext>
                  </a:extLst>
                </a:gridCol>
                <a:gridCol w="7078906">
                  <a:extLst>
                    <a:ext uri="{9D8B030D-6E8A-4147-A177-3AD203B41FA5}">
                      <a16:colId xmlns:a16="http://schemas.microsoft.com/office/drawing/2014/main" xmlns="" val="20002"/>
                    </a:ext>
                  </a:extLst>
                </a:gridCol>
              </a:tblGrid>
              <a:tr h="370840">
                <a:tc>
                  <a:txBody>
                    <a:bodyPr/>
                    <a:lstStyle/>
                    <a:p>
                      <a:r>
                        <a:rPr lang="en-AU" sz="1600" dirty="0"/>
                        <a:t>Operation</a:t>
                      </a:r>
                      <a:endParaRPr lang="en-US" sz="1600" dirty="0"/>
                    </a:p>
                  </a:txBody>
                  <a:tcPr/>
                </a:tc>
                <a:tc>
                  <a:txBody>
                    <a:bodyPr/>
                    <a:lstStyle/>
                    <a:p>
                      <a:r>
                        <a:rPr lang="en-AU" sz="1600" dirty="0"/>
                        <a:t>Method</a:t>
                      </a:r>
                      <a:endParaRPr lang="en-US" sz="1600" dirty="0"/>
                    </a:p>
                  </a:txBody>
                  <a:tcPr/>
                </a:tc>
                <a:tc>
                  <a:txBody>
                    <a:bodyPr/>
                    <a:lstStyle/>
                    <a:p>
                      <a:endParaRPr lang="en-US" sz="1600" dirty="0"/>
                    </a:p>
                  </a:txBody>
                  <a:tcPr/>
                </a:tc>
                <a:extLst>
                  <a:ext uri="{0D108BD9-81ED-4DB2-BD59-A6C34878D82A}">
                    <a16:rowId xmlns:a16="http://schemas.microsoft.com/office/drawing/2014/main" xmlns="" val="10000"/>
                  </a:ext>
                </a:extLst>
              </a:tr>
              <a:tr h="370840">
                <a:tc>
                  <a:txBody>
                    <a:bodyPr/>
                    <a:lstStyle/>
                    <a:p>
                      <a:r>
                        <a:rPr lang="en-AU" sz="1600" dirty="0"/>
                        <a:t>List</a:t>
                      </a:r>
                      <a:r>
                        <a:rPr lang="en-AU" sz="1600" baseline="0" dirty="0"/>
                        <a:t> all </a:t>
                      </a:r>
                      <a:r>
                        <a:rPr lang="en-AU" sz="1600" dirty="0"/>
                        <a:t>datasets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all dataset objects that includes a name and dataset ID</a:t>
                      </a:r>
                      <a:endParaRPr lang="en-US" sz="1600" dirty="0"/>
                    </a:p>
                  </a:txBody>
                  <a:tcPr/>
                </a:tc>
                <a:extLst>
                  <a:ext uri="{0D108BD9-81ED-4DB2-BD59-A6C34878D82A}">
                    <a16:rowId xmlns:a16="http://schemas.microsoft.com/office/drawing/2014/main" xmlns="" val="10001"/>
                  </a:ext>
                </a:extLst>
              </a:tr>
              <a:tr h="370840">
                <a:tc>
                  <a:txBody>
                    <a:bodyPr/>
                    <a:lstStyle/>
                    <a:p>
                      <a:r>
                        <a:rPr lang="en-AU" sz="1600" dirty="0"/>
                        <a:t>Create a dataset</a:t>
                      </a:r>
                      <a:endParaRPr lang="en-US" sz="1600" dirty="0"/>
                    </a:p>
                  </a:txBody>
                  <a:tcPr/>
                </a:tc>
                <a:tc>
                  <a:txBody>
                    <a:bodyPr/>
                    <a:lstStyle/>
                    <a:p>
                      <a:r>
                        <a:rPr lang="en-AU" sz="1600" dirty="0"/>
                        <a:t>POST</a:t>
                      </a:r>
                      <a:endParaRPr lang="en-US" sz="1600" dirty="0"/>
                    </a:p>
                  </a:txBody>
                  <a:tcPr/>
                </a:tc>
                <a:tc>
                  <a:txBody>
                    <a:bodyPr/>
                    <a:lstStyle/>
                    <a:p>
                      <a:r>
                        <a:rPr lang="en-US" sz="1600" dirty="0"/>
                        <a:t>Creates a new dataset with the schema definition that is in the JSON body, and returns the dataset ID and the properties of the objects created</a:t>
                      </a:r>
                    </a:p>
                  </a:txBody>
                  <a:tcPr/>
                </a:tc>
                <a:extLst>
                  <a:ext uri="{0D108BD9-81ED-4DB2-BD59-A6C34878D82A}">
                    <a16:rowId xmlns:a16="http://schemas.microsoft.com/office/drawing/2014/main" xmlns="" val="10002"/>
                  </a:ext>
                </a:extLst>
              </a:tr>
              <a:tr h="370840">
                <a:tc>
                  <a:txBody>
                    <a:bodyPr/>
                    <a:lstStyle/>
                    <a:p>
                      <a:r>
                        <a:rPr lang="en-AU" sz="1600" dirty="0"/>
                        <a:t>List all tables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tables for the specified dataset</a:t>
                      </a:r>
                      <a:endParaRPr lang="en-US" sz="1600" dirty="0"/>
                    </a:p>
                  </a:txBody>
                  <a:tcPr/>
                </a:tc>
                <a:extLst>
                  <a:ext uri="{0D108BD9-81ED-4DB2-BD59-A6C34878D82A}">
                    <a16:rowId xmlns:a16="http://schemas.microsoft.com/office/drawing/2014/main" xmlns="" val="10003"/>
                  </a:ext>
                </a:extLst>
              </a:tr>
              <a:tr h="370800">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AU" sz="1600" dirty="0"/>
                        <a:t>Update an existing table schema</a:t>
                      </a:r>
                      <a:endParaRPr lang="en-US" sz="1600" dirty="0"/>
                    </a:p>
                  </a:txBody>
                  <a:tcPr/>
                </a:tc>
                <a:tc>
                  <a:txBody>
                    <a:bodyPr/>
                    <a:lstStyle/>
                    <a:p>
                      <a:r>
                        <a:rPr lang="en-AU" sz="1600" dirty="0"/>
                        <a:t>PUT</a:t>
                      </a:r>
                      <a:endParaRPr lang="en-US" sz="1600" dirty="0"/>
                    </a:p>
                  </a:txBody>
                  <a:tcPr/>
                </a:tc>
                <a:tc>
                  <a:txBody>
                    <a:bodyPr/>
                    <a:lstStyle/>
                    <a:p>
                      <a:endParaRPr lang="en-US" sz="1600" dirty="0"/>
                    </a:p>
                  </a:txBody>
                  <a:tcPr/>
                </a:tc>
                <a:extLst>
                  <a:ext uri="{0D108BD9-81ED-4DB2-BD59-A6C34878D82A}">
                    <a16:rowId xmlns:a16="http://schemas.microsoft.com/office/drawing/2014/main" xmlns="" val="10004"/>
                  </a:ext>
                </a:extLst>
              </a:tr>
              <a:tr h="370840">
                <a:tc>
                  <a:txBody>
                    <a:bodyPr/>
                    <a:lstStyle/>
                    <a:p>
                      <a:r>
                        <a:rPr lang="en-AU" sz="1600" dirty="0"/>
                        <a:t>Add rows to a table in a dataset</a:t>
                      </a:r>
                      <a:endParaRPr lang="en-US" sz="1600" dirty="0"/>
                    </a:p>
                  </a:txBody>
                  <a:tcPr/>
                </a:tc>
                <a:tc>
                  <a:txBody>
                    <a:bodyPr/>
                    <a:lstStyle/>
                    <a:p>
                      <a:r>
                        <a:rPr lang="en-AU" sz="1600" dirty="0"/>
                        <a:t>POST</a:t>
                      </a:r>
                      <a:endParaRPr lang="en-US" sz="1600" dirty="0"/>
                    </a:p>
                  </a:txBody>
                  <a:tcPr/>
                </a:tc>
                <a:tc>
                  <a:txBody>
                    <a:bodyPr/>
                    <a:lstStyle/>
                    <a:p>
                      <a:endParaRPr lang="en-US" sz="1600" dirty="0"/>
                    </a:p>
                  </a:txBody>
                  <a:tcPr/>
                </a:tc>
                <a:extLst>
                  <a:ext uri="{0D108BD9-81ED-4DB2-BD59-A6C34878D82A}">
                    <a16:rowId xmlns:a16="http://schemas.microsoft.com/office/drawing/2014/main" xmlns="" val="10005"/>
                  </a:ext>
                </a:extLst>
              </a:tr>
              <a:tr h="370840">
                <a:tc>
                  <a:txBody>
                    <a:bodyPr/>
                    <a:lstStyle/>
                    <a:p>
                      <a:r>
                        <a:rPr lang="en-AU" sz="1600" dirty="0"/>
                        <a:t>Clear the rows in a table</a:t>
                      </a:r>
                      <a:endParaRPr lang="en-US" sz="1600" dirty="0"/>
                    </a:p>
                  </a:txBody>
                  <a:tcPr/>
                </a:tc>
                <a:tc>
                  <a:txBody>
                    <a:bodyPr/>
                    <a:lstStyle/>
                    <a:p>
                      <a:r>
                        <a:rPr lang="en-AU" sz="1600" dirty="0"/>
                        <a:t>DELETE</a:t>
                      </a:r>
                      <a:endParaRPr lang="en-US" sz="1600" dirty="0"/>
                    </a:p>
                  </a:txBody>
                  <a:tcPr/>
                </a:tc>
                <a:tc>
                  <a:txBody>
                    <a:bodyPr/>
                    <a:lstStyle/>
                    <a:p>
                      <a:endParaRPr lang="en-US" sz="1600" dirty="0"/>
                    </a:p>
                  </a:txBody>
                  <a:tcPr/>
                </a:tc>
                <a:extLst>
                  <a:ext uri="{0D108BD9-81ED-4DB2-BD59-A6C34878D82A}">
                    <a16:rowId xmlns:a16="http://schemas.microsoft.com/office/drawing/2014/main" xmlns="" val="10006"/>
                  </a:ext>
                </a:extLst>
              </a:tr>
              <a:tr h="370840">
                <a:tc>
                  <a:txBody>
                    <a:bodyPr/>
                    <a:lstStyle/>
                    <a:p>
                      <a:r>
                        <a:rPr lang="en-AU" sz="1600" dirty="0"/>
                        <a:t>List all groups</a:t>
                      </a:r>
                      <a:endParaRPr lang="en-US" sz="1600" dirty="0"/>
                    </a:p>
                  </a:txBody>
                  <a:tcPr/>
                </a:tc>
                <a:tc>
                  <a:txBody>
                    <a:bodyPr/>
                    <a:lstStyle/>
                    <a:p>
                      <a:r>
                        <a:rPr lang="en-AU" sz="1600" dirty="0"/>
                        <a:t>GET</a:t>
                      </a:r>
                      <a:endParaRPr lang="en-US" sz="1600" dirty="0"/>
                    </a:p>
                  </a:txBody>
                  <a:tcPr/>
                </a:tc>
                <a:tc>
                  <a:txBody>
                    <a:bodyPr/>
                    <a:lstStyle/>
                    <a:p>
                      <a:r>
                        <a:rPr lang="en-US" sz="1600" dirty="0">
                          <a:effectLst/>
                        </a:rPr>
                        <a:t>Returns a JSON list of all the groups of</a:t>
                      </a:r>
                      <a:r>
                        <a:rPr lang="en-US" sz="1600" baseline="0" dirty="0">
                          <a:effectLst/>
                        </a:rPr>
                        <a:t> which</a:t>
                      </a:r>
                      <a:r>
                        <a:rPr lang="en-US" sz="1600" dirty="0">
                          <a:effectLst/>
                        </a:rPr>
                        <a:t> the user is a member</a:t>
                      </a:r>
                      <a:endParaRPr lang="en-US" sz="1600" dirty="0"/>
                    </a:p>
                  </a:txBody>
                  <a:tcPr/>
                </a:tc>
                <a:extLst>
                  <a:ext uri="{0D108BD9-81ED-4DB2-BD59-A6C34878D82A}">
                    <a16:rowId xmlns:a16="http://schemas.microsoft.com/office/drawing/2014/main" xmlns="" val="10007"/>
                  </a:ext>
                </a:extLst>
              </a:tr>
              <a:tr h="370840">
                <a:tc>
                  <a:txBody>
                    <a:bodyPr/>
                    <a:lstStyle/>
                    <a:p>
                      <a:r>
                        <a:rPr lang="en-US" sz="1600" dirty="0"/>
                        <a:t>List all dashboards</a:t>
                      </a:r>
                    </a:p>
                  </a:txBody>
                  <a:tcPr/>
                </a:tc>
                <a:tc>
                  <a:txBody>
                    <a:bodyPr/>
                    <a:lstStyle/>
                    <a:p>
                      <a:r>
                        <a:rPr lang="en-US" sz="1600" dirty="0"/>
                        <a:t>GET</a:t>
                      </a:r>
                    </a:p>
                  </a:txBody>
                  <a:tcPr/>
                </a:tc>
                <a:tc>
                  <a:txBody>
                    <a:bodyPr/>
                    <a:lstStyle/>
                    <a:p>
                      <a:r>
                        <a:rPr lang="en-US" sz="1600" dirty="0"/>
                        <a:t>(In preview)</a:t>
                      </a:r>
                    </a:p>
                  </a:txBody>
                  <a:tcPr/>
                </a:tc>
                <a:extLst>
                  <a:ext uri="{0D108BD9-81ED-4DB2-BD59-A6C34878D82A}">
                    <a16:rowId xmlns:a16="http://schemas.microsoft.com/office/drawing/2014/main" xmlns="" val="10008"/>
                  </a:ext>
                </a:extLst>
              </a:tr>
              <a:tr h="370840">
                <a:tc>
                  <a:txBody>
                    <a:bodyPr/>
                    <a:lstStyle/>
                    <a:p>
                      <a:r>
                        <a:rPr lang="en-US" sz="1600" dirty="0"/>
                        <a:t>List all dashboard tiles</a:t>
                      </a:r>
                    </a:p>
                  </a:txBody>
                  <a:tcPr/>
                </a:tc>
                <a:tc>
                  <a:txBody>
                    <a:bodyPr/>
                    <a:lstStyle/>
                    <a:p>
                      <a:r>
                        <a:rPr lang="en-US" sz="1600" dirty="0"/>
                        <a:t>GET</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(In preview) </a:t>
                      </a:r>
                      <a:r>
                        <a:rPr lang="en-US" sz="1600" dirty="0">
                          <a:effectLst/>
                        </a:rPr>
                        <a:t>Returns a JSON list of tiles for the specified dashboard.</a:t>
                      </a:r>
                      <a:r>
                        <a:rPr lang="en-US" sz="1600" baseline="0" dirty="0">
                          <a:effectLst/>
                        </a:rPr>
                        <a:t> </a:t>
                      </a:r>
                      <a:endParaRPr lang="en-US" sz="1600" dirty="0"/>
                    </a:p>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Use this method to retrieve the embed URL.</a:t>
                      </a:r>
                    </a:p>
                  </a:txBody>
                  <a:tcPr/>
                </a:tc>
                <a:extLst>
                  <a:ext uri="{0D108BD9-81ED-4DB2-BD59-A6C34878D82A}">
                    <a16:rowId xmlns:a16="http://schemas.microsoft.com/office/drawing/2014/main" xmlns="" val="10009"/>
                  </a:ext>
                </a:extLst>
              </a:tr>
              <a:tr h="370840">
                <a:tc>
                  <a:txBody>
                    <a:bodyPr/>
                    <a:lstStyle/>
                    <a:p>
                      <a:r>
                        <a:rPr lang="en-US" sz="1600" dirty="0"/>
                        <a:t>List all reports</a:t>
                      </a:r>
                    </a:p>
                  </a:txBody>
                  <a:tcPr/>
                </a:tc>
                <a:tc>
                  <a:txBody>
                    <a:bodyPr/>
                    <a:lstStyle/>
                    <a:p>
                      <a:r>
                        <a:rPr lang="en-US" sz="1600" dirty="0"/>
                        <a:t>GET</a:t>
                      </a:r>
                    </a:p>
                  </a:txBody>
                  <a:tcPr/>
                </a:tc>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lang="en-US" sz="1600" dirty="0"/>
                        <a:t>(In preview) Use this method to retrieve the embed URL</a:t>
                      </a:r>
                    </a:p>
                  </a:txBody>
                  <a:tcPr/>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1452828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462070" y="1213698"/>
            <a:ext cx="6727850" cy="1351734"/>
          </a:xfrm>
          <a:prstGeom prst="rect">
            <a:avLst/>
          </a:prstGeom>
        </p:spPr>
        <p:txBody>
          <a:bodyPr wrap="square"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Cortana </a:t>
            </a:r>
          </a:p>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a:t>
            </a:r>
            <a:r>
              <a:rPr kumimoji="0" lang="en-US" sz="4313" b="0" i="0" u="none" strike="noStrike" kern="1200" cap="none" spc="-98" normalizeH="0" baseline="0" noProof="0" dirty="0" err="1">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ntegration</a:t>
            </a:r>
            <a:endPar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endParaRPr>
          </a:p>
        </p:txBody>
      </p:sp>
      <p:grpSp>
        <p:nvGrpSpPr>
          <p:cNvPr id="2" name="Group 1"/>
          <p:cNvGrpSpPr/>
          <p:nvPr/>
        </p:nvGrpSpPr>
        <p:grpSpPr>
          <a:xfrm>
            <a:off x="3715156" y="-94447"/>
            <a:ext cx="10270279" cy="6839908"/>
            <a:chOff x="3789652" y="-96837"/>
            <a:chExt cx="10476219" cy="6977062"/>
          </a:xfrm>
        </p:grpSpPr>
        <p:grpSp>
          <p:nvGrpSpPr>
            <p:cNvPr id="8" name="Group 7"/>
            <p:cNvGrpSpPr/>
            <p:nvPr/>
          </p:nvGrpSpPr>
          <p:grpSpPr>
            <a:xfrm>
              <a:off x="3789652" y="-96837"/>
              <a:ext cx="10476219" cy="6977062"/>
              <a:chOff x="2505168" y="243343"/>
              <a:chExt cx="7426139" cy="4945738"/>
            </a:xfrm>
          </p:grpSpPr>
          <p:pic>
            <p:nvPicPr>
              <p:cNvPr id="9" name="Picture 4" descr="https://pbiwebprod.blob.core.windows.net/webassets/images/Homepage_metal_larg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5168" y="243343"/>
                <a:ext cx="7426139" cy="494573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bwMode="auto">
              <a:xfrm>
                <a:off x="4400008" y="1003610"/>
                <a:ext cx="412595" cy="78058"/>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pic>
          <p:nvPicPr>
            <p:cNvPr id="4" name="Picture 3"/>
            <p:cNvPicPr>
              <a:picLocks noChangeAspect="1"/>
            </p:cNvPicPr>
            <p:nvPr/>
          </p:nvPicPr>
          <p:blipFill rotWithShape="1">
            <a:blip r:embed="rId4"/>
            <a:srcRect r="10468"/>
            <a:stretch/>
          </p:blipFill>
          <p:spPr>
            <a:xfrm>
              <a:off x="5176706" y="902333"/>
              <a:ext cx="7743228" cy="4864788"/>
            </a:xfrm>
            <a:prstGeom prst="rect">
              <a:avLst/>
            </a:prstGeom>
          </p:spPr>
        </p:pic>
      </p:grpSp>
      <p:sp>
        <p:nvSpPr>
          <p:cNvPr id="17" name="Oval 5"/>
          <p:cNvSpPr>
            <a:spLocks noChangeArrowheads="1"/>
          </p:cNvSpPr>
          <p:nvPr/>
        </p:nvSpPr>
        <p:spPr bwMode="auto">
          <a:xfrm>
            <a:off x="821369" y="3135722"/>
            <a:ext cx="2897903" cy="2893671"/>
          </a:xfrm>
          <a:prstGeom prst="ellipse">
            <a:avLst/>
          </a:prstGeom>
          <a:solidFill>
            <a:srgbClr val="F2F2F2"/>
          </a:solidFill>
          <a:ln w="19050">
            <a:solidFill>
              <a:srgbClr val="C7C7C7"/>
            </a:solidFill>
            <a:prstDash val="solid"/>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21" name="Group 20"/>
          <p:cNvGrpSpPr/>
          <p:nvPr/>
        </p:nvGrpSpPr>
        <p:grpSpPr>
          <a:xfrm>
            <a:off x="3148316" y="4248509"/>
            <a:ext cx="1084801" cy="1084801"/>
            <a:chOff x="3353686" y="4475444"/>
            <a:chExt cx="822074" cy="822074"/>
          </a:xfrm>
        </p:grpSpPr>
        <p:sp>
          <p:nvSpPr>
            <p:cNvPr id="22" name="Oval 8"/>
            <p:cNvSpPr>
              <a:spLocks noChangeArrowheads="1"/>
            </p:cNvSpPr>
            <p:nvPr/>
          </p:nvSpPr>
          <p:spPr bwMode="auto">
            <a:xfrm>
              <a:off x="3353686" y="4475444"/>
              <a:ext cx="822074" cy="822074"/>
            </a:xfrm>
            <a:prstGeom prst="ellipse">
              <a:avLst/>
            </a:prstGeom>
            <a:solidFill>
              <a:schemeClr val="accent2"/>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microphone_2"/>
            <p:cNvSpPr>
              <a:spLocks noChangeAspect="1" noEditPoints="1"/>
            </p:cNvSpPr>
            <p:nvPr/>
          </p:nvSpPr>
          <p:spPr bwMode="auto">
            <a:xfrm>
              <a:off x="3651217" y="4695187"/>
              <a:ext cx="227013" cy="382588"/>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p:cNvGrpSpPr/>
          <p:nvPr/>
        </p:nvGrpSpPr>
        <p:grpSpPr>
          <a:xfrm>
            <a:off x="2912276" y="5345356"/>
            <a:ext cx="598671" cy="600238"/>
            <a:chOff x="2863895" y="5344987"/>
            <a:chExt cx="824231" cy="826389"/>
          </a:xfrm>
        </p:grpSpPr>
        <p:sp>
          <p:nvSpPr>
            <p:cNvPr id="25" name="Oval 24"/>
            <p:cNvSpPr>
              <a:spLocks noChangeArrowheads="1"/>
            </p:cNvSpPr>
            <p:nvPr/>
          </p:nvSpPr>
          <p:spPr bwMode="auto">
            <a:xfrm>
              <a:off x="2863895" y="5344987"/>
              <a:ext cx="824231"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graph_6"/>
            <p:cNvSpPr>
              <a:spLocks noChangeAspect="1" noEditPoints="1"/>
            </p:cNvSpPr>
            <p:nvPr/>
          </p:nvSpPr>
          <p:spPr bwMode="auto">
            <a:xfrm>
              <a:off x="3080748" y="5602606"/>
              <a:ext cx="390525" cy="31115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29" name="Oval 28"/>
          <p:cNvSpPr>
            <a:spLocks noChangeArrowheads="1"/>
          </p:cNvSpPr>
          <p:nvPr/>
        </p:nvSpPr>
        <p:spPr bwMode="auto">
          <a:xfrm>
            <a:off x="1972828" y="5679567"/>
            <a:ext cx="597103" cy="60023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34" name="Group 33"/>
          <p:cNvGrpSpPr/>
          <p:nvPr/>
        </p:nvGrpSpPr>
        <p:grpSpPr>
          <a:xfrm>
            <a:off x="551649" y="4492357"/>
            <a:ext cx="598671" cy="597105"/>
            <a:chOff x="455932" y="4475444"/>
            <a:chExt cx="824231" cy="822074"/>
          </a:xfrm>
        </p:grpSpPr>
        <p:sp>
          <p:nvSpPr>
            <p:cNvPr id="35" name="Oval 34"/>
            <p:cNvSpPr>
              <a:spLocks noChangeArrowheads="1"/>
            </p:cNvSpPr>
            <p:nvPr/>
          </p:nvSpPr>
          <p:spPr bwMode="auto">
            <a:xfrm>
              <a:off x="455932" y="4475444"/>
              <a:ext cx="824231"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arrow_4"/>
            <p:cNvSpPr>
              <a:spLocks noChangeAspect="1" noEditPoints="1"/>
            </p:cNvSpPr>
            <p:nvPr/>
          </p:nvSpPr>
          <p:spPr bwMode="auto">
            <a:xfrm>
              <a:off x="700566" y="4703222"/>
              <a:ext cx="334962" cy="366519"/>
            </a:xfrm>
            <a:custGeom>
              <a:avLst/>
              <a:gdLst>
                <a:gd name="T0" fmla="*/ 211 w 211"/>
                <a:gd name="T1" fmla="*/ 147 h 253"/>
                <a:gd name="T2" fmla="*/ 211 w 211"/>
                <a:gd name="T3" fmla="*/ 43 h 253"/>
                <a:gd name="T4" fmla="*/ 0 w 211"/>
                <a:gd name="T5" fmla="*/ 43 h 253"/>
                <a:gd name="T6" fmla="*/ 0 w 211"/>
                <a:gd name="T7" fmla="*/ 253 h 253"/>
                <a:gd name="T8" fmla="*/ 211 w 211"/>
                <a:gd name="T9" fmla="*/ 253 h 253"/>
                <a:gd name="T10" fmla="*/ 211 w 211"/>
                <a:gd name="T11" fmla="*/ 147 h 253"/>
                <a:gd name="T12" fmla="*/ 106 w 211"/>
                <a:gd name="T13" fmla="*/ 0 h 253"/>
                <a:gd name="T14" fmla="*/ 106 w 211"/>
                <a:gd name="T15" fmla="*/ 155 h 253"/>
                <a:gd name="T16" fmla="*/ 159 w 211"/>
                <a:gd name="T17" fmla="*/ 101 h 253"/>
                <a:gd name="T18" fmla="*/ 106 w 211"/>
                <a:gd name="T19" fmla="*/ 155 h 253"/>
                <a:gd name="T20" fmla="*/ 51 w 211"/>
                <a:gd name="T21" fmla="*/ 10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53">
                  <a:moveTo>
                    <a:pt x="211" y="147"/>
                  </a:moveTo>
                  <a:lnTo>
                    <a:pt x="211" y="43"/>
                  </a:lnTo>
                  <a:lnTo>
                    <a:pt x="0" y="43"/>
                  </a:lnTo>
                  <a:lnTo>
                    <a:pt x="0" y="253"/>
                  </a:lnTo>
                  <a:lnTo>
                    <a:pt x="211" y="253"/>
                  </a:lnTo>
                  <a:lnTo>
                    <a:pt x="211" y="147"/>
                  </a:lnTo>
                  <a:moveTo>
                    <a:pt x="106" y="0"/>
                  </a:moveTo>
                  <a:lnTo>
                    <a:pt x="106" y="155"/>
                  </a:lnTo>
                  <a:moveTo>
                    <a:pt x="159" y="101"/>
                  </a:moveTo>
                  <a:lnTo>
                    <a:pt x="106" y="155"/>
                  </a:lnTo>
                  <a:lnTo>
                    <a:pt x="51" y="101"/>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7" name="Group 36"/>
          <p:cNvGrpSpPr/>
          <p:nvPr/>
        </p:nvGrpSpPr>
        <p:grpSpPr>
          <a:xfrm>
            <a:off x="722711" y="3525687"/>
            <a:ext cx="597103" cy="597103"/>
            <a:chOff x="630703" y="3489389"/>
            <a:chExt cx="822074" cy="822074"/>
          </a:xfrm>
        </p:grpSpPr>
        <p:sp>
          <p:nvSpPr>
            <p:cNvPr id="38" name="Oval 6"/>
            <p:cNvSpPr>
              <a:spLocks noChangeArrowheads="1"/>
            </p:cNvSpPr>
            <p:nvPr/>
          </p:nvSpPr>
          <p:spPr bwMode="auto">
            <a:xfrm>
              <a:off x="630703" y="3489389"/>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phone"/>
            <p:cNvSpPr>
              <a:spLocks noChangeAspect="1" noEditPoints="1"/>
            </p:cNvSpPr>
            <p:nvPr/>
          </p:nvSpPr>
          <p:spPr bwMode="auto">
            <a:xfrm>
              <a:off x="924265" y="3712308"/>
              <a:ext cx="234950" cy="37623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0" name="Group 39"/>
          <p:cNvGrpSpPr/>
          <p:nvPr/>
        </p:nvGrpSpPr>
        <p:grpSpPr>
          <a:xfrm>
            <a:off x="1056921" y="5345357"/>
            <a:ext cx="597103" cy="600236"/>
            <a:chOff x="971615" y="5344987"/>
            <a:chExt cx="822074" cy="826389"/>
          </a:xfrm>
        </p:grpSpPr>
        <p:sp>
          <p:nvSpPr>
            <p:cNvPr id="41" name="Oval 40"/>
            <p:cNvSpPr>
              <a:spLocks noChangeArrowheads="1"/>
            </p:cNvSpPr>
            <p:nvPr/>
          </p:nvSpPr>
          <p:spPr bwMode="auto">
            <a:xfrm>
              <a:off x="971615" y="5344987"/>
              <a:ext cx="822074"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globe_2"/>
            <p:cNvSpPr>
              <a:spLocks noChangeAspect="1" noEditPoints="1"/>
            </p:cNvSpPr>
            <p:nvPr/>
          </p:nvSpPr>
          <p:spPr bwMode="auto">
            <a:xfrm>
              <a:off x="1189771" y="5565300"/>
              <a:ext cx="385763" cy="38576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3" name="Group 42"/>
          <p:cNvGrpSpPr/>
          <p:nvPr/>
        </p:nvGrpSpPr>
        <p:grpSpPr>
          <a:xfrm>
            <a:off x="1482637" y="2887154"/>
            <a:ext cx="600238" cy="598669"/>
            <a:chOff x="1405308" y="2837772"/>
            <a:chExt cx="826389" cy="824231"/>
          </a:xfrm>
        </p:grpSpPr>
        <p:sp>
          <p:nvSpPr>
            <p:cNvPr id="44" name="Oval 43"/>
            <p:cNvSpPr>
              <a:spLocks noChangeArrowheads="1"/>
            </p:cNvSpPr>
            <p:nvPr/>
          </p:nvSpPr>
          <p:spPr bwMode="auto">
            <a:xfrm>
              <a:off x="1405308" y="2837772"/>
              <a:ext cx="826389" cy="824231"/>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arrow_22"/>
            <p:cNvSpPr>
              <a:spLocks noChangeAspect="1" noEditPoints="1"/>
            </p:cNvSpPr>
            <p:nvPr/>
          </p:nvSpPr>
          <p:spPr bwMode="auto">
            <a:xfrm>
              <a:off x="1622446" y="3054625"/>
              <a:ext cx="392113" cy="390525"/>
            </a:xfrm>
            <a:custGeom>
              <a:avLst/>
              <a:gdLst>
                <a:gd name="T0" fmla="*/ 21 w 340"/>
                <a:gd name="T1" fmla="*/ 89 h 340"/>
                <a:gd name="T2" fmla="*/ 170 w 340"/>
                <a:gd name="T3" fmla="*/ 0 h 340"/>
                <a:gd name="T4" fmla="*/ 340 w 340"/>
                <a:gd name="T5" fmla="*/ 170 h 340"/>
                <a:gd name="T6" fmla="*/ 170 w 340"/>
                <a:gd name="T7" fmla="*/ 340 h 340"/>
                <a:gd name="T8" fmla="*/ 0 w 340"/>
                <a:gd name="T9" fmla="*/ 170 h 340"/>
                <a:gd name="T10" fmla="*/ 10 w 340"/>
                <a:gd name="T11" fmla="*/ 12 h 340"/>
                <a:gd name="T12" fmla="*/ 20 w 340"/>
                <a:gd name="T13" fmla="*/ 89 h 340"/>
                <a:gd name="T14" fmla="*/ 97 w 340"/>
                <a:gd name="T15" fmla="*/ 79 h 340"/>
                <a:gd name="T16" fmla="*/ 94 w 340"/>
                <a:gd name="T17" fmla="*/ 243 h 340"/>
                <a:gd name="T18" fmla="*/ 94 w 340"/>
                <a:gd name="T19" fmla="*/ 174 h 340"/>
                <a:gd name="T20" fmla="*/ 143 w 340"/>
                <a:gd name="T21" fmla="*/ 243 h 340"/>
                <a:gd name="T22" fmla="*/ 143 w 340"/>
                <a:gd name="T23" fmla="*/ 145 h 340"/>
                <a:gd name="T24" fmla="*/ 193 w 340"/>
                <a:gd name="T25" fmla="*/ 243 h 340"/>
                <a:gd name="T26" fmla="*/ 193 w 340"/>
                <a:gd name="T27" fmla="*/ 123 h 340"/>
                <a:gd name="T28" fmla="*/ 242 w 340"/>
                <a:gd name="T29" fmla="*/ 243 h 340"/>
                <a:gd name="T30" fmla="*/ 242 w 340"/>
                <a:gd name="T31" fmla="*/ 8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0" h="340">
                  <a:moveTo>
                    <a:pt x="21" y="89"/>
                  </a:moveTo>
                  <a:cubicBezTo>
                    <a:pt x="49" y="36"/>
                    <a:pt x="106" y="0"/>
                    <a:pt x="170" y="0"/>
                  </a:cubicBezTo>
                  <a:cubicBezTo>
                    <a:pt x="264" y="0"/>
                    <a:pt x="340" y="76"/>
                    <a:pt x="340" y="170"/>
                  </a:cubicBezTo>
                  <a:cubicBezTo>
                    <a:pt x="340" y="264"/>
                    <a:pt x="264" y="340"/>
                    <a:pt x="170" y="340"/>
                  </a:cubicBezTo>
                  <a:cubicBezTo>
                    <a:pt x="76" y="340"/>
                    <a:pt x="0" y="264"/>
                    <a:pt x="0" y="170"/>
                  </a:cubicBezTo>
                  <a:moveTo>
                    <a:pt x="10" y="12"/>
                  </a:moveTo>
                  <a:cubicBezTo>
                    <a:pt x="20" y="89"/>
                    <a:pt x="20" y="89"/>
                    <a:pt x="20" y="89"/>
                  </a:cubicBezTo>
                  <a:cubicBezTo>
                    <a:pt x="97" y="79"/>
                    <a:pt x="97" y="79"/>
                    <a:pt x="97" y="79"/>
                  </a:cubicBezTo>
                  <a:moveTo>
                    <a:pt x="94" y="243"/>
                  </a:moveTo>
                  <a:cubicBezTo>
                    <a:pt x="94" y="174"/>
                    <a:pt x="94" y="174"/>
                    <a:pt x="94" y="174"/>
                  </a:cubicBezTo>
                  <a:moveTo>
                    <a:pt x="143" y="243"/>
                  </a:moveTo>
                  <a:cubicBezTo>
                    <a:pt x="143" y="145"/>
                    <a:pt x="143" y="145"/>
                    <a:pt x="143" y="145"/>
                  </a:cubicBezTo>
                  <a:moveTo>
                    <a:pt x="193" y="243"/>
                  </a:moveTo>
                  <a:cubicBezTo>
                    <a:pt x="193" y="123"/>
                    <a:pt x="193" y="123"/>
                    <a:pt x="193" y="123"/>
                  </a:cubicBezTo>
                  <a:moveTo>
                    <a:pt x="242" y="243"/>
                  </a:moveTo>
                  <a:cubicBezTo>
                    <a:pt x="242" y="89"/>
                    <a:pt x="242" y="89"/>
                    <a:pt x="242" y="89"/>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6" name="Group 45"/>
          <p:cNvGrpSpPr/>
          <p:nvPr/>
        </p:nvGrpSpPr>
        <p:grpSpPr>
          <a:xfrm>
            <a:off x="2465682" y="2887154"/>
            <a:ext cx="597103" cy="598669"/>
            <a:chOff x="2515124" y="2944551"/>
            <a:chExt cx="609076" cy="610674"/>
          </a:xfrm>
        </p:grpSpPr>
        <p:sp>
          <p:nvSpPr>
            <p:cNvPr id="47" name="Oval 46"/>
            <p:cNvSpPr>
              <a:spLocks noChangeArrowheads="1"/>
            </p:cNvSpPr>
            <p:nvPr/>
          </p:nvSpPr>
          <p:spPr bwMode="auto">
            <a:xfrm>
              <a:off x="2515124" y="2944551"/>
              <a:ext cx="609076" cy="6106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48" name="Group 47"/>
            <p:cNvGrpSpPr/>
            <p:nvPr/>
          </p:nvGrpSpPr>
          <p:grpSpPr>
            <a:xfrm>
              <a:off x="2625283" y="3118687"/>
              <a:ext cx="377825" cy="325438"/>
              <a:chOff x="2628926" y="3122330"/>
              <a:chExt cx="377825" cy="325438"/>
            </a:xfrm>
          </p:grpSpPr>
          <p:sp>
            <p:nvSpPr>
              <p:cNvPr id="49" name="Freeform 5"/>
              <p:cNvSpPr>
                <a:spLocks noEditPoints="1"/>
              </p:cNvSpPr>
              <p:nvPr/>
            </p:nvSpPr>
            <p:spPr bwMode="auto">
              <a:xfrm>
                <a:off x="2628926" y="3122330"/>
                <a:ext cx="377825" cy="325438"/>
              </a:xfrm>
              <a:custGeom>
                <a:avLst/>
                <a:gdLst>
                  <a:gd name="T0" fmla="*/ 170 w 238"/>
                  <a:gd name="T1" fmla="*/ 0 h 205"/>
                  <a:gd name="T2" fmla="*/ 0 w 238"/>
                  <a:gd name="T3" fmla="*/ 0 h 205"/>
                  <a:gd name="T4" fmla="*/ 0 w 238"/>
                  <a:gd name="T5" fmla="*/ 120 h 205"/>
                  <a:gd name="T6" fmla="*/ 17 w 238"/>
                  <a:gd name="T7" fmla="*/ 120 h 205"/>
                  <a:gd name="T8" fmla="*/ 17 w 238"/>
                  <a:gd name="T9" fmla="*/ 171 h 205"/>
                  <a:gd name="T10" fmla="*/ 68 w 238"/>
                  <a:gd name="T11" fmla="*/ 120 h 205"/>
                  <a:gd name="T12" fmla="*/ 68 w 238"/>
                  <a:gd name="T13" fmla="*/ 154 h 205"/>
                  <a:gd name="T14" fmla="*/ 170 w 238"/>
                  <a:gd name="T15" fmla="*/ 154 h 205"/>
                  <a:gd name="T16" fmla="*/ 221 w 238"/>
                  <a:gd name="T17" fmla="*/ 205 h 205"/>
                  <a:gd name="T18" fmla="*/ 221 w 238"/>
                  <a:gd name="T19" fmla="*/ 154 h 205"/>
                  <a:gd name="T20" fmla="*/ 238 w 238"/>
                  <a:gd name="T21" fmla="*/ 154 h 205"/>
                  <a:gd name="T22" fmla="*/ 238 w 238"/>
                  <a:gd name="T23" fmla="*/ 34 h 205"/>
                  <a:gd name="T24" fmla="*/ 170 w 238"/>
                  <a:gd name="T25" fmla="*/ 34 h 205"/>
                  <a:gd name="T26" fmla="*/ 170 w 238"/>
                  <a:gd name="T27" fmla="*/ 0 h 205"/>
                  <a:gd name="T28" fmla="*/ 62 w 238"/>
                  <a:gd name="T29" fmla="*/ 103 h 205"/>
                  <a:gd name="T30" fmla="*/ 55 w 238"/>
                  <a:gd name="T31" fmla="*/ 107 h 205"/>
                  <a:gd name="T32" fmla="*/ 34 w 238"/>
                  <a:gd name="T33" fmla="*/ 130 h 205"/>
                  <a:gd name="T34" fmla="*/ 34 w 238"/>
                  <a:gd name="T35" fmla="*/ 120 h 205"/>
                  <a:gd name="T36" fmla="*/ 34 w 238"/>
                  <a:gd name="T37" fmla="*/ 103 h 205"/>
                  <a:gd name="T38" fmla="*/ 17 w 238"/>
                  <a:gd name="T39" fmla="*/ 103 h 205"/>
                  <a:gd name="T40" fmla="*/ 17 w 238"/>
                  <a:gd name="T41" fmla="*/ 17 h 205"/>
                  <a:gd name="T42" fmla="*/ 153 w 238"/>
                  <a:gd name="T43" fmla="*/ 17 h 205"/>
                  <a:gd name="T44" fmla="*/ 153 w 238"/>
                  <a:gd name="T45" fmla="*/ 103 h 205"/>
                  <a:gd name="T46" fmla="*/ 68 w 238"/>
                  <a:gd name="T47" fmla="*/ 103 h 205"/>
                  <a:gd name="T48" fmla="*/ 62 w 238"/>
                  <a:gd name="T49" fmla="*/ 103 h 205"/>
                  <a:gd name="T50" fmla="*/ 221 w 238"/>
                  <a:gd name="T51" fmla="*/ 51 h 205"/>
                  <a:gd name="T52" fmla="*/ 221 w 238"/>
                  <a:gd name="T53" fmla="*/ 137 h 205"/>
                  <a:gd name="T54" fmla="*/ 204 w 238"/>
                  <a:gd name="T55" fmla="*/ 137 h 205"/>
                  <a:gd name="T56" fmla="*/ 204 w 238"/>
                  <a:gd name="T57" fmla="*/ 154 h 205"/>
                  <a:gd name="T58" fmla="*/ 204 w 238"/>
                  <a:gd name="T59" fmla="*/ 164 h 205"/>
                  <a:gd name="T60" fmla="*/ 183 w 238"/>
                  <a:gd name="T61" fmla="*/ 141 h 205"/>
                  <a:gd name="T62" fmla="*/ 176 w 238"/>
                  <a:gd name="T63" fmla="*/ 137 h 205"/>
                  <a:gd name="T64" fmla="*/ 170 w 238"/>
                  <a:gd name="T65" fmla="*/ 137 h 205"/>
                  <a:gd name="T66" fmla="*/ 85 w 238"/>
                  <a:gd name="T67" fmla="*/ 137 h 205"/>
                  <a:gd name="T68" fmla="*/ 85 w 238"/>
                  <a:gd name="T69" fmla="*/ 120 h 205"/>
                  <a:gd name="T70" fmla="*/ 170 w 238"/>
                  <a:gd name="T71" fmla="*/ 120 h 205"/>
                  <a:gd name="T72" fmla="*/ 170 w 238"/>
                  <a:gd name="T73" fmla="*/ 51 h 205"/>
                  <a:gd name="T74" fmla="*/ 221 w 238"/>
                  <a:gd name="T75" fmla="*/ 5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205">
                    <a:moveTo>
                      <a:pt x="170" y="0"/>
                    </a:moveTo>
                    <a:lnTo>
                      <a:pt x="0" y="0"/>
                    </a:lnTo>
                    <a:lnTo>
                      <a:pt x="0" y="120"/>
                    </a:lnTo>
                    <a:lnTo>
                      <a:pt x="17" y="120"/>
                    </a:lnTo>
                    <a:lnTo>
                      <a:pt x="17" y="171"/>
                    </a:lnTo>
                    <a:lnTo>
                      <a:pt x="68" y="120"/>
                    </a:lnTo>
                    <a:lnTo>
                      <a:pt x="68" y="154"/>
                    </a:lnTo>
                    <a:lnTo>
                      <a:pt x="170" y="154"/>
                    </a:lnTo>
                    <a:lnTo>
                      <a:pt x="221" y="205"/>
                    </a:lnTo>
                    <a:lnTo>
                      <a:pt x="221" y="154"/>
                    </a:lnTo>
                    <a:lnTo>
                      <a:pt x="238" y="154"/>
                    </a:lnTo>
                    <a:lnTo>
                      <a:pt x="238" y="34"/>
                    </a:lnTo>
                    <a:lnTo>
                      <a:pt x="170" y="34"/>
                    </a:lnTo>
                    <a:lnTo>
                      <a:pt x="170" y="0"/>
                    </a:lnTo>
                    <a:close/>
                    <a:moveTo>
                      <a:pt x="62" y="103"/>
                    </a:moveTo>
                    <a:lnTo>
                      <a:pt x="55" y="107"/>
                    </a:lnTo>
                    <a:lnTo>
                      <a:pt x="34" y="130"/>
                    </a:lnTo>
                    <a:lnTo>
                      <a:pt x="34" y="120"/>
                    </a:lnTo>
                    <a:lnTo>
                      <a:pt x="34" y="103"/>
                    </a:lnTo>
                    <a:lnTo>
                      <a:pt x="17" y="103"/>
                    </a:lnTo>
                    <a:lnTo>
                      <a:pt x="17" y="17"/>
                    </a:lnTo>
                    <a:lnTo>
                      <a:pt x="153" y="17"/>
                    </a:lnTo>
                    <a:lnTo>
                      <a:pt x="153" y="103"/>
                    </a:lnTo>
                    <a:lnTo>
                      <a:pt x="68" y="103"/>
                    </a:lnTo>
                    <a:lnTo>
                      <a:pt x="62" y="103"/>
                    </a:lnTo>
                    <a:close/>
                    <a:moveTo>
                      <a:pt x="221" y="51"/>
                    </a:moveTo>
                    <a:lnTo>
                      <a:pt x="221" y="137"/>
                    </a:lnTo>
                    <a:lnTo>
                      <a:pt x="204" y="137"/>
                    </a:lnTo>
                    <a:lnTo>
                      <a:pt x="204" y="154"/>
                    </a:lnTo>
                    <a:lnTo>
                      <a:pt x="204" y="164"/>
                    </a:lnTo>
                    <a:lnTo>
                      <a:pt x="183" y="141"/>
                    </a:lnTo>
                    <a:lnTo>
                      <a:pt x="176" y="137"/>
                    </a:lnTo>
                    <a:lnTo>
                      <a:pt x="170" y="137"/>
                    </a:lnTo>
                    <a:lnTo>
                      <a:pt x="85" y="137"/>
                    </a:lnTo>
                    <a:lnTo>
                      <a:pt x="85" y="120"/>
                    </a:lnTo>
                    <a:lnTo>
                      <a:pt x="170" y="120"/>
                    </a:lnTo>
                    <a:lnTo>
                      <a:pt x="170" y="51"/>
                    </a:lnTo>
                    <a:lnTo>
                      <a:pt x="221" y="51"/>
                    </a:lnTo>
                    <a:close/>
                  </a:path>
                </a:pathLst>
              </a:custGeom>
              <a:solidFill>
                <a:schemeClr val="bg1"/>
              </a:solidFill>
              <a:ln>
                <a:solidFill>
                  <a:srgbClr val="C7C7C7"/>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0" name="TextBox 49"/>
              <p:cNvSpPr txBox="1"/>
              <p:nvPr/>
            </p:nvSpPr>
            <p:spPr>
              <a:xfrm>
                <a:off x="2701957" y="3178066"/>
                <a:ext cx="126638" cy="83100"/>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abc</a:t>
                </a:r>
                <a:endParaRPr kumimoji="0" lang="en-US" sz="58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grpSp>
        <p:nvGrpSpPr>
          <p:cNvPr id="51" name="Group 50"/>
          <p:cNvGrpSpPr/>
          <p:nvPr/>
        </p:nvGrpSpPr>
        <p:grpSpPr>
          <a:xfrm>
            <a:off x="3225060" y="3525687"/>
            <a:ext cx="597103" cy="597103"/>
            <a:chOff x="3289729" y="3595888"/>
            <a:chExt cx="609076" cy="609076"/>
          </a:xfrm>
        </p:grpSpPr>
        <p:sp>
          <p:nvSpPr>
            <p:cNvPr id="52" name="Oval 7"/>
            <p:cNvSpPr>
              <a:spLocks noChangeArrowheads="1"/>
            </p:cNvSpPr>
            <p:nvPr/>
          </p:nvSpPr>
          <p:spPr bwMode="auto">
            <a:xfrm>
              <a:off x="3289729" y="3595888"/>
              <a:ext cx="609076" cy="60907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3" name="Group 4"/>
            <p:cNvGrpSpPr>
              <a:grpSpLocks noChangeAspect="1"/>
            </p:cNvGrpSpPr>
            <p:nvPr/>
          </p:nvGrpSpPr>
          <p:grpSpPr bwMode="auto">
            <a:xfrm>
              <a:off x="3360561" y="3755481"/>
              <a:ext cx="477164" cy="332634"/>
              <a:chOff x="-1" y="13"/>
              <a:chExt cx="449" cy="313"/>
            </a:xfrm>
          </p:grpSpPr>
          <p:sp>
            <p:nvSpPr>
              <p:cNvPr id="54" name="Freeform 5"/>
              <p:cNvSpPr>
                <a:spLocks/>
              </p:cNvSpPr>
              <p:nvPr/>
            </p:nvSpPr>
            <p:spPr bwMode="auto">
              <a:xfrm>
                <a:off x="383" y="63"/>
                <a:ext cx="21" cy="85"/>
              </a:xfrm>
              <a:custGeom>
                <a:avLst/>
                <a:gdLst>
                  <a:gd name="T0" fmla="*/ 0 w 10"/>
                  <a:gd name="T1" fmla="*/ 40 h 40"/>
                  <a:gd name="T2" fmla="*/ 0 w 10"/>
                  <a:gd name="T3" fmla="*/ 0 h 40"/>
                </a:gdLst>
                <a:ahLst/>
                <a:cxnLst>
                  <a:cxn ang="0">
                    <a:pos x="T0" y="T1"/>
                  </a:cxn>
                  <a:cxn ang="0">
                    <a:pos x="T2" y="T3"/>
                  </a:cxn>
                </a:cxnLst>
                <a:rect l="0" t="0" r="r" b="b"/>
                <a:pathLst>
                  <a:path w="10" h="40">
                    <a:moveTo>
                      <a:pt x="0" y="40"/>
                    </a:moveTo>
                    <a:cubicBezTo>
                      <a:pt x="10" y="29"/>
                      <a:pt x="10" y="1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6"/>
              <p:cNvSpPr>
                <a:spLocks/>
              </p:cNvSpPr>
              <p:nvPr/>
            </p:nvSpPr>
            <p:spPr bwMode="auto">
              <a:xfrm>
                <a:off x="414" y="34"/>
                <a:ext cx="34" cy="141"/>
              </a:xfrm>
              <a:custGeom>
                <a:avLst/>
                <a:gdLst>
                  <a:gd name="T0" fmla="*/ 0 w 16"/>
                  <a:gd name="T1" fmla="*/ 67 h 67"/>
                  <a:gd name="T2" fmla="*/ 0 w 16"/>
                  <a:gd name="T3" fmla="*/ 0 h 67"/>
                </a:gdLst>
                <a:ahLst/>
                <a:cxnLst>
                  <a:cxn ang="0">
                    <a:pos x="T0" y="T1"/>
                  </a:cxn>
                  <a:cxn ang="0">
                    <a:pos x="T2" y="T3"/>
                  </a:cxn>
                </a:cxnLst>
                <a:rect l="0" t="0" r="r" b="b"/>
                <a:pathLst>
                  <a:path w="16" h="67">
                    <a:moveTo>
                      <a:pt x="0" y="67"/>
                    </a:moveTo>
                    <a:cubicBezTo>
                      <a:pt x="16" y="49"/>
                      <a:pt x="16" y="19"/>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7"/>
              <p:cNvSpPr>
                <a:spLocks/>
              </p:cNvSpPr>
              <p:nvPr/>
            </p:nvSpPr>
            <p:spPr bwMode="auto">
              <a:xfrm>
                <a:off x="45" y="63"/>
                <a:ext cx="19" cy="85"/>
              </a:xfrm>
              <a:custGeom>
                <a:avLst/>
                <a:gdLst>
                  <a:gd name="T0" fmla="*/ 9 w 9"/>
                  <a:gd name="T1" fmla="*/ 0 h 40"/>
                  <a:gd name="T2" fmla="*/ 9 w 9"/>
                  <a:gd name="T3" fmla="*/ 40 h 40"/>
                </a:gdLst>
                <a:ahLst/>
                <a:cxnLst>
                  <a:cxn ang="0">
                    <a:pos x="T0" y="T1"/>
                  </a:cxn>
                  <a:cxn ang="0">
                    <a:pos x="T2" y="T3"/>
                  </a:cxn>
                </a:cxnLst>
                <a:rect l="0" t="0" r="r" b="b"/>
                <a:pathLst>
                  <a:path w="9" h="40">
                    <a:moveTo>
                      <a:pt x="9" y="0"/>
                    </a:moveTo>
                    <a:cubicBezTo>
                      <a:pt x="0" y="10"/>
                      <a:pt x="0" y="29"/>
                      <a:pt x="9" y="4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8"/>
              <p:cNvSpPr>
                <a:spLocks/>
              </p:cNvSpPr>
              <p:nvPr/>
            </p:nvSpPr>
            <p:spPr bwMode="auto">
              <a:xfrm>
                <a:off x="-1" y="34"/>
                <a:ext cx="34" cy="141"/>
              </a:xfrm>
              <a:custGeom>
                <a:avLst/>
                <a:gdLst>
                  <a:gd name="T0" fmla="*/ 16 w 16"/>
                  <a:gd name="T1" fmla="*/ 0 h 67"/>
                  <a:gd name="T2" fmla="*/ 16 w 16"/>
                  <a:gd name="T3" fmla="*/ 67 h 67"/>
                </a:gdLst>
                <a:ahLst/>
                <a:cxnLst>
                  <a:cxn ang="0">
                    <a:pos x="T0" y="T1"/>
                  </a:cxn>
                  <a:cxn ang="0">
                    <a:pos x="T2" y="T3"/>
                  </a:cxn>
                </a:cxnLst>
                <a:rect l="0" t="0" r="r" b="b"/>
                <a:pathLst>
                  <a:path w="16" h="67">
                    <a:moveTo>
                      <a:pt x="16" y="0"/>
                    </a:moveTo>
                    <a:cubicBezTo>
                      <a:pt x="0" y="19"/>
                      <a:pt x="0" y="49"/>
                      <a:pt x="16" y="6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Line 9"/>
              <p:cNvSpPr>
                <a:spLocks noChangeShapeType="1"/>
              </p:cNvSpPr>
              <p:nvPr/>
            </p:nvSpPr>
            <p:spPr bwMode="auto">
              <a:xfrm>
                <a:off x="180" y="26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Line 10"/>
              <p:cNvSpPr>
                <a:spLocks noChangeShapeType="1"/>
              </p:cNvSpPr>
              <p:nvPr/>
            </p:nvSpPr>
            <p:spPr bwMode="auto">
              <a:xfrm>
                <a:off x="180" y="29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Line 11"/>
              <p:cNvSpPr>
                <a:spLocks noChangeShapeType="1"/>
              </p:cNvSpPr>
              <p:nvPr/>
            </p:nvSpPr>
            <p:spPr bwMode="auto">
              <a:xfrm>
                <a:off x="191" y="326"/>
                <a:ext cx="67"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12"/>
              <p:cNvSpPr>
                <a:spLocks/>
              </p:cNvSpPr>
              <p:nvPr/>
            </p:nvSpPr>
            <p:spPr bwMode="auto">
              <a:xfrm>
                <a:off x="130" y="13"/>
                <a:ext cx="189" cy="220"/>
              </a:xfrm>
              <a:custGeom>
                <a:avLst/>
                <a:gdLst>
                  <a:gd name="T0" fmla="*/ 69 w 90"/>
                  <a:gd name="T1" fmla="*/ 104 h 104"/>
                  <a:gd name="T2" fmla="*/ 20 w 90"/>
                  <a:gd name="T3" fmla="*/ 104 h 104"/>
                  <a:gd name="T4" fmla="*/ 20 w 90"/>
                  <a:gd name="T5" fmla="*/ 100 h 104"/>
                  <a:gd name="T6" fmla="*/ 8 w 90"/>
                  <a:gd name="T7" fmla="*/ 72 h 104"/>
                  <a:gd name="T8" fmla="*/ 8 w 90"/>
                  <a:gd name="T9" fmla="*/ 72 h 104"/>
                  <a:gd name="T10" fmla="*/ 0 w 90"/>
                  <a:gd name="T11" fmla="*/ 45 h 104"/>
                  <a:gd name="T12" fmla="*/ 45 w 90"/>
                  <a:gd name="T13" fmla="*/ 0 h 104"/>
                  <a:gd name="T14" fmla="*/ 90 w 90"/>
                  <a:gd name="T15" fmla="*/ 45 h 104"/>
                  <a:gd name="T16" fmla="*/ 81 w 90"/>
                  <a:gd name="T17" fmla="*/ 72 h 104"/>
                  <a:gd name="T18" fmla="*/ 79 w 90"/>
                  <a:gd name="T19" fmla="*/ 74 h 104"/>
                  <a:gd name="T20" fmla="*/ 70 w 90"/>
                  <a:gd name="T21" fmla="*/ 100 h 104"/>
                  <a:gd name="T22" fmla="*/ 69 w 90"/>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4">
                    <a:moveTo>
                      <a:pt x="69" y="104"/>
                    </a:moveTo>
                    <a:cubicBezTo>
                      <a:pt x="20" y="104"/>
                      <a:pt x="20" y="104"/>
                      <a:pt x="20" y="104"/>
                    </a:cubicBezTo>
                    <a:cubicBezTo>
                      <a:pt x="20" y="100"/>
                      <a:pt x="20" y="100"/>
                      <a:pt x="20" y="100"/>
                    </a:cubicBezTo>
                    <a:cubicBezTo>
                      <a:pt x="20" y="100"/>
                      <a:pt x="18" y="85"/>
                      <a:pt x="8" y="72"/>
                    </a:cubicBezTo>
                    <a:cubicBezTo>
                      <a:pt x="8" y="72"/>
                      <a:pt x="8" y="72"/>
                      <a:pt x="8" y="72"/>
                    </a:cubicBezTo>
                    <a:cubicBezTo>
                      <a:pt x="3" y="64"/>
                      <a:pt x="0" y="55"/>
                      <a:pt x="0" y="45"/>
                    </a:cubicBezTo>
                    <a:cubicBezTo>
                      <a:pt x="0" y="20"/>
                      <a:pt x="20" y="0"/>
                      <a:pt x="45" y="0"/>
                    </a:cubicBezTo>
                    <a:cubicBezTo>
                      <a:pt x="69" y="0"/>
                      <a:pt x="90" y="20"/>
                      <a:pt x="90" y="45"/>
                    </a:cubicBezTo>
                    <a:cubicBezTo>
                      <a:pt x="90" y="55"/>
                      <a:pt x="87" y="64"/>
                      <a:pt x="81" y="72"/>
                    </a:cubicBezTo>
                    <a:cubicBezTo>
                      <a:pt x="79" y="74"/>
                      <a:pt x="79" y="74"/>
                      <a:pt x="79" y="74"/>
                    </a:cubicBezTo>
                    <a:cubicBezTo>
                      <a:pt x="71" y="87"/>
                      <a:pt x="70" y="100"/>
                      <a:pt x="70" y="100"/>
                    </a:cubicBezTo>
                    <a:lnTo>
                      <a:pt x="69" y="10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sp>
        <p:nvSpPr>
          <p:cNvPr id="63" name="Freeform 6"/>
          <p:cNvSpPr>
            <a:spLocks noEditPoints="1"/>
          </p:cNvSpPr>
          <p:nvPr/>
        </p:nvSpPr>
        <p:spPr bwMode="auto">
          <a:xfrm>
            <a:off x="2108585" y="5831715"/>
            <a:ext cx="304718" cy="256991"/>
          </a:xfrm>
          <a:custGeom>
            <a:avLst/>
            <a:gdLst>
              <a:gd name="T0" fmla="*/ 2284 w 3456"/>
              <a:gd name="T1" fmla="*/ 435 h 2920"/>
              <a:gd name="T2" fmla="*/ 1852 w 3456"/>
              <a:gd name="T3" fmla="*/ 0 h 2920"/>
              <a:gd name="T4" fmla="*/ 1482 w 3456"/>
              <a:gd name="T5" fmla="*/ 373 h 2920"/>
              <a:gd name="T6" fmla="*/ 1358 w 3456"/>
              <a:gd name="T7" fmla="*/ 249 h 2920"/>
              <a:gd name="T8" fmla="*/ 1173 w 3456"/>
              <a:gd name="T9" fmla="*/ 435 h 2920"/>
              <a:gd name="T10" fmla="*/ 371 w 3456"/>
              <a:gd name="T11" fmla="*/ 435 h 2920"/>
              <a:gd name="T12" fmla="*/ 0 w 3456"/>
              <a:gd name="T13" fmla="*/ 2920 h 2920"/>
              <a:gd name="T14" fmla="*/ 3456 w 3456"/>
              <a:gd name="T15" fmla="*/ 2920 h 2920"/>
              <a:gd name="T16" fmla="*/ 3086 w 3456"/>
              <a:gd name="T17" fmla="*/ 435 h 2920"/>
              <a:gd name="T18" fmla="*/ 2284 w 3456"/>
              <a:gd name="T19" fmla="*/ 435 h 2920"/>
              <a:gd name="T20" fmla="*/ 2870 w 3456"/>
              <a:gd name="T21" fmla="*/ 684 h 2920"/>
              <a:gd name="T22" fmla="*/ 2901 w 3456"/>
              <a:gd name="T23" fmla="*/ 932 h 2920"/>
              <a:gd name="T24" fmla="*/ 2778 w 3456"/>
              <a:gd name="T25" fmla="*/ 932 h 2920"/>
              <a:gd name="T26" fmla="*/ 2531 w 3456"/>
              <a:gd name="T27" fmla="*/ 684 h 2920"/>
              <a:gd name="T28" fmla="*/ 2870 w 3456"/>
              <a:gd name="T29" fmla="*/ 684 h 2920"/>
              <a:gd name="T30" fmla="*/ 1482 w 3456"/>
              <a:gd name="T31" fmla="*/ 715 h 2920"/>
              <a:gd name="T32" fmla="*/ 1852 w 3456"/>
              <a:gd name="T33" fmla="*/ 342 h 2920"/>
              <a:gd name="T34" fmla="*/ 2654 w 3456"/>
              <a:gd name="T35" fmla="*/ 1181 h 2920"/>
              <a:gd name="T36" fmla="*/ 2963 w 3456"/>
              <a:gd name="T37" fmla="*/ 1181 h 2920"/>
              <a:gd name="T38" fmla="*/ 3148 w 3456"/>
              <a:gd name="T39" fmla="*/ 2517 h 2920"/>
              <a:gd name="T40" fmla="*/ 2716 w 3456"/>
              <a:gd name="T41" fmla="*/ 1926 h 2920"/>
              <a:gd name="T42" fmla="*/ 2716 w 3456"/>
              <a:gd name="T43" fmla="*/ 1678 h 2920"/>
              <a:gd name="T44" fmla="*/ 2346 w 3456"/>
              <a:gd name="T45" fmla="*/ 1305 h 2920"/>
              <a:gd name="T46" fmla="*/ 1975 w 3456"/>
              <a:gd name="T47" fmla="*/ 1678 h 2920"/>
              <a:gd name="T48" fmla="*/ 1605 w 3456"/>
              <a:gd name="T49" fmla="*/ 2051 h 2920"/>
              <a:gd name="T50" fmla="*/ 1235 w 3456"/>
              <a:gd name="T51" fmla="*/ 1678 h 2920"/>
              <a:gd name="T52" fmla="*/ 1235 w 3456"/>
              <a:gd name="T53" fmla="*/ 1429 h 2920"/>
              <a:gd name="T54" fmla="*/ 988 w 3456"/>
              <a:gd name="T55" fmla="*/ 995 h 2920"/>
              <a:gd name="T56" fmla="*/ 1358 w 3456"/>
              <a:gd name="T57" fmla="*/ 591 h 2920"/>
              <a:gd name="T58" fmla="*/ 1482 w 3456"/>
              <a:gd name="T59" fmla="*/ 715 h 2920"/>
              <a:gd name="T60" fmla="*/ 926 w 3456"/>
              <a:gd name="T61" fmla="*/ 684 h 2920"/>
              <a:gd name="T62" fmla="*/ 679 w 3456"/>
              <a:gd name="T63" fmla="*/ 932 h 2920"/>
              <a:gd name="T64" fmla="*/ 556 w 3456"/>
              <a:gd name="T65" fmla="*/ 932 h 2920"/>
              <a:gd name="T66" fmla="*/ 587 w 3456"/>
              <a:gd name="T67" fmla="*/ 684 h 2920"/>
              <a:gd name="T68" fmla="*/ 926 w 3456"/>
              <a:gd name="T69" fmla="*/ 684 h 2920"/>
              <a:gd name="T70" fmla="*/ 494 w 3456"/>
              <a:gd name="T71" fmla="*/ 1181 h 2920"/>
              <a:gd name="T72" fmla="*/ 741 w 3456"/>
              <a:gd name="T73" fmla="*/ 1181 h 2920"/>
              <a:gd name="T74" fmla="*/ 988 w 3456"/>
              <a:gd name="T75" fmla="*/ 1429 h 2920"/>
              <a:gd name="T76" fmla="*/ 988 w 3456"/>
              <a:gd name="T77" fmla="*/ 1678 h 2920"/>
              <a:gd name="T78" fmla="*/ 1605 w 3456"/>
              <a:gd name="T79" fmla="*/ 2299 h 2920"/>
              <a:gd name="T80" fmla="*/ 2222 w 3456"/>
              <a:gd name="T81" fmla="*/ 1678 h 2920"/>
              <a:gd name="T82" fmla="*/ 2346 w 3456"/>
              <a:gd name="T83" fmla="*/ 1554 h 2920"/>
              <a:gd name="T84" fmla="*/ 2469 w 3456"/>
              <a:gd name="T85" fmla="*/ 1678 h 2920"/>
              <a:gd name="T86" fmla="*/ 2469 w 3456"/>
              <a:gd name="T87" fmla="*/ 1926 h 2920"/>
              <a:gd name="T88" fmla="*/ 2901 w 3456"/>
              <a:gd name="T89" fmla="*/ 2672 h 2920"/>
              <a:gd name="T90" fmla="*/ 278 w 3456"/>
              <a:gd name="T91" fmla="*/ 2672 h 2920"/>
              <a:gd name="T92" fmla="*/ 494 w 3456"/>
              <a:gd name="T93" fmla="*/ 118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56" h="2920">
                <a:moveTo>
                  <a:pt x="2284" y="435"/>
                </a:moveTo>
                <a:cubicBezTo>
                  <a:pt x="1852" y="0"/>
                  <a:pt x="1852" y="0"/>
                  <a:pt x="1852" y="0"/>
                </a:cubicBezTo>
                <a:cubicBezTo>
                  <a:pt x="1482" y="373"/>
                  <a:pt x="1482" y="373"/>
                  <a:pt x="1482" y="373"/>
                </a:cubicBezTo>
                <a:cubicBezTo>
                  <a:pt x="1358" y="249"/>
                  <a:pt x="1358" y="249"/>
                  <a:pt x="1358" y="249"/>
                </a:cubicBezTo>
                <a:cubicBezTo>
                  <a:pt x="1173" y="435"/>
                  <a:pt x="1173" y="435"/>
                  <a:pt x="1173" y="435"/>
                </a:cubicBezTo>
                <a:cubicBezTo>
                  <a:pt x="371" y="435"/>
                  <a:pt x="371" y="435"/>
                  <a:pt x="371" y="435"/>
                </a:cubicBezTo>
                <a:cubicBezTo>
                  <a:pt x="0" y="2920"/>
                  <a:pt x="0" y="2920"/>
                  <a:pt x="0" y="2920"/>
                </a:cubicBezTo>
                <a:cubicBezTo>
                  <a:pt x="3456" y="2920"/>
                  <a:pt x="3456" y="2920"/>
                  <a:pt x="3456" y="2920"/>
                </a:cubicBezTo>
                <a:cubicBezTo>
                  <a:pt x="3086" y="435"/>
                  <a:pt x="3086" y="435"/>
                  <a:pt x="3086" y="435"/>
                </a:cubicBezTo>
                <a:lnTo>
                  <a:pt x="2284" y="435"/>
                </a:lnTo>
                <a:close/>
                <a:moveTo>
                  <a:pt x="2870" y="684"/>
                </a:moveTo>
                <a:cubicBezTo>
                  <a:pt x="2901" y="932"/>
                  <a:pt x="2901" y="932"/>
                  <a:pt x="2901" y="932"/>
                </a:cubicBezTo>
                <a:cubicBezTo>
                  <a:pt x="2778" y="932"/>
                  <a:pt x="2778" y="932"/>
                  <a:pt x="2778" y="932"/>
                </a:cubicBezTo>
                <a:cubicBezTo>
                  <a:pt x="2531" y="684"/>
                  <a:pt x="2531" y="684"/>
                  <a:pt x="2531" y="684"/>
                </a:cubicBezTo>
                <a:lnTo>
                  <a:pt x="2870" y="684"/>
                </a:lnTo>
                <a:close/>
                <a:moveTo>
                  <a:pt x="1482" y="715"/>
                </a:moveTo>
                <a:cubicBezTo>
                  <a:pt x="1852" y="342"/>
                  <a:pt x="1852" y="342"/>
                  <a:pt x="1852" y="342"/>
                </a:cubicBezTo>
                <a:cubicBezTo>
                  <a:pt x="2654" y="1181"/>
                  <a:pt x="2654" y="1181"/>
                  <a:pt x="2654" y="1181"/>
                </a:cubicBezTo>
                <a:cubicBezTo>
                  <a:pt x="2963" y="1181"/>
                  <a:pt x="2963" y="1181"/>
                  <a:pt x="2963" y="1181"/>
                </a:cubicBezTo>
                <a:cubicBezTo>
                  <a:pt x="3148" y="2517"/>
                  <a:pt x="3148" y="2517"/>
                  <a:pt x="3148" y="2517"/>
                </a:cubicBezTo>
                <a:cubicBezTo>
                  <a:pt x="2901" y="2423"/>
                  <a:pt x="2716" y="2206"/>
                  <a:pt x="2716" y="1926"/>
                </a:cubicBezTo>
                <a:cubicBezTo>
                  <a:pt x="2716" y="1678"/>
                  <a:pt x="2716" y="1678"/>
                  <a:pt x="2716" y="1678"/>
                </a:cubicBezTo>
                <a:cubicBezTo>
                  <a:pt x="2716" y="1460"/>
                  <a:pt x="2562" y="1305"/>
                  <a:pt x="2346" y="1305"/>
                </a:cubicBezTo>
                <a:cubicBezTo>
                  <a:pt x="2130" y="1305"/>
                  <a:pt x="1975" y="1460"/>
                  <a:pt x="1975" y="1678"/>
                </a:cubicBezTo>
                <a:cubicBezTo>
                  <a:pt x="1975" y="1864"/>
                  <a:pt x="1821" y="2051"/>
                  <a:pt x="1605" y="2051"/>
                </a:cubicBezTo>
                <a:cubicBezTo>
                  <a:pt x="1389" y="2051"/>
                  <a:pt x="1235" y="1864"/>
                  <a:pt x="1235" y="1678"/>
                </a:cubicBezTo>
                <a:cubicBezTo>
                  <a:pt x="1235" y="1429"/>
                  <a:pt x="1235" y="1429"/>
                  <a:pt x="1235" y="1429"/>
                </a:cubicBezTo>
                <a:cubicBezTo>
                  <a:pt x="1235" y="1243"/>
                  <a:pt x="1142" y="1088"/>
                  <a:pt x="988" y="995"/>
                </a:cubicBezTo>
                <a:cubicBezTo>
                  <a:pt x="1358" y="591"/>
                  <a:pt x="1358" y="591"/>
                  <a:pt x="1358" y="591"/>
                </a:cubicBezTo>
                <a:lnTo>
                  <a:pt x="1482" y="715"/>
                </a:lnTo>
                <a:close/>
                <a:moveTo>
                  <a:pt x="926" y="684"/>
                </a:moveTo>
                <a:cubicBezTo>
                  <a:pt x="679" y="932"/>
                  <a:pt x="679" y="932"/>
                  <a:pt x="679" y="932"/>
                </a:cubicBezTo>
                <a:cubicBezTo>
                  <a:pt x="556" y="932"/>
                  <a:pt x="556" y="932"/>
                  <a:pt x="556" y="932"/>
                </a:cubicBezTo>
                <a:cubicBezTo>
                  <a:pt x="587" y="684"/>
                  <a:pt x="587" y="684"/>
                  <a:pt x="587" y="684"/>
                </a:cubicBezTo>
                <a:lnTo>
                  <a:pt x="926" y="684"/>
                </a:lnTo>
                <a:close/>
                <a:moveTo>
                  <a:pt x="494" y="1181"/>
                </a:moveTo>
                <a:cubicBezTo>
                  <a:pt x="741" y="1181"/>
                  <a:pt x="741" y="1181"/>
                  <a:pt x="741" y="1181"/>
                </a:cubicBezTo>
                <a:cubicBezTo>
                  <a:pt x="864" y="1181"/>
                  <a:pt x="988" y="1274"/>
                  <a:pt x="988" y="1429"/>
                </a:cubicBezTo>
                <a:cubicBezTo>
                  <a:pt x="988" y="1678"/>
                  <a:pt x="988" y="1678"/>
                  <a:pt x="988" y="1678"/>
                </a:cubicBezTo>
                <a:cubicBezTo>
                  <a:pt x="988" y="2020"/>
                  <a:pt x="1266" y="2299"/>
                  <a:pt x="1605" y="2299"/>
                </a:cubicBezTo>
                <a:cubicBezTo>
                  <a:pt x="1944" y="2299"/>
                  <a:pt x="2222" y="2020"/>
                  <a:pt x="2222" y="1678"/>
                </a:cubicBezTo>
                <a:cubicBezTo>
                  <a:pt x="2222" y="1616"/>
                  <a:pt x="2284" y="1554"/>
                  <a:pt x="2346" y="1554"/>
                </a:cubicBezTo>
                <a:cubicBezTo>
                  <a:pt x="2407" y="1554"/>
                  <a:pt x="2469" y="1616"/>
                  <a:pt x="2469" y="1678"/>
                </a:cubicBezTo>
                <a:cubicBezTo>
                  <a:pt x="2469" y="1926"/>
                  <a:pt x="2469" y="1926"/>
                  <a:pt x="2469" y="1926"/>
                </a:cubicBezTo>
                <a:cubicBezTo>
                  <a:pt x="2469" y="2237"/>
                  <a:pt x="2623" y="2517"/>
                  <a:pt x="2901" y="2672"/>
                </a:cubicBezTo>
                <a:cubicBezTo>
                  <a:pt x="278" y="2672"/>
                  <a:pt x="278" y="2672"/>
                  <a:pt x="278" y="2672"/>
                </a:cubicBezTo>
                <a:lnTo>
                  <a:pt x="494" y="1181"/>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082654360"/>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2.22878E-6 L 4.70258E-6 2.22878E-6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Example: List all datasets</a:t>
            </a:r>
          </a:p>
        </p:txBody>
      </p:sp>
      <p:sp>
        <p:nvSpPr>
          <p:cNvPr id="7" name="Text Placeholder 6"/>
          <p:cNvSpPr>
            <a:spLocks noGrp="1"/>
          </p:cNvSpPr>
          <p:nvPr>
            <p:ph type="body" sz="quarter" idx="11"/>
          </p:nvPr>
        </p:nvSpPr>
        <p:spPr>
          <a:xfrm>
            <a:off x="1484671" y="2212258"/>
            <a:ext cx="10440629" cy="4463180"/>
          </a:xfrm>
        </p:spPr>
        <p:txBody>
          <a:bodyPr>
            <a:normAutofit/>
          </a:bodyPr>
          <a:lstStyle/>
          <a:p>
            <a:endParaRPr lang="en-US" sz="2400" noProof="0" dirty="0">
              <a:latin typeface="Consolas" panose="020B0609020204030204" pitchFamily="49" charset="0"/>
              <a:cs typeface="Consolas" panose="020B0609020204030204" pitchFamily="49" charset="0"/>
            </a:endParaRPr>
          </a:p>
          <a:p>
            <a:endParaRPr lang="en-US" sz="2400" noProof="0" dirty="0">
              <a:latin typeface="Consolas" panose="020B0609020204030204" pitchFamily="49" charset="0"/>
              <a:cs typeface="Consolas" panose="020B0609020204030204" pitchFamily="49" charset="0"/>
            </a:endParaRPr>
          </a:p>
          <a:p>
            <a:endParaRPr lang="en-US" sz="2400" noProof="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744358617"/>
              </p:ext>
            </p:extLst>
          </p:nvPr>
        </p:nvGraphicFramePr>
        <p:xfrm>
          <a:off x="1386348" y="1787308"/>
          <a:ext cx="10333703" cy="119380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xmlns="" val="20000"/>
                    </a:ext>
                  </a:extLst>
                </a:gridCol>
              </a:tblGrid>
              <a:tr h="370840">
                <a:tc>
                  <a:txBody>
                    <a:bodyPr/>
                    <a:lstStyle/>
                    <a:p>
                      <a:r>
                        <a:rPr lang="en-AU" dirty="0"/>
                        <a:t>Request</a:t>
                      </a:r>
                      <a:endParaRPr lang="en-US" dirty="0"/>
                    </a:p>
                  </a:txBody>
                  <a:tcPr/>
                </a:tc>
                <a:extLst>
                  <a:ext uri="{0D108BD9-81ED-4DB2-BD59-A6C34878D82A}">
                    <a16:rowId xmlns:a16="http://schemas.microsoft.com/office/drawing/2014/main" xmlns="" val="10000"/>
                  </a:ext>
                </a:extLst>
              </a:tr>
              <a:tr h="370840">
                <a:tc>
                  <a:txBody>
                    <a:bodyPr/>
                    <a:lstStyle/>
                    <a:p>
                      <a:r>
                        <a:rPr lang="en-US" sz="1600" dirty="0">
                          <a:latin typeface="Consolas" panose="020B0609020204030204" pitchFamily="49" charset="0"/>
                          <a:cs typeface="Consolas" panose="020B0609020204030204" pitchFamily="49" charset="0"/>
                        </a:rPr>
                        <a:t>GET https://api.powerbi.com/v1.0/myorg/datasets HTTP/1.1</a:t>
                      </a:r>
                    </a:p>
                    <a:p>
                      <a:r>
                        <a:rPr lang="en-US" sz="1600" dirty="0">
                          <a:latin typeface="Consolas" panose="020B0609020204030204" pitchFamily="49" charset="0"/>
                          <a:cs typeface="Consolas" panose="020B0609020204030204" pitchFamily="49" charset="0"/>
                        </a:rPr>
                        <a:t>Authorization: Bearer {AAD Token}</a:t>
                      </a:r>
                    </a:p>
                    <a:p>
                      <a:r>
                        <a:rPr lang="en-US" sz="1600" dirty="0">
                          <a:latin typeface="Consolas" panose="020B0609020204030204" pitchFamily="49" charset="0"/>
                          <a:cs typeface="Consolas" panose="020B0609020204030204" pitchFamily="49" charset="0"/>
                        </a:rPr>
                        <a:t>Content-Type: application/json; charset=utf-8</a:t>
                      </a:r>
                      <a:endParaRPr lang="en-US" sz="1600" dirty="0"/>
                    </a:p>
                  </a:txBody>
                  <a:tcPr/>
                </a:tc>
                <a:extLst>
                  <a:ext uri="{0D108BD9-81ED-4DB2-BD59-A6C34878D82A}">
                    <a16:rowId xmlns:a16="http://schemas.microsoft.com/office/drawing/2014/main" xmlns=""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45819866"/>
              </p:ext>
            </p:extLst>
          </p:nvPr>
        </p:nvGraphicFramePr>
        <p:xfrm>
          <a:off x="1386348" y="3123855"/>
          <a:ext cx="10333703" cy="338836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xmlns="" val="20000"/>
                    </a:ext>
                  </a:extLst>
                </a:gridCol>
              </a:tblGrid>
              <a:tr h="370840">
                <a:tc>
                  <a:txBody>
                    <a:bodyPr/>
                    <a:lstStyle/>
                    <a:p>
                      <a:r>
                        <a:rPr lang="en-AU" dirty="0"/>
                        <a:t>Response</a:t>
                      </a:r>
                      <a:endParaRPr lang="en-US" dirty="0"/>
                    </a:p>
                  </a:txBody>
                  <a:tcPr/>
                </a:tc>
                <a:extLst>
                  <a:ext uri="{0D108BD9-81ED-4DB2-BD59-A6C34878D82A}">
                    <a16:rowId xmlns:a16="http://schemas.microsoft.com/office/drawing/2014/main" xmlns="" val="10000"/>
                  </a:ext>
                </a:extLst>
              </a:tr>
              <a:tr h="370840">
                <a:tc>
                  <a:txBody>
                    <a:bodyPr/>
                    <a:lstStyle/>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"datasets":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"id": "2C0CCF12-A369-4985-A643-0995C249D5B9",</a:t>
                      </a:r>
                    </a:p>
                    <a:p>
                      <a:r>
                        <a:rPr lang="en-US" sz="1600" dirty="0">
                          <a:latin typeface="Consolas" panose="020B0609020204030204" pitchFamily="49" charset="0"/>
                          <a:cs typeface="Consolas" panose="020B0609020204030204" pitchFamily="49" charset="0"/>
                        </a:rPr>
                        <a:t>      "name": "Music"</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"id": "C446840B-94AD-4B23-8896-C276E69B8FAA",</a:t>
                      </a:r>
                    </a:p>
                    <a:p>
                      <a:r>
                        <a:rPr lang="en-US" sz="1600" dirty="0">
                          <a:latin typeface="Consolas" panose="020B0609020204030204" pitchFamily="49" charset="0"/>
                          <a:cs typeface="Consolas" panose="020B0609020204030204" pitchFamily="49" charset="0"/>
                        </a:rPr>
                        <a:t>      "name": "SalesMarketing"</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xmlns="" val="10001"/>
                  </a:ext>
                </a:extLst>
              </a:tr>
            </a:tbl>
          </a:graphicData>
        </a:graphic>
      </p:graphicFrame>
      <p:sp>
        <p:nvSpPr>
          <p:cNvPr id="10" name="Freeform 87"/>
          <p:cNvSpPr>
            <a:spLocks noEditPoints="1"/>
          </p:cNvSpPr>
          <p:nvPr/>
        </p:nvSpPr>
        <p:spPr bwMode="auto">
          <a:xfrm>
            <a:off x="549994" y="1898942"/>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Freeform 87"/>
          <p:cNvSpPr>
            <a:spLocks noEditPoints="1"/>
          </p:cNvSpPr>
          <p:nvPr/>
        </p:nvSpPr>
        <p:spPr bwMode="auto">
          <a:xfrm flipH="1">
            <a:off x="576756" y="3201716"/>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45230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1000" fill="hold"/>
                                        <p:tgtEl>
                                          <p:spTgt spid="11"/>
                                        </p:tgtEl>
                                        <p:attrNameLst>
                                          <p:attrName>ppt_x</p:attrName>
                                        </p:attrNameLst>
                                      </p:cBhvr>
                                      <p:tavLst>
                                        <p:tav tm="0">
                                          <p:val>
                                            <p:strVal val="1+#ppt_w/2"/>
                                          </p:val>
                                        </p:tav>
                                        <p:tav tm="100000">
                                          <p:val>
                                            <p:strVal val="#ppt_x"/>
                                          </p:val>
                                        </p:tav>
                                      </p:tavLst>
                                    </p:anim>
                                    <p:anim calcmode="lin" valueType="num">
                                      <p:cBhvr additive="base">
                                        <p:cTn id="18" dur="10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1000" fill="hold"/>
                                        <p:tgtEl>
                                          <p:spTgt spid="9"/>
                                        </p:tgtEl>
                                        <p:attrNameLst>
                                          <p:attrName>ppt_x</p:attrName>
                                        </p:attrNameLst>
                                      </p:cBhvr>
                                      <p:tavLst>
                                        <p:tav tm="0">
                                          <p:val>
                                            <p:strVal val="1+#ppt_w/2"/>
                                          </p:val>
                                        </p:tav>
                                        <p:tav tm="100000">
                                          <p:val>
                                            <p:strVal val="#ppt_x"/>
                                          </p:val>
                                        </p:tav>
                                      </p:tavLst>
                                    </p:anim>
                                    <p:anim calcmode="lin" valueType="num">
                                      <p:cBhvr additive="base">
                                        <p:cTn id="22"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Example: Add a row to a table in a dataset</a:t>
            </a:r>
          </a:p>
        </p:txBody>
      </p:sp>
      <p:sp>
        <p:nvSpPr>
          <p:cNvPr id="7" name="Text Placeholder 6"/>
          <p:cNvSpPr>
            <a:spLocks noGrp="1"/>
          </p:cNvSpPr>
          <p:nvPr>
            <p:ph type="body" sz="quarter" idx="11"/>
          </p:nvPr>
        </p:nvSpPr>
        <p:spPr>
          <a:xfrm>
            <a:off x="1484671" y="2212258"/>
            <a:ext cx="10440629" cy="4463180"/>
          </a:xfrm>
        </p:spPr>
        <p:txBody>
          <a:bodyPr>
            <a:normAutofit/>
          </a:bodyPr>
          <a:lstStyle/>
          <a:p>
            <a:endParaRPr lang="en-US" sz="2400" noProof="0" dirty="0">
              <a:latin typeface="Consolas" panose="020B0609020204030204" pitchFamily="49" charset="0"/>
              <a:cs typeface="Consolas" panose="020B0609020204030204" pitchFamily="49" charset="0"/>
            </a:endParaRPr>
          </a:p>
          <a:p>
            <a:endParaRPr lang="en-US" sz="2400" noProof="0" dirty="0">
              <a:latin typeface="Consolas" panose="020B0609020204030204" pitchFamily="49" charset="0"/>
              <a:cs typeface="Consolas" panose="020B0609020204030204" pitchFamily="49" charset="0"/>
            </a:endParaRPr>
          </a:p>
          <a:p>
            <a:endParaRPr lang="en-US" sz="2400" noProof="0" dirty="0">
              <a:latin typeface="Consolas" panose="020B0609020204030204" pitchFamily="49" charset="0"/>
              <a:cs typeface="Consolas" panose="020B0609020204030204" pitchFamily="49" charset="0"/>
            </a:endParaRPr>
          </a:p>
        </p:txBody>
      </p:sp>
      <p:graphicFrame>
        <p:nvGraphicFramePr>
          <p:cNvPr id="8" name="Table 7"/>
          <p:cNvGraphicFramePr>
            <a:graphicFrameLocks noGrp="1"/>
          </p:cNvGraphicFramePr>
          <p:nvPr>
            <p:extLst>
              <p:ext uri="{D42A27DB-BD31-4B8C-83A1-F6EECF244321}">
                <p14:modId xmlns:p14="http://schemas.microsoft.com/office/powerpoint/2010/main" val="4110362838"/>
              </p:ext>
            </p:extLst>
          </p:nvPr>
        </p:nvGraphicFramePr>
        <p:xfrm>
          <a:off x="1386348" y="1787308"/>
          <a:ext cx="10333703" cy="4607560"/>
        </p:xfrm>
        <a:graphic>
          <a:graphicData uri="http://schemas.openxmlformats.org/drawingml/2006/table">
            <a:tbl>
              <a:tblPr firstRow="1" bandRow="1">
                <a:tableStyleId>{F2DE63D5-997A-4646-A377-4702673A728D}</a:tableStyleId>
              </a:tblPr>
              <a:tblGrid>
                <a:gridCol w="10333703">
                  <a:extLst>
                    <a:ext uri="{9D8B030D-6E8A-4147-A177-3AD203B41FA5}">
                      <a16:colId xmlns:a16="http://schemas.microsoft.com/office/drawing/2014/main" xmlns="" val="20000"/>
                    </a:ext>
                  </a:extLst>
                </a:gridCol>
              </a:tblGrid>
              <a:tr h="370840">
                <a:tc>
                  <a:txBody>
                    <a:bodyPr/>
                    <a:lstStyle/>
                    <a:p>
                      <a:r>
                        <a:rPr lang="en-AU" dirty="0"/>
                        <a:t>Request</a:t>
                      </a:r>
                      <a:endParaRPr lang="en-US" dirty="0"/>
                    </a:p>
                  </a:txBody>
                  <a:tcPr/>
                </a:tc>
                <a:extLst>
                  <a:ext uri="{0D108BD9-81ED-4DB2-BD59-A6C34878D82A}">
                    <a16:rowId xmlns:a16="http://schemas.microsoft.com/office/drawing/2014/main" xmlns="" val="10000"/>
                  </a:ext>
                </a:extLst>
              </a:tr>
              <a:tr h="370840">
                <a:tc>
                  <a:txBody>
                    <a:bodyPr/>
                    <a:lstStyle/>
                    <a:p>
                      <a:pPr>
                        <a:tabLst>
                          <a:tab pos="354013" algn="l"/>
                        </a:tabLst>
                      </a:pPr>
                      <a:r>
                        <a:rPr lang="en-US" sz="1600" dirty="0">
                          <a:latin typeface="Consolas" panose="020B0609020204030204" pitchFamily="49" charset="0"/>
                          <a:cs typeface="Consolas" panose="020B0609020204030204" pitchFamily="49" charset="0"/>
                        </a:rPr>
                        <a:t>POST https://api.powerbi.com/v1.0/myorg/datasets/2C0CCF12-A369-4985-A643-0995C249D5B9</a:t>
                      </a:r>
                      <a:br>
                        <a:rPr lang="en-US" sz="1600" dirty="0">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	/Tables/Product/Rows HTTP/1.1</a:t>
                      </a:r>
                    </a:p>
                    <a:p>
                      <a:pPr>
                        <a:tabLst>
                          <a:tab pos="354013" algn="l"/>
                        </a:tabLst>
                      </a:pPr>
                      <a:r>
                        <a:rPr lang="en-US" sz="1600" dirty="0">
                          <a:latin typeface="Consolas" panose="020B0609020204030204" pitchFamily="49" charset="0"/>
                          <a:cs typeface="Consolas" panose="020B0609020204030204" pitchFamily="49" charset="0"/>
                        </a:rPr>
                        <a:t>Authorization: Bearer {AAD Token}</a:t>
                      </a:r>
                    </a:p>
                    <a:p>
                      <a:pPr marL="0" marR="0" indent="0" algn="l" defTabSz="914367" rtl="0" eaLnBrk="1" fontAlgn="auto" latinLnBrk="0" hangingPunct="1">
                        <a:lnSpc>
                          <a:spcPct val="100000"/>
                        </a:lnSpc>
                        <a:spcBef>
                          <a:spcPts val="0"/>
                        </a:spcBef>
                        <a:spcAft>
                          <a:spcPts val="0"/>
                        </a:spcAft>
                        <a:buClrTx/>
                        <a:buSzTx/>
                        <a:buFontTx/>
                        <a:buNone/>
                        <a:tabLst>
                          <a:tab pos="354013" algn="l"/>
                        </a:tabLst>
                        <a:defRPr/>
                      </a:pPr>
                      <a:r>
                        <a:rPr lang="en-US" sz="1600" dirty="0">
                          <a:latin typeface="Consolas" panose="020B0609020204030204" pitchFamily="49" charset="0"/>
                          <a:cs typeface="Consolas" panose="020B0609020204030204" pitchFamily="49" charset="0"/>
                        </a:rPr>
                        <a:t>Content-Type: application/json; charset=utf-8</a:t>
                      </a:r>
                      <a:endParaRPr lang="en-US" sz="1600" dirty="0"/>
                    </a:p>
                    <a:p>
                      <a:pPr>
                        <a:tabLst>
                          <a:tab pos="354013" algn="l"/>
                        </a:tabLst>
                      </a:pPr>
                      <a:endParaRPr lang="en-AU" sz="1600" dirty="0">
                        <a:latin typeface="Consolas" panose="020B0609020204030204" pitchFamily="49" charset="0"/>
                        <a:cs typeface="Consolas" panose="020B0609020204030204" pitchFamily="49" charset="0"/>
                      </a:endParaRPr>
                    </a:p>
                    <a:p>
                      <a:pPr>
                        <a:tabLst>
                          <a:tab pos="354013" algn="l"/>
                        </a:tabLst>
                      </a:pPr>
                      <a:r>
                        <a:rPr lang="en-US" sz="1600" dirty="0">
                          <a:latin typeface="Consolas" panose="020B0609020204030204" pitchFamily="49" charset="0"/>
                          <a:cs typeface="Consolas" panose="020B0609020204030204" pitchFamily="49" charset="0"/>
                        </a:rPr>
                        <a:t>{</a:t>
                      </a:r>
                    </a:p>
                    <a:p>
                      <a:pPr>
                        <a:tabLst>
                          <a:tab pos="354013" algn="l"/>
                        </a:tabLst>
                      </a:pPr>
                      <a:r>
                        <a:rPr lang="en-US" sz="1600" dirty="0">
                          <a:latin typeface="Consolas" panose="020B0609020204030204" pitchFamily="49" charset="0"/>
                          <a:cs typeface="Consolas" panose="020B0609020204030204" pitchFamily="49" charset="0"/>
                        </a:rPr>
                        <a:t>   "rows":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"ProductID":1,</a:t>
                      </a:r>
                    </a:p>
                    <a:p>
                      <a:pPr>
                        <a:tabLst>
                          <a:tab pos="354013" algn="l"/>
                        </a:tabLst>
                      </a:pPr>
                      <a:r>
                        <a:rPr lang="en-US" sz="1600" dirty="0">
                          <a:latin typeface="Consolas" panose="020B0609020204030204" pitchFamily="49" charset="0"/>
                          <a:cs typeface="Consolas" panose="020B0609020204030204" pitchFamily="49" charset="0"/>
                        </a:rPr>
                        <a:t>            "Name":"Adjustable Race",</a:t>
                      </a:r>
                    </a:p>
                    <a:p>
                      <a:pPr>
                        <a:tabLst>
                          <a:tab pos="354013" algn="l"/>
                        </a:tabLst>
                      </a:pPr>
                      <a:r>
                        <a:rPr lang="en-US" sz="1600" dirty="0">
                          <a:latin typeface="Consolas" panose="020B0609020204030204" pitchFamily="49" charset="0"/>
                          <a:cs typeface="Consolas" panose="020B0609020204030204" pitchFamily="49" charset="0"/>
                        </a:rPr>
                        <a:t>            "Category":"Components",</a:t>
                      </a:r>
                    </a:p>
                    <a:p>
                      <a:pPr>
                        <a:tabLst>
                          <a:tab pos="354013" algn="l"/>
                        </a:tabLst>
                      </a:pPr>
                      <a:r>
                        <a:rPr lang="en-US" sz="1600" dirty="0">
                          <a:latin typeface="Consolas" panose="020B0609020204030204" pitchFamily="49" charset="0"/>
                          <a:cs typeface="Consolas" panose="020B0609020204030204" pitchFamily="49" charset="0"/>
                        </a:rPr>
                        <a:t>            "IsCompete":true,</a:t>
                      </a:r>
                    </a:p>
                    <a:p>
                      <a:pPr>
                        <a:tabLst>
                          <a:tab pos="354013" algn="l"/>
                        </a:tabLst>
                      </a:pPr>
                      <a:r>
                        <a:rPr lang="en-US" sz="1600" dirty="0">
                          <a:latin typeface="Consolas" panose="020B0609020204030204" pitchFamily="49" charset="0"/>
                          <a:cs typeface="Consolas" panose="020B0609020204030204" pitchFamily="49" charset="0"/>
                        </a:rPr>
                        <a:t>            "ManufacturedOn":"07/30/2014"</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   ]</a:t>
                      </a:r>
                    </a:p>
                    <a:p>
                      <a:pPr>
                        <a:tabLst>
                          <a:tab pos="354013" algn="l"/>
                        </a:tabLst>
                      </a:pPr>
                      <a:r>
                        <a:rPr lang="en-US" sz="1600" dirty="0">
                          <a:latin typeface="Consolas" panose="020B0609020204030204" pitchFamily="49" charset="0"/>
                          <a:cs typeface="Consolas" panose="020B0609020204030204" pitchFamily="49" charset="0"/>
                        </a:rPr>
                        <a:t>}</a:t>
                      </a:r>
                    </a:p>
                  </a:txBody>
                  <a:tcPr/>
                </a:tc>
                <a:extLst>
                  <a:ext uri="{0D108BD9-81ED-4DB2-BD59-A6C34878D82A}">
                    <a16:rowId xmlns:a16="http://schemas.microsoft.com/office/drawing/2014/main" xmlns="" val="10001"/>
                  </a:ext>
                </a:extLst>
              </a:tr>
            </a:tbl>
          </a:graphicData>
        </a:graphic>
      </p:graphicFrame>
      <p:sp>
        <p:nvSpPr>
          <p:cNvPr id="10" name="Freeform 87"/>
          <p:cNvSpPr>
            <a:spLocks noEditPoints="1"/>
          </p:cNvSpPr>
          <p:nvPr/>
        </p:nvSpPr>
        <p:spPr bwMode="auto">
          <a:xfrm>
            <a:off x="549994" y="1898942"/>
            <a:ext cx="605357" cy="168487"/>
          </a:xfrm>
          <a:custGeom>
            <a:avLst/>
            <a:gdLst>
              <a:gd name="T0" fmla="*/ 0 w 385"/>
              <a:gd name="T1" fmla="*/ 46 h 107"/>
              <a:gd name="T2" fmla="*/ 37 w 385"/>
              <a:gd name="T3" fmla="*/ 46 h 107"/>
              <a:gd name="T4" fmla="*/ 37 w 385"/>
              <a:gd name="T5" fmla="*/ 61 h 107"/>
              <a:gd name="T6" fmla="*/ 0 w 385"/>
              <a:gd name="T7" fmla="*/ 61 h 107"/>
              <a:gd name="T8" fmla="*/ 0 w 385"/>
              <a:gd name="T9" fmla="*/ 46 h 107"/>
              <a:gd name="T10" fmla="*/ 74 w 385"/>
              <a:gd name="T11" fmla="*/ 61 h 107"/>
              <a:gd name="T12" fmla="*/ 111 w 385"/>
              <a:gd name="T13" fmla="*/ 61 h 107"/>
              <a:gd name="T14" fmla="*/ 111 w 385"/>
              <a:gd name="T15" fmla="*/ 46 h 107"/>
              <a:gd name="T16" fmla="*/ 74 w 385"/>
              <a:gd name="T17" fmla="*/ 46 h 107"/>
              <a:gd name="T18" fmla="*/ 74 w 385"/>
              <a:gd name="T19" fmla="*/ 61 h 107"/>
              <a:gd name="T20" fmla="*/ 222 w 385"/>
              <a:gd name="T21" fmla="*/ 61 h 107"/>
              <a:gd name="T22" fmla="*/ 259 w 385"/>
              <a:gd name="T23" fmla="*/ 61 h 107"/>
              <a:gd name="T24" fmla="*/ 259 w 385"/>
              <a:gd name="T25" fmla="*/ 46 h 107"/>
              <a:gd name="T26" fmla="*/ 222 w 385"/>
              <a:gd name="T27" fmla="*/ 46 h 107"/>
              <a:gd name="T28" fmla="*/ 222 w 385"/>
              <a:gd name="T29" fmla="*/ 61 h 107"/>
              <a:gd name="T30" fmla="*/ 148 w 385"/>
              <a:gd name="T31" fmla="*/ 61 h 107"/>
              <a:gd name="T32" fmla="*/ 185 w 385"/>
              <a:gd name="T33" fmla="*/ 61 h 107"/>
              <a:gd name="T34" fmla="*/ 185 w 385"/>
              <a:gd name="T35" fmla="*/ 46 h 107"/>
              <a:gd name="T36" fmla="*/ 148 w 385"/>
              <a:gd name="T37" fmla="*/ 46 h 107"/>
              <a:gd name="T38" fmla="*/ 148 w 385"/>
              <a:gd name="T39" fmla="*/ 61 h 107"/>
              <a:gd name="T40" fmla="*/ 382 w 385"/>
              <a:gd name="T41" fmla="*/ 48 h 107"/>
              <a:gd name="T42" fmla="*/ 334 w 385"/>
              <a:gd name="T43" fmla="*/ 0 h 107"/>
              <a:gd name="T44" fmla="*/ 324 w 385"/>
              <a:gd name="T45" fmla="*/ 11 h 107"/>
              <a:gd name="T46" fmla="*/ 359 w 385"/>
              <a:gd name="T47" fmla="*/ 46 h 107"/>
              <a:gd name="T48" fmla="*/ 296 w 385"/>
              <a:gd name="T49" fmla="*/ 46 h 107"/>
              <a:gd name="T50" fmla="*/ 296 w 385"/>
              <a:gd name="T51" fmla="*/ 61 h 107"/>
              <a:gd name="T52" fmla="*/ 359 w 385"/>
              <a:gd name="T53" fmla="*/ 61 h 107"/>
              <a:gd name="T54" fmla="*/ 324 w 385"/>
              <a:gd name="T55" fmla="*/ 96 h 107"/>
              <a:gd name="T56" fmla="*/ 334 w 385"/>
              <a:gd name="T57" fmla="*/ 107 h 107"/>
              <a:gd name="T58" fmla="*/ 382 w 385"/>
              <a:gd name="T59" fmla="*/ 59 h 107"/>
              <a:gd name="T60" fmla="*/ 382 w 385"/>
              <a:gd name="T61" fmla="*/ 4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07">
                <a:moveTo>
                  <a:pt x="0" y="46"/>
                </a:moveTo>
                <a:cubicBezTo>
                  <a:pt x="37" y="46"/>
                  <a:pt x="37" y="46"/>
                  <a:pt x="37" y="46"/>
                </a:cubicBezTo>
                <a:cubicBezTo>
                  <a:pt x="37" y="61"/>
                  <a:pt x="37" y="61"/>
                  <a:pt x="37" y="61"/>
                </a:cubicBezTo>
                <a:cubicBezTo>
                  <a:pt x="0" y="61"/>
                  <a:pt x="0" y="61"/>
                  <a:pt x="0" y="61"/>
                </a:cubicBezTo>
                <a:lnTo>
                  <a:pt x="0" y="46"/>
                </a:lnTo>
                <a:close/>
                <a:moveTo>
                  <a:pt x="74" y="61"/>
                </a:moveTo>
                <a:cubicBezTo>
                  <a:pt x="111" y="61"/>
                  <a:pt x="111" y="61"/>
                  <a:pt x="111" y="61"/>
                </a:cubicBezTo>
                <a:cubicBezTo>
                  <a:pt x="111" y="46"/>
                  <a:pt x="111" y="46"/>
                  <a:pt x="111" y="46"/>
                </a:cubicBezTo>
                <a:cubicBezTo>
                  <a:pt x="74" y="46"/>
                  <a:pt x="74" y="46"/>
                  <a:pt x="74" y="46"/>
                </a:cubicBezTo>
                <a:lnTo>
                  <a:pt x="74" y="61"/>
                </a:lnTo>
                <a:close/>
                <a:moveTo>
                  <a:pt x="222" y="61"/>
                </a:moveTo>
                <a:cubicBezTo>
                  <a:pt x="259" y="61"/>
                  <a:pt x="259" y="61"/>
                  <a:pt x="259" y="61"/>
                </a:cubicBezTo>
                <a:cubicBezTo>
                  <a:pt x="259" y="46"/>
                  <a:pt x="259" y="46"/>
                  <a:pt x="259" y="46"/>
                </a:cubicBezTo>
                <a:cubicBezTo>
                  <a:pt x="222" y="46"/>
                  <a:pt x="222" y="46"/>
                  <a:pt x="222" y="46"/>
                </a:cubicBezTo>
                <a:lnTo>
                  <a:pt x="222" y="61"/>
                </a:lnTo>
                <a:close/>
                <a:moveTo>
                  <a:pt x="148" y="61"/>
                </a:moveTo>
                <a:cubicBezTo>
                  <a:pt x="185" y="61"/>
                  <a:pt x="185" y="61"/>
                  <a:pt x="185" y="61"/>
                </a:cubicBezTo>
                <a:cubicBezTo>
                  <a:pt x="185" y="46"/>
                  <a:pt x="185" y="46"/>
                  <a:pt x="185" y="46"/>
                </a:cubicBezTo>
                <a:cubicBezTo>
                  <a:pt x="148" y="46"/>
                  <a:pt x="148" y="46"/>
                  <a:pt x="148" y="46"/>
                </a:cubicBezTo>
                <a:lnTo>
                  <a:pt x="148" y="61"/>
                </a:lnTo>
                <a:close/>
                <a:moveTo>
                  <a:pt x="382" y="48"/>
                </a:moveTo>
                <a:cubicBezTo>
                  <a:pt x="334" y="0"/>
                  <a:pt x="334" y="0"/>
                  <a:pt x="334" y="0"/>
                </a:cubicBezTo>
                <a:cubicBezTo>
                  <a:pt x="324" y="11"/>
                  <a:pt x="324" y="11"/>
                  <a:pt x="324" y="11"/>
                </a:cubicBezTo>
                <a:cubicBezTo>
                  <a:pt x="359" y="46"/>
                  <a:pt x="359" y="46"/>
                  <a:pt x="359" y="46"/>
                </a:cubicBezTo>
                <a:cubicBezTo>
                  <a:pt x="296" y="46"/>
                  <a:pt x="296" y="46"/>
                  <a:pt x="296" y="46"/>
                </a:cubicBezTo>
                <a:cubicBezTo>
                  <a:pt x="296" y="61"/>
                  <a:pt x="296" y="61"/>
                  <a:pt x="296" y="61"/>
                </a:cubicBezTo>
                <a:cubicBezTo>
                  <a:pt x="359" y="61"/>
                  <a:pt x="359" y="61"/>
                  <a:pt x="359" y="61"/>
                </a:cubicBezTo>
                <a:cubicBezTo>
                  <a:pt x="324" y="96"/>
                  <a:pt x="324" y="96"/>
                  <a:pt x="324" y="96"/>
                </a:cubicBezTo>
                <a:cubicBezTo>
                  <a:pt x="334" y="107"/>
                  <a:pt x="334" y="107"/>
                  <a:pt x="334" y="107"/>
                </a:cubicBezTo>
                <a:cubicBezTo>
                  <a:pt x="382" y="59"/>
                  <a:pt x="382" y="59"/>
                  <a:pt x="382" y="59"/>
                </a:cubicBezTo>
                <a:cubicBezTo>
                  <a:pt x="385" y="56"/>
                  <a:pt x="385" y="51"/>
                  <a:pt x="382" y="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656913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000" fill="hold"/>
                                        <p:tgtEl>
                                          <p:spTgt spid="10"/>
                                        </p:tgtEl>
                                        <p:attrNameLst>
                                          <p:attrName>ppt_x</p:attrName>
                                        </p:attrNameLst>
                                      </p:cBhvr>
                                      <p:tavLst>
                                        <p:tav tm="0">
                                          <p:val>
                                            <p:strVal val="0-#ppt_w/2"/>
                                          </p:val>
                                        </p:tav>
                                        <p:tav tm="100000">
                                          <p:val>
                                            <p:strVal val="#ppt_x"/>
                                          </p:val>
                                        </p:tav>
                                      </p:tavLst>
                                    </p:anim>
                                    <p:anim calcmode="lin" valueType="num">
                                      <p:cBhvr additive="base">
                                        <p:cTn id="8" dur="10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0-#ppt_w/2"/>
                                          </p:val>
                                        </p:tav>
                                        <p:tav tm="100000">
                                          <p:val>
                                            <p:strVal val="#ppt_x"/>
                                          </p:val>
                                        </p:tav>
                                      </p:tavLst>
                                    </p:anim>
                                    <p:anim calcmode="lin" valueType="num">
                                      <p:cBhvr additive="base">
                                        <p:cTn id="12"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REST API</a:t>
            </a:r>
          </a:p>
        </p:txBody>
      </p:sp>
      <p:sp>
        <p:nvSpPr>
          <p:cNvPr id="3" name="Content Placeholder 2"/>
          <p:cNvSpPr>
            <a:spLocks noGrp="1"/>
          </p:cNvSpPr>
          <p:nvPr>
            <p:ph sz="quarter" idx="10"/>
          </p:nvPr>
        </p:nvSpPr>
        <p:spPr/>
        <p:txBody>
          <a:bodyPr/>
          <a:lstStyle/>
          <a:p>
            <a:r>
              <a:rPr lang="en-US" noProof="0" dirty="0"/>
              <a:t>Restrictions</a:t>
            </a:r>
          </a:p>
        </p:txBody>
      </p:sp>
      <p:sp>
        <p:nvSpPr>
          <p:cNvPr id="4" name="Text Placeholder 3"/>
          <p:cNvSpPr>
            <a:spLocks noGrp="1"/>
          </p:cNvSpPr>
          <p:nvPr>
            <p:ph type="body" sz="quarter" idx="11"/>
          </p:nvPr>
        </p:nvSpPr>
        <p:spPr/>
        <p:txBody>
          <a:bodyPr>
            <a:normAutofit/>
          </a:bodyPr>
          <a:lstStyle/>
          <a:p>
            <a:r>
              <a:rPr lang="en-US" noProof="0" dirty="0"/>
              <a:t>Maximum rows per single push: 10K</a:t>
            </a:r>
          </a:p>
          <a:p>
            <a:pPr lvl="1"/>
            <a:r>
              <a:rPr lang="en-US" noProof="0" dirty="0"/>
              <a:t>Note that ingestion rates are restricted by license:</a:t>
            </a:r>
          </a:p>
          <a:p>
            <a:pPr lvl="2"/>
            <a:r>
              <a:rPr lang="en-US" b="1" noProof="0" dirty="0"/>
              <a:t>Power BI </a:t>
            </a:r>
            <a:r>
              <a:rPr lang="en-US" noProof="0" dirty="0"/>
              <a:t>license: 10K rows/hour</a:t>
            </a:r>
          </a:p>
          <a:p>
            <a:pPr lvl="2"/>
            <a:r>
              <a:rPr lang="en-US" b="1" noProof="0" dirty="0"/>
              <a:t>Power BI Pro </a:t>
            </a:r>
            <a:r>
              <a:rPr lang="en-US" noProof="0" dirty="0"/>
              <a:t>license : 1M rows/hour</a:t>
            </a:r>
          </a:p>
          <a:p>
            <a:r>
              <a:rPr lang="en-US" noProof="0" dirty="0"/>
              <a:t>Maximum rows per table: 5M</a:t>
            </a:r>
          </a:p>
          <a:p>
            <a:pPr lvl="1"/>
            <a:r>
              <a:rPr lang="en-US" noProof="0" dirty="0"/>
              <a:t>A dataset is defined with a retention policy:</a:t>
            </a:r>
          </a:p>
          <a:p>
            <a:pPr lvl="2"/>
            <a:r>
              <a:rPr lang="en-US" b="1" noProof="0" dirty="0"/>
              <a:t>none</a:t>
            </a:r>
            <a:r>
              <a:rPr lang="en-US" noProof="0" dirty="0"/>
              <a:t>: Rows will be collected to the limit</a:t>
            </a:r>
          </a:p>
          <a:p>
            <a:pPr lvl="2"/>
            <a:r>
              <a:rPr lang="en-US" b="1" noProof="0" dirty="0"/>
              <a:t>basicFIFO</a:t>
            </a:r>
            <a:r>
              <a:rPr lang="en-US" noProof="0" dirty="0"/>
              <a:t>: Will keep up to 200K rows, and remove the oldest rows as new rows are added</a:t>
            </a:r>
          </a:p>
          <a:p>
            <a:r>
              <a:rPr lang="en-US" noProof="0" dirty="0"/>
              <a:t>Maximum pending requests: 5</a:t>
            </a:r>
          </a:p>
        </p:txBody>
      </p:sp>
    </p:spTree>
    <p:extLst>
      <p:ext uri="{BB962C8B-B14F-4D97-AF65-F5344CB8AC3E}">
        <p14:creationId xmlns:p14="http://schemas.microsoft.com/office/powerpoint/2010/main" val="290309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Delivering a real-time Power BI dashboard with the REST API</a:t>
            </a:r>
          </a:p>
        </p:txBody>
      </p:sp>
      <p:sp>
        <p:nvSpPr>
          <p:cNvPr id="4" name="Text Placeholder 3"/>
          <p:cNvSpPr>
            <a:spLocks noGrp="1"/>
          </p:cNvSpPr>
          <p:nvPr>
            <p:ph type="body" sz="quarter" idx="10"/>
          </p:nvPr>
        </p:nvSpPr>
        <p:spPr/>
        <p:txBody>
          <a:bodyPr/>
          <a:lstStyle/>
          <a:p>
            <a:r>
              <a:rPr lang="en-US" noProof="0" dirty="0"/>
              <a:t>06A</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30821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Integrate Power BI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noProof="0" dirty="0"/>
              <a:t>Integrate a Power BI tile or report into an app with an IFrame HTML element</a:t>
            </a:r>
          </a:p>
          <a:p>
            <a:pPr lvl="1"/>
            <a:r>
              <a:rPr lang="en-US" noProof="0" dirty="0"/>
              <a:t>For example, create a custom mobile app to display real-time Power BI tiles and reports on the user’s mobile device</a:t>
            </a:r>
          </a:p>
          <a:p>
            <a:r>
              <a:rPr lang="en-US" noProof="0" dirty="0"/>
              <a:t>Use the REST API to retrieve the embed URL</a:t>
            </a:r>
          </a:p>
          <a:p>
            <a:r>
              <a:rPr lang="en-US" noProof="0" dirty="0"/>
              <a:t>Once embedded, a click event handler can be added to enable navigation to the dashboard</a:t>
            </a:r>
          </a:p>
          <a:p>
            <a:r>
              <a:rPr lang="en-US" noProof="0" dirty="0"/>
              <a:t>This capability is presently in preview</a:t>
            </a:r>
          </a:p>
        </p:txBody>
      </p:sp>
    </p:spTree>
    <p:extLst>
      <p:ext uri="{BB962C8B-B14F-4D97-AF65-F5344CB8AC3E}">
        <p14:creationId xmlns:p14="http://schemas.microsoft.com/office/powerpoint/2010/main" val="396296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Custom visuals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normAutofit lnSpcReduction="10000"/>
          </a:bodyPr>
          <a:lstStyle/>
          <a:p>
            <a:r>
              <a:rPr lang="en-US" noProof="0" dirty="0"/>
              <a:t>Developers can develop custom visuals for use in Power BI solutions</a:t>
            </a:r>
          </a:p>
          <a:p>
            <a:r>
              <a:rPr lang="en-US" noProof="0" dirty="0"/>
              <a:t>To help developers get started, Microsoft has published the code for all of their visualizations</a:t>
            </a:r>
          </a:p>
          <a:p>
            <a:pPr lvl="1"/>
            <a:r>
              <a:rPr lang="en-US" noProof="0" dirty="0"/>
              <a:t>This is all available as an open source project on GitHub</a:t>
            </a:r>
          </a:p>
          <a:p>
            <a:pPr lvl="2"/>
            <a:r>
              <a:rPr lang="en-US" noProof="0" dirty="0"/>
              <a:t>The project contains over 20 visualization types, the framework to run them, and the testing infrastructure that enables you to build high quality visualizations</a:t>
            </a:r>
          </a:p>
          <a:p>
            <a:pPr lvl="2"/>
            <a:r>
              <a:rPr lang="en-US" noProof="0" dirty="0"/>
              <a:t>The framework provides all the interfaces required to integrate fully with Power BI's selection, filtering, and other UI experiences</a:t>
            </a:r>
          </a:p>
          <a:p>
            <a:pPr lvl="1"/>
            <a:r>
              <a:rPr lang="en-US" noProof="0" dirty="0"/>
              <a:t>Developers are encouraged to submit their custom visuals to the Power BI Visuals Gallery for sharing with the Power BI community</a:t>
            </a:r>
          </a:p>
        </p:txBody>
      </p:sp>
    </p:spTree>
    <p:extLst>
      <p:ext uri="{BB962C8B-B14F-4D97-AF65-F5344CB8AC3E}">
        <p14:creationId xmlns:p14="http://schemas.microsoft.com/office/powerpoint/2010/main" val="155031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Power BI Embedded</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noProof="0" dirty="0"/>
              <a:t>Azure Power BI Embedded is an Azure service, enabling the integration of Power BI reports into apps</a:t>
            </a:r>
          </a:p>
        </p:txBody>
      </p:sp>
    </p:spTree>
    <p:extLst>
      <p:ext uri="{BB962C8B-B14F-4D97-AF65-F5344CB8AC3E}">
        <p14:creationId xmlns:p14="http://schemas.microsoft.com/office/powerpoint/2010/main" val="258697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Power BI Embedded</a:t>
            </a:r>
          </a:p>
        </p:txBody>
      </p:sp>
      <p:sp>
        <p:nvSpPr>
          <p:cNvPr id="3" name="Content Placeholder 2"/>
          <p:cNvSpPr>
            <a:spLocks noGrp="1"/>
          </p:cNvSpPr>
          <p:nvPr>
            <p:ph sz="quarter" idx="10"/>
          </p:nvPr>
        </p:nvSpPr>
        <p:spPr/>
        <p:txBody>
          <a:bodyPr/>
          <a:lstStyle/>
          <a:p>
            <a:endParaRPr lang="en-US" dirty="0"/>
          </a:p>
        </p:txBody>
      </p:sp>
      <p:sp>
        <p:nvSpPr>
          <p:cNvPr id="5" name="Text Placeholder 4"/>
          <p:cNvSpPr>
            <a:spLocks noGrp="1"/>
          </p:cNvSpPr>
          <p:nvPr>
            <p:ph type="body" sz="quarter" idx="11"/>
          </p:nvPr>
        </p:nvSpPr>
        <p:spPr/>
        <p:txBody>
          <a:bodyPr/>
          <a:lstStyle/>
          <a:p>
            <a:endParaRPr lang="en-AU" dirty="0"/>
          </a:p>
        </p:txBody>
      </p:sp>
      <p:grpSp>
        <p:nvGrpSpPr>
          <p:cNvPr id="6" name="Group 5"/>
          <p:cNvGrpSpPr/>
          <p:nvPr/>
        </p:nvGrpSpPr>
        <p:grpSpPr>
          <a:xfrm>
            <a:off x="4262096" y="2381344"/>
            <a:ext cx="3600000" cy="3600000"/>
            <a:chOff x="4117318" y="2067125"/>
            <a:chExt cx="3600000" cy="3600000"/>
          </a:xfrm>
        </p:grpSpPr>
        <p:sp>
          <p:nvSpPr>
            <p:cNvPr id="7" name="Rectangle 6"/>
            <p:cNvSpPr/>
            <p:nvPr/>
          </p:nvSpPr>
          <p:spPr>
            <a:xfrm>
              <a:off x="4117318" y="2067125"/>
              <a:ext cx="3600000" cy="3600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182854" rtlCol="0" anchor="t"/>
            <a:lstStyle/>
            <a:p>
              <a:r>
                <a:rPr lang="en-US" sz="3600" b="1"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Embed</a:t>
              </a:r>
              <a:r>
                <a:rPr lang="en-US" sz="3600" dirty="0">
                  <a:solidFill>
                    <a:srgbClr val="EDC30D"/>
                  </a:solidFill>
                  <a:latin typeface="Segoe UI" panose="020B0502040204020203" pitchFamily="34" charset="0"/>
                  <a:cs typeface="Segoe UI" panose="020B0502040204020203" pitchFamily="34" charset="0"/>
                </a:rPr>
                <a:t> </a:t>
              </a:r>
              <a:r>
                <a:rPr lang="en-US" sz="2600" dirty="0">
                  <a:solidFill>
                    <a:srgbClr val="EDC30D"/>
                  </a:solidFill>
                  <a:latin typeface="Segoe UI Light" panose="020B0502040204020203" pitchFamily="34" charset="0"/>
                  <a:cs typeface="Segoe UI Light" panose="020B0502040204020203" pitchFamily="34" charset="0"/>
                </a:rPr>
                <a:t>easily for </a:t>
              </a:r>
              <a:br>
                <a:rPr lang="en-US" sz="2600" dirty="0">
                  <a:solidFill>
                    <a:srgbClr val="EDC30D"/>
                  </a:solidFill>
                  <a:latin typeface="Segoe UI Light" panose="020B0502040204020203" pitchFamily="34" charset="0"/>
                  <a:cs typeface="Segoe UI Light" panose="020B0502040204020203" pitchFamily="34" charset="0"/>
                </a:rPr>
              </a:br>
              <a:r>
                <a:rPr lang="en-US" sz="2600" dirty="0">
                  <a:solidFill>
                    <a:srgbClr val="EDC30D"/>
                  </a:solidFill>
                  <a:latin typeface="Segoe UI Light" panose="020B0502040204020203" pitchFamily="34" charset="0"/>
                  <a:cs typeface="Segoe UI Light" panose="020B0502040204020203" pitchFamily="34" charset="0"/>
                </a:rPr>
                <a:t>faster time to value</a:t>
              </a:r>
            </a:p>
          </p:txBody>
        </p:sp>
        <p:grpSp>
          <p:nvGrpSpPr>
            <p:cNvPr id="8" name="Group 7"/>
            <p:cNvGrpSpPr/>
            <p:nvPr/>
          </p:nvGrpSpPr>
          <p:grpSpPr>
            <a:xfrm>
              <a:off x="5102477" y="3916204"/>
              <a:ext cx="1629682" cy="1220353"/>
              <a:chOff x="5423966" y="4106181"/>
              <a:chExt cx="1344068" cy="1006476"/>
            </a:xfrm>
          </p:grpSpPr>
          <p:sp>
            <p:nvSpPr>
              <p:cNvPr id="9" name="Freeform 8"/>
              <p:cNvSpPr/>
              <p:nvPr/>
            </p:nvSpPr>
            <p:spPr>
              <a:xfrm>
                <a:off x="5423966" y="4106181"/>
                <a:ext cx="1344068" cy="1006476"/>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solidFill>
                <a:srgbClr val="EDC30D"/>
              </a:solidFill>
              <a:ln w="12700" cap="flat" cmpd="sng" algn="ctr">
                <a:noFill/>
                <a:prstDash val="solid"/>
                <a:miter lim="800000"/>
              </a:ln>
              <a:effectLst/>
            </p:spPr>
            <p:txBody>
              <a:bodyPr rtlCol="0" anchor="ctr"/>
              <a:lstStyle/>
              <a:p>
                <a:pPr algn="ctr" defTabSz="914225">
                  <a:defRPr/>
                </a:pPr>
                <a:endParaRPr lang="en-US" kern="0" dirty="0">
                  <a:solidFill>
                    <a:prstClr val="white"/>
                  </a:solidFill>
                  <a:latin typeface="Segoe UI"/>
                </a:endParaRPr>
              </a:p>
            </p:txBody>
          </p:sp>
          <p:sp>
            <p:nvSpPr>
              <p:cNvPr id="10" name="Freeform 9"/>
              <p:cNvSpPr/>
              <p:nvPr/>
            </p:nvSpPr>
            <p:spPr>
              <a:xfrm>
                <a:off x="5639221" y="4443616"/>
                <a:ext cx="913557" cy="477780"/>
              </a:xfrm>
              <a:custGeom>
                <a:avLst/>
                <a:gdLst/>
                <a:ahLst/>
                <a:cxnLst/>
                <a:rect l="l" t="t" r="r" b="b"/>
                <a:pathLst>
                  <a:path w="356853" h="186630">
                    <a:moveTo>
                      <a:pt x="99678" y="37393"/>
                    </a:moveTo>
                    <a:lnTo>
                      <a:pt x="99678" y="58601"/>
                    </a:lnTo>
                    <a:lnTo>
                      <a:pt x="26789" y="94766"/>
                    </a:lnTo>
                    <a:lnTo>
                      <a:pt x="26789" y="95212"/>
                    </a:lnTo>
                    <a:lnTo>
                      <a:pt x="99678" y="128029"/>
                    </a:lnTo>
                    <a:lnTo>
                      <a:pt x="99678" y="149125"/>
                    </a:lnTo>
                    <a:lnTo>
                      <a:pt x="0" y="101240"/>
                    </a:lnTo>
                    <a:lnTo>
                      <a:pt x="0" y="89408"/>
                    </a:lnTo>
                    <a:close/>
                    <a:moveTo>
                      <a:pt x="257175" y="36835"/>
                    </a:moveTo>
                    <a:lnTo>
                      <a:pt x="356853" y="88738"/>
                    </a:lnTo>
                    <a:lnTo>
                      <a:pt x="356853" y="100570"/>
                    </a:lnTo>
                    <a:lnTo>
                      <a:pt x="257175" y="148456"/>
                    </a:lnTo>
                    <a:lnTo>
                      <a:pt x="257175" y="127359"/>
                    </a:lnTo>
                    <a:lnTo>
                      <a:pt x="330175" y="94878"/>
                    </a:lnTo>
                    <a:lnTo>
                      <a:pt x="330175" y="94208"/>
                    </a:lnTo>
                    <a:lnTo>
                      <a:pt x="257175" y="58043"/>
                    </a:lnTo>
                    <a:close/>
                    <a:moveTo>
                      <a:pt x="205122" y="0"/>
                    </a:moveTo>
                    <a:lnTo>
                      <a:pt x="229009" y="0"/>
                    </a:lnTo>
                    <a:lnTo>
                      <a:pt x="151656" y="186630"/>
                    </a:lnTo>
                    <a:lnTo>
                      <a:pt x="128104" y="186630"/>
                    </a:lnTo>
                    <a:close/>
                  </a:path>
                </a:pathLst>
              </a:custGeom>
              <a:solidFill>
                <a:srgbClr val="EDC30D"/>
              </a:solidFill>
              <a:ln>
                <a:noFill/>
              </a:ln>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5">
                  <a:defRPr/>
                </a:pPr>
                <a:endParaRPr lang="en-US" sz="4400" kern="0" dirty="0">
                  <a:solidFill>
                    <a:srgbClr val="EDC30D"/>
                  </a:solidFill>
                  <a:latin typeface="Segoe UI Semibold" panose="020B0702040204020203" pitchFamily="34" charset="0"/>
                  <a:ea typeface="Segoe UI Historic" panose="020B0502040204020203" pitchFamily="34" charset="0"/>
                  <a:cs typeface="Segoe UI Semibold" panose="020B0702040204020203" pitchFamily="34" charset="0"/>
                </a:endParaRPr>
              </a:p>
            </p:txBody>
          </p:sp>
        </p:grpSp>
      </p:grpSp>
      <p:grpSp>
        <p:nvGrpSpPr>
          <p:cNvPr id="11" name="Group 10"/>
          <p:cNvGrpSpPr/>
          <p:nvPr/>
        </p:nvGrpSpPr>
        <p:grpSpPr>
          <a:xfrm>
            <a:off x="400468" y="2381344"/>
            <a:ext cx="3600000" cy="3600000"/>
            <a:chOff x="400468" y="2381344"/>
            <a:chExt cx="3600000" cy="3600000"/>
          </a:xfrm>
        </p:grpSpPr>
        <p:sp>
          <p:nvSpPr>
            <p:cNvPr id="12" name="Rectangle 11"/>
            <p:cNvSpPr/>
            <p:nvPr/>
          </p:nvSpPr>
          <p:spPr>
            <a:xfrm>
              <a:off x="400468" y="2381344"/>
              <a:ext cx="3600000" cy="3600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457135" rtlCol="0" anchor="t"/>
            <a:lstStyle/>
            <a:p>
              <a:r>
                <a:rPr lang="en-US" sz="3600"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Create</a:t>
              </a:r>
              <a:r>
                <a:rPr lang="en-US" sz="3600" b="1" dirty="0">
                  <a:solidFill>
                    <a:srgbClr val="EDC30D"/>
                  </a:solidFill>
                  <a:latin typeface="Segoe UI" panose="020B0502040204020203" pitchFamily="34" charset="0"/>
                  <a:cs typeface="Segoe UI" panose="020B0502040204020203" pitchFamily="34" charset="0"/>
                </a:rPr>
                <a:t> </a:t>
              </a:r>
              <a:r>
                <a:rPr lang="en-US" sz="2600" dirty="0">
                  <a:solidFill>
                    <a:srgbClr val="EDC30D"/>
                  </a:solidFill>
                  <a:latin typeface="Segoe UI Light" panose="020B0502040204020203" pitchFamily="34" charset="0"/>
                  <a:cs typeface="Segoe UI Light" panose="020B0502040204020203" pitchFamily="34" charset="0"/>
                </a:rPr>
                <a:t>compelling interactive reports</a:t>
              </a:r>
            </a:p>
          </p:txBody>
        </p:sp>
        <p:grpSp>
          <p:nvGrpSpPr>
            <p:cNvPr id="13" name="Group 12"/>
            <p:cNvGrpSpPr/>
            <p:nvPr/>
          </p:nvGrpSpPr>
          <p:grpSpPr>
            <a:xfrm>
              <a:off x="1442653" y="4193108"/>
              <a:ext cx="1305006" cy="1470863"/>
              <a:chOff x="2759683" y="609704"/>
              <a:chExt cx="4089254" cy="4608976"/>
            </a:xfrm>
          </p:grpSpPr>
          <p:sp>
            <p:nvSpPr>
              <p:cNvPr id="14" name="Freeform 13"/>
              <p:cNvSpPr/>
              <p:nvPr/>
            </p:nvSpPr>
            <p:spPr>
              <a:xfrm>
                <a:off x="5794396" y="2321963"/>
                <a:ext cx="398342" cy="399801"/>
              </a:xfrm>
              <a:custGeom>
                <a:avLst/>
                <a:gdLst>
                  <a:gd name="connsiteX0" fmla="*/ 373332 w 558289"/>
                  <a:gd name="connsiteY0" fmla="*/ 0 h 526102"/>
                  <a:gd name="connsiteX1" fmla="*/ 457949 w 558289"/>
                  <a:gd name="connsiteY1" fmla="*/ 69815 h 526102"/>
                  <a:gd name="connsiteX2" fmla="*/ 530171 w 558289"/>
                  <a:gd name="connsiteY2" fmla="*/ 149280 h 526102"/>
                  <a:gd name="connsiteX3" fmla="*/ 558289 w 558289"/>
                  <a:gd name="connsiteY3" fmla="*/ 186881 h 526102"/>
                  <a:gd name="connsiteX4" fmla="*/ 290606 w 558289"/>
                  <a:gd name="connsiteY4" fmla="*/ 399801 h 526102"/>
                  <a:gd name="connsiteX5" fmla="*/ 304461 w 558289"/>
                  <a:gd name="connsiteY5" fmla="*/ 416594 h 526102"/>
                  <a:gd name="connsiteX6" fmla="*/ 361025 w 558289"/>
                  <a:gd name="connsiteY6" fmla="*/ 515005 h 526102"/>
                  <a:gd name="connsiteX7" fmla="*/ 365398 w 558289"/>
                  <a:gd name="connsiteY7" fmla="*/ 526102 h 526102"/>
                  <a:gd name="connsiteX8" fmla="*/ 361859 w 558289"/>
                  <a:gd name="connsiteY8" fmla="*/ 526102 h 526102"/>
                  <a:gd name="connsiteX9" fmla="*/ 305833 w 558289"/>
                  <a:gd name="connsiteY9" fmla="*/ 422882 h 526102"/>
                  <a:gd name="connsiteX10" fmla="*/ 94146 w 558289"/>
                  <a:gd name="connsiteY10" fmla="*/ 211194 h 526102"/>
                  <a:gd name="connsiteX11" fmla="*/ 0 w 558289"/>
                  <a:gd name="connsiteY11" fmla="*/ 160094 h 526102"/>
                  <a:gd name="connsiteX12" fmla="*/ 0 w 558289"/>
                  <a:gd name="connsiteY12" fmla="*/ 151843 h 526102"/>
                  <a:gd name="connsiteX13" fmla="*/ 7076 w 558289"/>
                  <a:gd name="connsiteY13" fmla="*/ 154630 h 526102"/>
                  <a:gd name="connsiteX14" fmla="*/ 105486 w 558289"/>
                  <a:gd name="connsiteY14" fmla="*/ 211194 h 526102"/>
                  <a:gd name="connsiteX15" fmla="*/ 159947 w 558289"/>
                  <a:gd name="connsiteY15" fmla="*/ 256129 h 526102"/>
                  <a:gd name="connsiteX0" fmla="*/ 373332 w 558289"/>
                  <a:gd name="connsiteY0" fmla="*/ 0 h 526102"/>
                  <a:gd name="connsiteX1" fmla="*/ 457949 w 558289"/>
                  <a:gd name="connsiteY1" fmla="*/ 69815 h 526102"/>
                  <a:gd name="connsiteX2" fmla="*/ 530171 w 558289"/>
                  <a:gd name="connsiteY2" fmla="*/ 149280 h 526102"/>
                  <a:gd name="connsiteX3" fmla="*/ 558289 w 558289"/>
                  <a:gd name="connsiteY3" fmla="*/ 186881 h 526102"/>
                  <a:gd name="connsiteX4" fmla="*/ 290606 w 558289"/>
                  <a:gd name="connsiteY4" fmla="*/ 399801 h 526102"/>
                  <a:gd name="connsiteX5" fmla="*/ 304461 w 558289"/>
                  <a:gd name="connsiteY5" fmla="*/ 416594 h 526102"/>
                  <a:gd name="connsiteX6" fmla="*/ 361025 w 558289"/>
                  <a:gd name="connsiteY6" fmla="*/ 515005 h 526102"/>
                  <a:gd name="connsiteX7" fmla="*/ 365398 w 558289"/>
                  <a:gd name="connsiteY7" fmla="*/ 526102 h 526102"/>
                  <a:gd name="connsiteX8" fmla="*/ 361859 w 558289"/>
                  <a:gd name="connsiteY8" fmla="*/ 526102 h 526102"/>
                  <a:gd name="connsiteX9" fmla="*/ 305833 w 558289"/>
                  <a:gd name="connsiteY9" fmla="*/ 422882 h 526102"/>
                  <a:gd name="connsiteX10" fmla="*/ 94146 w 558289"/>
                  <a:gd name="connsiteY10" fmla="*/ 211194 h 526102"/>
                  <a:gd name="connsiteX11" fmla="*/ 0 w 558289"/>
                  <a:gd name="connsiteY11" fmla="*/ 160094 h 526102"/>
                  <a:gd name="connsiteX12" fmla="*/ 0 w 558289"/>
                  <a:gd name="connsiteY12" fmla="*/ 151843 h 526102"/>
                  <a:gd name="connsiteX13" fmla="*/ 105486 w 558289"/>
                  <a:gd name="connsiteY13" fmla="*/ 211194 h 526102"/>
                  <a:gd name="connsiteX14" fmla="*/ 159947 w 558289"/>
                  <a:gd name="connsiteY14" fmla="*/ 256129 h 526102"/>
                  <a:gd name="connsiteX15" fmla="*/ 373332 w 558289"/>
                  <a:gd name="connsiteY15" fmla="*/ 0 h 526102"/>
                  <a:gd name="connsiteX0" fmla="*/ 373332 w 558289"/>
                  <a:gd name="connsiteY0" fmla="*/ 0 h 526102"/>
                  <a:gd name="connsiteX1" fmla="*/ 457949 w 558289"/>
                  <a:gd name="connsiteY1" fmla="*/ 69815 h 526102"/>
                  <a:gd name="connsiteX2" fmla="*/ 530171 w 558289"/>
                  <a:gd name="connsiteY2" fmla="*/ 149280 h 526102"/>
                  <a:gd name="connsiteX3" fmla="*/ 558289 w 558289"/>
                  <a:gd name="connsiteY3" fmla="*/ 186881 h 526102"/>
                  <a:gd name="connsiteX4" fmla="*/ 290606 w 558289"/>
                  <a:gd name="connsiteY4" fmla="*/ 399801 h 526102"/>
                  <a:gd name="connsiteX5" fmla="*/ 304461 w 558289"/>
                  <a:gd name="connsiteY5" fmla="*/ 416594 h 526102"/>
                  <a:gd name="connsiteX6" fmla="*/ 361025 w 558289"/>
                  <a:gd name="connsiteY6" fmla="*/ 515005 h 526102"/>
                  <a:gd name="connsiteX7" fmla="*/ 365398 w 558289"/>
                  <a:gd name="connsiteY7" fmla="*/ 526102 h 526102"/>
                  <a:gd name="connsiteX8" fmla="*/ 361859 w 558289"/>
                  <a:gd name="connsiteY8" fmla="*/ 526102 h 526102"/>
                  <a:gd name="connsiteX9" fmla="*/ 305833 w 558289"/>
                  <a:gd name="connsiteY9" fmla="*/ 422882 h 526102"/>
                  <a:gd name="connsiteX10" fmla="*/ 94146 w 558289"/>
                  <a:gd name="connsiteY10" fmla="*/ 211194 h 526102"/>
                  <a:gd name="connsiteX11" fmla="*/ 0 w 558289"/>
                  <a:gd name="connsiteY11" fmla="*/ 160094 h 526102"/>
                  <a:gd name="connsiteX12" fmla="*/ 105486 w 558289"/>
                  <a:gd name="connsiteY12" fmla="*/ 211194 h 526102"/>
                  <a:gd name="connsiteX13" fmla="*/ 159947 w 558289"/>
                  <a:gd name="connsiteY13" fmla="*/ 256129 h 526102"/>
                  <a:gd name="connsiteX14" fmla="*/ 373332 w 558289"/>
                  <a:gd name="connsiteY14" fmla="*/ 0 h 526102"/>
                  <a:gd name="connsiteX0" fmla="*/ 279186 w 464143"/>
                  <a:gd name="connsiteY0" fmla="*/ 0 h 526102"/>
                  <a:gd name="connsiteX1" fmla="*/ 363803 w 464143"/>
                  <a:gd name="connsiteY1" fmla="*/ 69815 h 526102"/>
                  <a:gd name="connsiteX2" fmla="*/ 436025 w 464143"/>
                  <a:gd name="connsiteY2" fmla="*/ 149280 h 526102"/>
                  <a:gd name="connsiteX3" fmla="*/ 464143 w 464143"/>
                  <a:gd name="connsiteY3" fmla="*/ 186881 h 526102"/>
                  <a:gd name="connsiteX4" fmla="*/ 196460 w 464143"/>
                  <a:gd name="connsiteY4" fmla="*/ 399801 h 526102"/>
                  <a:gd name="connsiteX5" fmla="*/ 210315 w 464143"/>
                  <a:gd name="connsiteY5" fmla="*/ 416594 h 526102"/>
                  <a:gd name="connsiteX6" fmla="*/ 266879 w 464143"/>
                  <a:gd name="connsiteY6" fmla="*/ 515005 h 526102"/>
                  <a:gd name="connsiteX7" fmla="*/ 271252 w 464143"/>
                  <a:gd name="connsiteY7" fmla="*/ 526102 h 526102"/>
                  <a:gd name="connsiteX8" fmla="*/ 267713 w 464143"/>
                  <a:gd name="connsiteY8" fmla="*/ 526102 h 526102"/>
                  <a:gd name="connsiteX9" fmla="*/ 211687 w 464143"/>
                  <a:gd name="connsiteY9" fmla="*/ 422882 h 526102"/>
                  <a:gd name="connsiteX10" fmla="*/ 0 w 464143"/>
                  <a:gd name="connsiteY10" fmla="*/ 211194 h 526102"/>
                  <a:gd name="connsiteX11" fmla="*/ 11340 w 464143"/>
                  <a:gd name="connsiteY11" fmla="*/ 211194 h 526102"/>
                  <a:gd name="connsiteX12" fmla="*/ 65801 w 464143"/>
                  <a:gd name="connsiteY12" fmla="*/ 256129 h 526102"/>
                  <a:gd name="connsiteX13" fmla="*/ 279186 w 464143"/>
                  <a:gd name="connsiteY13" fmla="*/ 0 h 526102"/>
                  <a:gd name="connsiteX0" fmla="*/ 279186 w 464143"/>
                  <a:gd name="connsiteY0" fmla="*/ 0 h 526102"/>
                  <a:gd name="connsiteX1" fmla="*/ 363803 w 464143"/>
                  <a:gd name="connsiteY1" fmla="*/ 69815 h 526102"/>
                  <a:gd name="connsiteX2" fmla="*/ 436025 w 464143"/>
                  <a:gd name="connsiteY2" fmla="*/ 149280 h 526102"/>
                  <a:gd name="connsiteX3" fmla="*/ 464143 w 464143"/>
                  <a:gd name="connsiteY3" fmla="*/ 186881 h 526102"/>
                  <a:gd name="connsiteX4" fmla="*/ 196460 w 464143"/>
                  <a:gd name="connsiteY4" fmla="*/ 399801 h 526102"/>
                  <a:gd name="connsiteX5" fmla="*/ 210315 w 464143"/>
                  <a:gd name="connsiteY5" fmla="*/ 416594 h 526102"/>
                  <a:gd name="connsiteX6" fmla="*/ 266879 w 464143"/>
                  <a:gd name="connsiteY6" fmla="*/ 515005 h 526102"/>
                  <a:gd name="connsiteX7" fmla="*/ 271252 w 464143"/>
                  <a:gd name="connsiteY7" fmla="*/ 526102 h 526102"/>
                  <a:gd name="connsiteX8" fmla="*/ 267713 w 464143"/>
                  <a:gd name="connsiteY8" fmla="*/ 526102 h 526102"/>
                  <a:gd name="connsiteX9" fmla="*/ 211687 w 464143"/>
                  <a:gd name="connsiteY9" fmla="*/ 422882 h 526102"/>
                  <a:gd name="connsiteX10" fmla="*/ 0 w 464143"/>
                  <a:gd name="connsiteY10" fmla="*/ 211194 h 526102"/>
                  <a:gd name="connsiteX11" fmla="*/ 65801 w 464143"/>
                  <a:gd name="connsiteY11" fmla="*/ 256129 h 526102"/>
                  <a:gd name="connsiteX12" fmla="*/ 279186 w 464143"/>
                  <a:gd name="connsiteY12" fmla="*/ 0 h 526102"/>
                  <a:gd name="connsiteX0" fmla="*/ 214107 w 399064"/>
                  <a:gd name="connsiteY0" fmla="*/ 0 h 526102"/>
                  <a:gd name="connsiteX1" fmla="*/ 298724 w 399064"/>
                  <a:gd name="connsiteY1" fmla="*/ 69815 h 526102"/>
                  <a:gd name="connsiteX2" fmla="*/ 370946 w 399064"/>
                  <a:gd name="connsiteY2" fmla="*/ 149280 h 526102"/>
                  <a:gd name="connsiteX3" fmla="*/ 399064 w 399064"/>
                  <a:gd name="connsiteY3" fmla="*/ 186881 h 526102"/>
                  <a:gd name="connsiteX4" fmla="*/ 131381 w 399064"/>
                  <a:gd name="connsiteY4" fmla="*/ 399801 h 526102"/>
                  <a:gd name="connsiteX5" fmla="*/ 145236 w 399064"/>
                  <a:gd name="connsiteY5" fmla="*/ 416594 h 526102"/>
                  <a:gd name="connsiteX6" fmla="*/ 201800 w 399064"/>
                  <a:gd name="connsiteY6" fmla="*/ 515005 h 526102"/>
                  <a:gd name="connsiteX7" fmla="*/ 206173 w 399064"/>
                  <a:gd name="connsiteY7" fmla="*/ 526102 h 526102"/>
                  <a:gd name="connsiteX8" fmla="*/ 202634 w 399064"/>
                  <a:gd name="connsiteY8" fmla="*/ 526102 h 526102"/>
                  <a:gd name="connsiteX9" fmla="*/ 146608 w 399064"/>
                  <a:gd name="connsiteY9" fmla="*/ 422882 h 526102"/>
                  <a:gd name="connsiteX10" fmla="*/ 722 w 399064"/>
                  <a:gd name="connsiteY10" fmla="*/ 256129 h 526102"/>
                  <a:gd name="connsiteX11" fmla="*/ 214107 w 399064"/>
                  <a:gd name="connsiteY11" fmla="*/ 0 h 526102"/>
                  <a:gd name="connsiteX0" fmla="*/ 214107 w 399064"/>
                  <a:gd name="connsiteY0" fmla="*/ 0 h 526102"/>
                  <a:gd name="connsiteX1" fmla="*/ 298724 w 399064"/>
                  <a:gd name="connsiteY1" fmla="*/ 69815 h 526102"/>
                  <a:gd name="connsiteX2" fmla="*/ 370946 w 399064"/>
                  <a:gd name="connsiteY2" fmla="*/ 149280 h 526102"/>
                  <a:gd name="connsiteX3" fmla="*/ 399064 w 399064"/>
                  <a:gd name="connsiteY3" fmla="*/ 186881 h 526102"/>
                  <a:gd name="connsiteX4" fmla="*/ 131381 w 399064"/>
                  <a:gd name="connsiteY4" fmla="*/ 399801 h 526102"/>
                  <a:gd name="connsiteX5" fmla="*/ 145236 w 399064"/>
                  <a:gd name="connsiteY5" fmla="*/ 416594 h 526102"/>
                  <a:gd name="connsiteX6" fmla="*/ 201800 w 399064"/>
                  <a:gd name="connsiteY6" fmla="*/ 515005 h 526102"/>
                  <a:gd name="connsiteX7" fmla="*/ 206173 w 399064"/>
                  <a:gd name="connsiteY7" fmla="*/ 526102 h 526102"/>
                  <a:gd name="connsiteX8" fmla="*/ 146608 w 399064"/>
                  <a:gd name="connsiteY8" fmla="*/ 422882 h 526102"/>
                  <a:gd name="connsiteX9" fmla="*/ 722 w 399064"/>
                  <a:gd name="connsiteY9" fmla="*/ 256129 h 526102"/>
                  <a:gd name="connsiteX10" fmla="*/ 214107 w 399064"/>
                  <a:gd name="connsiteY10" fmla="*/ 0 h 526102"/>
                  <a:gd name="connsiteX0" fmla="*/ 214107 w 399064"/>
                  <a:gd name="connsiteY0" fmla="*/ 0 h 515005"/>
                  <a:gd name="connsiteX1" fmla="*/ 298724 w 399064"/>
                  <a:gd name="connsiteY1" fmla="*/ 69815 h 515005"/>
                  <a:gd name="connsiteX2" fmla="*/ 370946 w 399064"/>
                  <a:gd name="connsiteY2" fmla="*/ 149280 h 515005"/>
                  <a:gd name="connsiteX3" fmla="*/ 399064 w 399064"/>
                  <a:gd name="connsiteY3" fmla="*/ 186881 h 515005"/>
                  <a:gd name="connsiteX4" fmla="*/ 131381 w 399064"/>
                  <a:gd name="connsiteY4" fmla="*/ 399801 h 515005"/>
                  <a:gd name="connsiteX5" fmla="*/ 145236 w 399064"/>
                  <a:gd name="connsiteY5" fmla="*/ 416594 h 515005"/>
                  <a:gd name="connsiteX6" fmla="*/ 201800 w 399064"/>
                  <a:gd name="connsiteY6" fmla="*/ 515005 h 515005"/>
                  <a:gd name="connsiteX7" fmla="*/ 146608 w 399064"/>
                  <a:gd name="connsiteY7" fmla="*/ 422882 h 515005"/>
                  <a:gd name="connsiteX8" fmla="*/ 722 w 399064"/>
                  <a:gd name="connsiteY8" fmla="*/ 256129 h 515005"/>
                  <a:gd name="connsiteX9" fmla="*/ 214107 w 399064"/>
                  <a:gd name="connsiteY9" fmla="*/ 0 h 515005"/>
                  <a:gd name="connsiteX0" fmla="*/ 214107 w 399064"/>
                  <a:gd name="connsiteY0" fmla="*/ 0 h 434050"/>
                  <a:gd name="connsiteX1" fmla="*/ 298724 w 399064"/>
                  <a:gd name="connsiteY1" fmla="*/ 69815 h 434050"/>
                  <a:gd name="connsiteX2" fmla="*/ 370946 w 399064"/>
                  <a:gd name="connsiteY2" fmla="*/ 149280 h 434050"/>
                  <a:gd name="connsiteX3" fmla="*/ 399064 w 399064"/>
                  <a:gd name="connsiteY3" fmla="*/ 186881 h 434050"/>
                  <a:gd name="connsiteX4" fmla="*/ 131381 w 399064"/>
                  <a:gd name="connsiteY4" fmla="*/ 399801 h 434050"/>
                  <a:gd name="connsiteX5" fmla="*/ 145236 w 399064"/>
                  <a:gd name="connsiteY5" fmla="*/ 416594 h 434050"/>
                  <a:gd name="connsiteX6" fmla="*/ 146608 w 399064"/>
                  <a:gd name="connsiteY6" fmla="*/ 422882 h 434050"/>
                  <a:gd name="connsiteX7" fmla="*/ 722 w 399064"/>
                  <a:gd name="connsiteY7" fmla="*/ 256129 h 434050"/>
                  <a:gd name="connsiteX8" fmla="*/ 214107 w 399064"/>
                  <a:gd name="connsiteY8" fmla="*/ 0 h 434050"/>
                  <a:gd name="connsiteX0" fmla="*/ 214080 w 399037"/>
                  <a:gd name="connsiteY0" fmla="*/ 0 h 416594"/>
                  <a:gd name="connsiteX1" fmla="*/ 298697 w 399037"/>
                  <a:gd name="connsiteY1" fmla="*/ 69815 h 416594"/>
                  <a:gd name="connsiteX2" fmla="*/ 370919 w 399037"/>
                  <a:gd name="connsiteY2" fmla="*/ 149280 h 416594"/>
                  <a:gd name="connsiteX3" fmla="*/ 399037 w 399037"/>
                  <a:gd name="connsiteY3" fmla="*/ 186881 h 416594"/>
                  <a:gd name="connsiteX4" fmla="*/ 131354 w 399037"/>
                  <a:gd name="connsiteY4" fmla="*/ 399801 h 416594"/>
                  <a:gd name="connsiteX5" fmla="*/ 145209 w 399037"/>
                  <a:gd name="connsiteY5" fmla="*/ 416594 h 416594"/>
                  <a:gd name="connsiteX6" fmla="*/ 695 w 399037"/>
                  <a:gd name="connsiteY6" fmla="*/ 256129 h 416594"/>
                  <a:gd name="connsiteX7" fmla="*/ 214080 w 399037"/>
                  <a:gd name="connsiteY7" fmla="*/ 0 h 416594"/>
                  <a:gd name="connsiteX0" fmla="*/ 213385 w 398342"/>
                  <a:gd name="connsiteY0" fmla="*/ 0 h 399801"/>
                  <a:gd name="connsiteX1" fmla="*/ 298002 w 398342"/>
                  <a:gd name="connsiteY1" fmla="*/ 69815 h 399801"/>
                  <a:gd name="connsiteX2" fmla="*/ 370224 w 398342"/>
                  <a:gd name="connsiteY2" fmla="*/ 149280 h 399801"/>
                  <a:gd name="connsiteX3" fmla="*/ 398342 w 398342"/>
                  <a:gd name="connsiteY3" fmla="*/ 186881 h 399801"/>
                  <a:gd name="connsiteX4" fmla="*/ 130659 w 398342"/>
                  <a:gd name="connsiteY4" fmla="*/ 399801 h 399801"/>
                  <a:gd name="connsiteX5" fmla="*/ 0 w 398342"/>
                  <a:gd name="connsiteY5" fmla="*/ 256129 h 399801"/>
                  <a:gd name="connsiteX6" fmla="*/ 213385 w 398342"/>
                  <a:gd name="connsiteY6" fmla="*/ 0 h 399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342" h="399801">
                    <a:moveTo>
                      <a:pt x="213385" y="0"/>
                    </a:moveTo>
                    <a:lnTo>
                      <a:pt x="298002" y="69815"/>
                    </a:lnTo>
                    <a:cubicBezTo>
                      <a:pt x="323314" y="95127"/>
                      <a:pt x="347420" y="121647"/>
                      <a:pt x="370224" y="149280"/>
                    </a:cubicBezTo>
                    <a:lnTo>
                      <a:pt x="398342" y="186881"/>
                    </a:lnTo>
                    <a:lnTo>
                      <a:pt x="130659" y="399801"/>
                    </a:lnTo>
                    <a:lnTo>
                      <a:pt x="0" y="256129"/>
                    </a:lnTo>
                    <a:lnTo>
                      <a:pt x="213385" y="0"/>
                    </a:lnTo>
                    <a:close/>
                  </a:path>
                </a:pathLst>
              </a:custGeom>
              <a:solidFill>
                <a:srgbClr val="EDC30D">
                  <a:lumMod val="75000"/>
                </a:srgbClr>
              </a:solidFill>
              <a:ln w="12700" cap="flat" cmpd="sng" algn="ctr">
                <a:solidFill>
                  <a:srgbClr val="EDC30D">
                    <a:lumMod val="75000"/>
                  </a:srgbClr>
                </a:solidFill>
                <a:prstDash val="solid"/>
                <a:miter lim="800000"/>
              </a:ln>
              <a:effectLst/>
            </p:spPr>
            <p:txBody>
              <a:bodyPr rtlCol="0" anchor="ctr"/>
              <a:lstStyle/>
              <a:p>
                <a:pPr algn="ctr" defTabSz="914225">
                  <a:defRPr/>
                </a:pPr>
                <a:endParaRPr lang="en-US" kern="0" dirty="0">
                  <a:solidFill>
                    <a:prstClr val="white"/>
                  </a:solidFill>
                  <a:latin typeface="Segoe UI"/>
                </a:endParaRPr>
              </a:p>
            </p:txBody>
          </p:sp>
          <p:sp>
            <p:nvSpPr>
              <p:cNvPr id="15" name="Freeform 14"/>
              <p:cNvSpPr/>
              <p:nvPr/>
            </p:nvSpPr>
            <p:spPr>
              <a:xfrm>
                <a:off x="5296492" y="730409"/>
                <a:ext cx="1552445" cy="1820347"/>
              </a:xfrm>
              <a:custGeom>
                <a:avLst/>
                <a:gdLst>
                  <a:gd name="connsiteX0" fmla="*/ 0 w 1552445"/>
                  <a:gd name="connsiteY0" fmla="*/ 0 h 1820348"/>
                  <a:gd name="connsiteX1" fmla="*/ 1552445 w 1552445"/>
                  <a:gd name="connsiteY1" fmla="*/ 561931 h 1820348"/>
                  <a:gd name="connsiteX2" fmla="*/ 504038 w 1552445"/>
                  <a:gd name="connsiteY2" fmla="*/ 1820348 h 1820348"/>
                  <a:gd name="connsiteX3" fmla="*/ 449577 w 1552445"/>
                  <a:gd name="connsiteY3" fmla="*/ 1775413 h 1820348"/>
                  <a:gd name="connsiteX4" fmla="*/ 11391 w 1552445"/>
                  <a:gd name="connsiteY4" fmla="*/ 1641566 h 1820348"/>
                  <a:gd name="connsiteX5" fmla="*/ 36 w 1552445"/>
                  <a:gd name="connsiteY5" fmla="*/ 1642711 h 1820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445" h="1820348">
                    <a:moveTo>
                      <a:pt x="0" y="0"/>
                    </a:moveTo>
                    <a:cubicBezTo>
                      <a:pt x="567275" y="-12"/>
                      <a:pt x="1116606" y="198827"/>
                      <a:pt x="1552445" y="561931"/>
                    </a:cubicBezTo>
                    <a:lnTo>
                      <a:pt x="504038" y="1820348"/>
                    </a:lnTo>
                    <a:lnTo>
                      <a:pt x="449577" y="1775413"/>
                    </a:lnTo>
                    <a:cubicBezTo>
                      <a:pt x="324494" y="1690909"/>
                      <a:pt x="173705" y="1641566"/>
                      <a:pt x="11391" y="1641566"/>
                    </a:cubicBezTo>
                    <a:lnTo>
                      <a:pt x="36" y="1642711"/>
                    </a:lnTo>
                    <a:close/>
                  </a:path>
                </a:pathLst>
              </a:custGeom>
              <a:noFill/>
              <a:ln w="28575" cap="flat" cmpd="sng" algn="ctr">
                <a:solidFill>
                  <a:srgbClr val="EDC30D"/>
                </a:solidFill>
                <a:prstDash val="solid"/>
                <a:miter lim="800000"/>
              </a:ln>
              <a:effectLst/>
            </p:spPr>
            <p:txBody>
              <a:bodyPr rtlCol="0" anchor="ctr"/>
              <a:lstStyle/>
              <a:p>
                <a:pPr algn="ctr" defTabSz="914225">
                  <a:defRPr/>
                </a:pPr>
                <a:endParaRPr lang="en-US" kern="0" dirty="0">
                  <a:solidFill>
                    <a:prstClr val="black"/>
                  </a:solidFill>
                  <a:latin typeface="Segoe UI"/>
                </a:endParaRPr>
              </a:p>
            </p:txBody>
          </p:sp>
          <p:sp>
            <p:nvSpPr>
              <p:cNvPr id="16" name="Freeform 15"/>
              <p:cNvSpPr/>
              <p:nvPr/>
            </p:nvSpPr>
            <p:spPr>
              <a:xfrm>
                <a:off x="4332610" y="3557799"/>
                <a:ext cx="2450085" cy="1279826"/>
              </a:xfrm>
              <a:custGeom>
                <a:avLst/>
                <a:gdLst>
                  <a:gd name="connsiteX0" fmla="*/ 1683435 w 2450084"/>
                  <a:gd name="connsiteY0" fmla="*/ 0 h 1279827"/>
                  <a:gd name="connsiteX1" fmla="*/ 2450084 w 2450084"/>
                  <a:gd name="connsiteY1" fmla="*/ 371861 h 1279827"/>
                  <a:gd name="connsiteX2" fmla="*/ 1359272 w 2450084"/>
                  <a:gd name="connsiteY2" fmla="*/ 1239371 h 1279827"/>
                  <a:gd name="connsiteX3" fmla="*/ 0 w 2450084"/>
                  <a:gd name="connsiteY3" fmla="*/ 931436 h 1279827"/>
                  <a:gd name="connsiteX4" fmla="*/ 536244 w 2450084"/>
                  <a:gd name="connsiteY4" fmla="*/ 254724 h 1279827"/>
                  <a:gd name="connsiteX5" fmla="*/ 560951 w 2450084"/>
                  <a:gd name="connsiteY5" fmla="*/ 275109 h 1279827"/>
                  <a:gd name="connsiteX6" fmla="*/ 999137 w 2450084"/>
                  <a:gd name="connsiteY6" fmla="*/ 408956 h 1279827"/>
                  <a:gd name="connsiteX7" fmla="*/ 1649011 w 2450084"/>
                  <a:gd name="connsiteY7" fmla="*/ 63421 h 1279827"/>
                  <a:gd name="connsiteX8" fmla="*/ 1683435 w 2450084"/>
                  <a:gd name="connsiteY8" fmla="*/ 0 h 127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0084" h="1279827">
                    <a:moveTo>
                      <a:pt x="1683435" y="0"/>
                    </a:moveTo>
                    <a:lnTo>
                      <a:pt x="2450084" y="371861"/>
                    </a:lnTo>
                    <a:cubicBezTo>
                      <a:pt x="2236846" y="811485"/>
                      <a:pt x="1835616" y="1130579"/>
                      <a:pt x="1359272" y="1239371"/>
                    </a:cubicBezTo>
                    <a:cubicBezTo>
                      <a:pt x="882928" y="1348163"/>
                      <a:pt x="382950" y="1234897"/>
                      <a:pt x="0" y="931436"/>
                    </a:cubicBezTo>
                    <a:lnTo>
                      <a:pt x="536244" y="254724"/>
                    </a:lnTo>
                    <a:lnTo>
                      <a:pt x="560951" y="275109"/>
                    </a:lnTo>
                    <a:cubicBezTo>
                      <a:pt x="686034" y="359613"/>
                      <a:pt x="836823" y="408956"/>
                      <a:pt x="999137" y="408956"/>
                    </a:cubicBezTo>
                    <a:cubicBezTo>
                      <a:pt x="1269660" y="408956"/>
                      <a:pt x="1508171" y="271892"/>
                      <a:pt x="1649011" y="63421"/>
                    </a:cubicBezTo>
                    <a:lnTo>
                      <a:pt x="1683435" y="0"/>
                    </a:lnTo>
                    <a:close/>
                  </a:path>
                </a:pathLst>
              </a:custGeom>
              <a:noFill/>
              <a:ln w="12700" cap="flat" cmpd="sng" algn="ctr">
                <a:solidFill>
                  <a:srgbClr val="EDC30D">
                    <a:shade val="50000"/>
                  </a:srgbClr>
                </a:solidFill>
                <a:prstDash val="solid"/>
                <a:miter lim="800000"/>
              </a:ln>
              <a:effectLst/>
            </p:spPr>
            <p:txBody>
              <a:bodyPr rtlCol="0" anchor="ctr"/>
              <a:lstStyle/>
              <a:p>
                <a:pPr algn="ctr" defTabSz="914225">
                  <a:defRPr/>
                </a:pPr>
                <a:endParaRPr lang="en-US" kern="0" dirty="0">
                  <a:solidFill>
                    <a:prstClr val="black"/>
                  </a:solidFill>
                  <a:latin typeface="Segoe UI"/>
                </a:endParaRPr>
              </a:p>
            </p:txBody>
          </p:sp>
          <p:sp>
            <p:nvSpPr>
              <p:cNvPr id="17" name="Freeform 16"/>
              <p:cNvSpPr/>
              <p:nvPr/>
            </p:nvSpPr>
            <p:spPr>
              <a:xfrm>
                <a:off x="5967818" y="2348318"/>
                <a:ext cx="776206" cy="1497182"/>
              </a:xfrm>
              <a:custGeom>
                <a:avLst/>
                <a:gdLst>
                  <a:gd name="connsiteX0" fmla="*/ 469499 w 776207"/>
                  <a:gd name="connsiteY0" fmla="*/ 0 h 1497182"/>
                  <a:gd name="connsiteX1" fmla="*/ 633188 w 776207"/>
                  <a:gd name="connsiteY1" fmla="*/ 1497182 h 1497182"/>
                  <a:gd name="connsiteX2" fmla="*/ 44653 w 776207"/>
                  <a:gd name="connsiteY2" fmla="*/ 1209873 h 1497182"/>
                  <a:gd name="connsiteX3" fmla="*/ 86113 w 776207"/>
                  <a:gd name="connsiteY3" fmla="*/ 1133488 h 1497182"/>
                  <a:gd name="connsiteX4" fmla="*/ 147702 w 776207"/>
                  <a:gd name="connsiteY4" fmla="*/ 828428 h 1497182"/>
                  <a:gd name="connsiteX5" fmla="*/ 13855 w 776207"/>
                  <a:gd name="connsiteY5" fmla="*/ 390242 h 1497182"/>
                  <a:gd name="connsiteX6" fmla="*/ 0 w 776207"/>
                  <a:gd name="connsiteY6" fmla="*/ 373449 h 1497182"/>
                  <a:gd name="connsiteX7" fmla="*/ 469499 w 776207"/>
                  <a:gd name="connsiteY7" fmla="*/ 0 h 1497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207" h="1497182">
                    <a:moveTo>
                      <a:pt x="469499" y="0"/>
                    </a:moveTo>
                    <a:cubicBezTo>
                      <a:pt x="808157" y="425761"/>
                      <a:pt x="871847" y="1008302"/>
                      <a:pt x="633188" y="1497182"/>
                    </a:cubicBezTo>
                    <a:lnTo>
                      <a:pt x="44653" y="1209873"/>
                    </a:lnTo>
                    <a:lnTo>
                      <a:pt x="86113" y="1133488"/>
                    </a:lnTo>
                    <a:cubicBezTo>
                      <a:pt x="125772" y="1039725"/>
                      <a:pt x="147702" y="936637"/>
                      <a:pt x="147702" y="828428"/>
                    </a:cubicBezTo>
                    <a:cubicBezTo>
                      <a:pt x="147702" y="666114"/>
                      <a:pt x="98359" y="515325"/>
                      <a:pt x="13855" y="390242"/>
                    </a:cubicBezTo>
                    <a:lnTo>
                      <a:pt x="0" y="373449"/>
                    </a:lnTo>
                    <a:lnTo>
                      <a:pt x="469499" y="0"/>
                    </a:lnTo>
                    <a:close/>
                  </a:path>
                </a:pathLst>
              </a:custGeom>
              <a:solidFill>
                <a:srgbClr val="EDC30D"/>
              </a:solidFill>
              <a:ln w="12700" cap="flat" cmpd="sng" algn="ctr">
                <a:solidFill>
                  <a:srgbClr val="EDC30D"/>
                </a:solidFill>
                <a:prstDash val="solid"/>
                <a:miter lim="800000"/>
              </a:ln>
              <a:effectLst/>
            </p:spPr>
            <p:txBody>
              <a:bodyPr rtlCol="0" anchor="ctr"/>
              <a:lstStyle/>
              <a:p>
                <a:pPr algn="ctr" defTabSz="914225">
                  <a:defRPr/>
                </a:pPr>
                <a:endParaRPr lang="en-US" kern="0" dirty="0">
                  <a:solidFill>
                    <a:prstClr val="black"/>
                  </a:solidFill>
                  <a:latin typeface="Segoe UI"/>
                </a:endParaRPr>
              </a:p>
            </p:txBody>
          </p:sp>
          <p:sp>
            <p:nvSpPr>
              <p:cNvPr id="18" name="Freeform 17"/>
              <p:cNvSpPr/>
              <p:nvPr/>
            </p:nvSpPr>
            <p:spPr>
              <a:xfrm>
                <a:off x="2759683" y="609704"/>
                <a:ext cx="2572116" cy="4608976"/>
              </a:xfrm>
              <a:custGeom>
                <a:avLst/>
                <a:gdLst>
                  <a:gd name="connsiteX0" fmla="*/ 2568973 w 2572115"/>
                  <a:gd name="connsiteY0" fmla="*/ 0 h 4608976"/>
                  <a:gd name="connsiteX1" fmla="*/ 2572115 w 2572115"/>
                  <a:gd name="connsiteY1" fmla="*/ 1790128 h 4608976"/>
                  <a:gd name="connsiteX2" fmla="*/ 2566959 w 2572115"/>
                  <a:gd name="connsiteY2" fmla="*/ 1789608 h 4608976"/>
                  <a:gd name="connsiteX3" fmla="*/ 1783238 w 2572115"/>
                  <a:gd name="connsiteY3" fmla="*/ 2573329 h 4608976"/>
                  <a:gd name="connsiteX4" fmla="*/ 2012785 w 2572115"/>
                  <a:gd name="connsiteY4" fmla="*/ 3127504 h 4608976"/>
                  <a:gd name="connsiteX5" fmla="*/ 2093457 w 2572115"/>
                  <a:gd name="connsiteY5" fmla="*/ 3194064 h 4608976"/>
                  <a:gd name="connsiteX6" fmla="*/ 999263 w 2572115"/>
                  <a:gd name="connsiteY6" fmla="*/ 4608976 h 4608976"/>
                  <a:gd name="connsiteX7" fmla="*/ 137555 w 2572115"/>
                  <a:gd name="connsiteY7" fmla="*/ 1743707 h 4608976"/>
                  <a:gd name="connsiteX8" fmla="*/ 2568973 w 2572115"/>
                  <a:gd name="connsiteY8" fmla="*/ 0 h 460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72115" h="4608976">
                    <a:moveTo>
                      <a:pt x="2568973" y="0"/>
                    </a:moveTo>
                    <a:lnTo>
                      <a:pt x="2572115" y="1790128"/>
                    </a:lnTo>
                    <a:lnTo>
                      <a:pt x="2566959" y="1789608"/>
                    </a:lnTo>
                    <a:cubicBezTo>
                      <a:pt x="2134122" y="1789608"/>
                      <a:pt x="1783238" y="2140492"/>
                      <a:pt x="1783238" y="2573329"/>
                    </a:cubicBezTo>
                    <a:cubicBezTo>
                      <a:pt x="1783238" y="2789748"/>
                      <a:pt x="1870959" y="2985678"/>
                      <a:pt x="2012785" y="3127504"/>
                    </a:cubicBezTo>
                    <a:lnTo>
                      <a:pt x="2093457" y="3194064"/>
                    </a:lnTo>
                    <a:lnTo>
                      <a:pt x="999263" y="4608976"/>
                    </a:lnTo>
                    <a:cubicBezTo>
                      <a:pt x="129243" y="3936164"/>
                      <a:pt x="-217019" y="2784806"/>
                      <a:pt x="137555" y="1743707"/>
                    </a:cubicBezTo>
                    <a:cubicBezTo>
                      <a:pt x="492129" y="702608"/>
                      <a:pt x="1469152" y="1930"/>
                      <a:pt x="2568973" y="0"/>
                    </a:cubicBezTo>
                    <a:close/>
                  </a:path>
                </a:pathLst>
              </a:custGeom>
              <a:solidFill>
                <a:srgbClr val="EDC30D"/>
              </a:solidFill>
              <a:ln w="12700" cap="flat" cmpd="sng" algn="ctr">
                <a:solidFill>
                  <a:srgbClr val="EDC30D"/>
                </a:solidFill>
                <a:prstDash val="solid"/>
                <a:miter lim="800000"/>
              </a:ln>
              <a:effectLst/>
            </p:spPr>
            <p:txBody>
              <a:bodyPr rtlCol="0" anchor="ctr"/>
              <a:lstStyle/>
              <a:p>
                <a:pPr algn="ctr" defTabSz="914225">
                  <a:defRPr/>
                </a:pPr>
                <a:endParaRPr lang="en-US" kern="0" dirty="0">
                  <a:solidFill>
                    <a:prstClr val="black"/>
                  </a:solidFill>
                  <a:latin typeface="Segoe UI"/>
                </a:endParaRPr>
              </a:p>
            </p:txBody>
          </p:sp>
        </p:grpSp>
      </p:grpSp>
      <p:grpSp>
        <p:nvGrpSpPr>
          <p:cNvPr id="19" name="Group 18"/>
          <p:cNvGrpSpPr/>
          <p:nvPr/>
        </p:nvGrpSpPr>
        <p:grpSpPr>
          <a:xfrm>
            <a:off x="8137372" y="2381344"/>
            <a:ext cx="3600000" cy="3600000"/>
            <a:chOff x="8232906" y="2067125"/>
            <a:chExt cx="3600000" cy="3600000"/>
          </a:xfrm>
        </p:grpSpPr>
        <p:sp>
          <p:nvSpPr>
            <p:cNvPr id="20" name="Rectangle 19"/>
            <p:cNvSpPr/>
            <p:nvPr/>
          </p:nvSpPr>
          <p:spPr>
            <a:xfrm>
              <a:off x="8232906" y="2067125"/>
              <a:ext cx="3600000" cy="3600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281" tIns="182854" rIns="0" rtlCol="0" anchor="t"/>
            <a:lstStyle/>
            <a:p>
              <a:r>
                <a:rPr lang="en-US" sz="3600" b="1" dirty="0">
                  <a:solidFill>
                    <a:srgbClr val="EDC30D"/>
                  </a:solidFill>
                  <a:latin typeface="Segoe UI Black" panose="020B0A02040204020203" pitchFamily="34" charset="0"/>
                  <a:ea typeface="Segoe UI Black" panose="020B0A02040204020203" pitchFamily="34" charset="0"/>
                  <a:cs typeface="Segoe UI Black" panose="020B0A02040204020203" pitchFamily="34" charset="0"/>
                </a:rPr>
                <a:t>Deploy</a:t>
              </a:r>
              <a:r>
                <a:rPr lang="en-US" sz="2600" dirty="0">
                  <a:solidFill>
                    <a:srgbClr val="EDC30D"/>
                  </a:solidFill>
                  <a:latin typeface="Segoe UI Light" panose="020B0502040204020203" pitchFamily="34" charset="0"/>
                  <a:cs typeface="Segoe UI Light" panose="020B0502040204020203" pitchFamily="34" charset="0"/>
                </a:rPr>
                <a:t> quickly</a:t>
              </a:r>
              <a:br>
                <a:rPr lang="en-US" sz="2600" dirty="0">
                  <a:solidFill>
                    <a:srgbClr val="EDC30D"/>
                  </a:solidFill>
                  <a:latin typeface="Segoe UI Light" panose="020B0502040204020203" pitchFamily="34" charset="0"/>
                  <a:cs typeface="Segoe UI Light" panose="020B0502040204020203" pitchFamily="34" charset="0"/>
                </a:rPr>
              </a:br>
              <a:r>
                <a:rPr lang="en-US" sz="2600" dirty="0">
                  <a:solidFill>
                    <a:srgbClr val="EDC30D"/>
                  </a:solidFill>
                  <a:latin typeface="Segoe UI Light" panose="020B0502040204020203" pitchFamily="34" charset="0"/>
                  <a:cs typeface="Segoe UI Light" panose="020B0502040204020203" pitchFamily="34" charset="0"/>
                </a:rPr>
                <a:t>and manage with ease</a:t>
              </a:r>
            </a:p>
          </p:txBody>
        </p:sp>
        <p:grpSp>
          <p:nvGrpSpPr>
            <p:cNvPr id="21" name="Group 20"/>
            <p:cNvGrpSpPr>
              <a:grpSpLocks noChangeAspect="1"/>
            </p:cNvGrpSpPr>
            <p:nvPr/>
          </p:nvGrpSpPr>
          <p:grpSpPr>
            <a:xfrm>
              <a:off x="9200920" y="3946946"/>
              <a:ext cx="1663972" cy="1433688"/>
              <a:chOff x="9431303" y="535655"/>
              <a:chExt cx="1179576" cy="1016329"/>
            </a:xfrm>
          </p:grpSpPr>
          <p:sp>
            <p:nvSpPr>
              <p:cNvPr id="22" name="Freeform 21"/>
              <p:cNvSpPr>
                <a:spLocks noChangeAspect="1"/>
              </p:cNvSpPr>
              <p:nvPr/>
            </p:nvSpPr>
            <p:spPr bwMode="auto">
              <a:xfrm>
                <a:off x="9431303" y="535655"/>
                <a:ext cx="1179576" cy="74703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EDC30D"/>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kern="0" dirty="0">
                  <a:solidFill>
                    <a:srgbClr val="FFFFFF"/>
                  </a:solidFill>
                  <a:latin typeface="Segoe UI Light"/>
                  <a:ea typeface="Segoe UI" pitchFamily="34" charset="0"/>
                  <a:cs typeface="Segoe UI" pitchFamily="34" charset="0"/>
                </a:endParaRPr>
              </a:p>
            </p:txBody>
          </p:sp>
          <p:grpSp>
            <p:nvGrpSpPr>
              <p:cNvPr id="23" name="Group 22"/>
              <p:cNvGrpSpPr/>
              <p:nvPr/>
            </p:nvGrpSpPr>
            <p:grpSpPr>
              <a:xfrm>
                <a:off x="9513365" y="966587"/>
                <a:ext cx="585397" cy="585397"/>
                <a:chOff x="9548114" y="5426410"/>
                <a:chExt cx="731287" cy="731287"/>
              </a:xfrm>
            </p:grpSpPr>
            <p:sp>
              <p:nvSpPr>
                <p:cNvPr id="24" name="Oval 23"/>
                <p:cNvSpPr/>
                <p:nvPr/>
              </p:nvSpPr>
              <p:spPr>
                <a:xfrm>
                  <a:off x="9548114" y="5426410"/>
                  <a:ext cx="731287" cy="731287"/>
                </a:xfrm>
                <a:prstGeom prst="ellipse">
                  <a:avLst/>
                </a:prstGeom>
                <a:solidFill>
                  <a:srgbClr val="282828"/>
                </a:solidFill>
                <a:ln w="12700" cap="flat" cmpd="sng" algn="ctr">
                  <a:noFill/>
                  <a:prstDash val="solid"/>
                  <a:miter lim="800000"/>
                </a:ln>
                <a:effectLst/>
              </p:spPr>
              <p:txBody>
                <a:bodyPr rtlCol="0" anchor="ctr"/>
                <a:lstStyle/>
                <a:p>
                  <a:pPr algn="ctr" defTabSz="914225">
                    <a:defRPr/>
                  </a:pPr>
                  <a:endParaRPr lang="en-US" kern="0" dirty="0">
                    <a:solidFill>
                      <a:prstClr val="white"/>
                    </a:solidFill>
                    <a:latin typeface="Segoe UI"/>
                  </a:endParaRPr>
                </a:p>
              </p:txBody>
            </p:sp>
            <p:sp>
              <p:nvSpPr>
                <p:cNvPr id="25" name="Freeform 24"/>
                <p:cNvSpPr>
                  <a:spLocks noChangeAspect="1"/>
                </p:cNvSpPr>
                <p:nvPr/>
              </p:nvSpPr>
              <p:spPr bwMode="black">
                <a:xfrm>
                  <a:off x="9640114" y="5479082"/>
                  <a:ext cx="547286" cy="583108"/>
                </a:xfrm>
                <a:custGeom>
                  <a:avLst/>
                  <a:gdLst>
                    <a:gd name="connsiteX0" fmla="*/ 254159 w 872148"/>
                    <a:gd name="connsiteY0" fmla="*/ 97966 h 929236"/>
                    <a:gd name="connsiteX1" fmla="*/ 296409 w 872148"/>
                    <a:gd name="connsiteY1" fmla="*/ 193849 h 929236"/>
                    <a:gd name="connsiteX2" fmla="*/ 250910 w 872148"/>
                    <a:gd name="connsiteY2" fmla="*/ 218545 h 929236"/>
                    <a:gd name="connsiteX3" fmla="*/ 104897 w 872148"/>
                    <a:gd name="connsiteY3" fmla="*/ 493163 h 929236"/>
                    <a:gd name="connsiteX4" fmla="*/ 436075 w 872148"/>
                    <a:gd name="connsiteY4" fmla="*/ 824341 h 929236"/>
                    <a:gd name="connsiteX5" fmla="*/ 767253 w 872148"/>
                    <a:gd name="connsiteY5" fmla="*/ 493163 h 929236"/>
                    <a:gd name="connsiteX6" fmla="*/ 621239 w 872148"/>
                    <a:gd name="connsiteY6" fmla="*/ 218545 h 929236"/>
                    <a:gd name="connsiteX7" fmla="*/ 575739 w 872148"/>
                    <a:gd name="connsiteY7" fmla="*/ 193849 h 929236"/>
                    <a:gd name="connsiteX8" fmla="*/ 617989 w 872148"/>
                    <a:gd name="connsiteY8" fmla="*/ 97966 h 929236"/>
                    <a:gd name="connsiteX9" fmla="*/ 679887 w 872148"/>
                    <a:gd name="connsiteY9" fmla="*/ 131564 h 929236"/>
                    <a:gd name="connsiteX10" fmla="*/ 872148 w 872148"/>
                    <a:gd name="connsiteY10" fmla="*/ 493162 h 929236"/>
                    <a:gd name="connsiteX11" fmla="*/ 436074 w 872148"/>
                    <a:gd name="connsiteY11" fmla="*/ 929236 h 929236"/>
                    <a:gd name="connsiteX12" fmla="*/ 0 w 872148"/>
                    <a:gd name="connsiteY12" fmla="*/ 493162 h 929236"/>
                    <a:gd name="connsiteX13" fmla="*/ 192261 w 872148"/>
                    <a:gd name="connsiteY13" fmla="*/ 131564 h 929236"/>
                    <a:gd name="connsiteX14" fmla="*/ 388636 w 872148"/>
                    <a:gd name="connsiteY14" fmla="*/ 0 h 929236"/>
                    <a:gd name="connsiteX15" fmla="*/ 490987 w 872148"/>
                    <a:gd name="connsiteY15" fmla="*/ 0 h 929236"/>
                    <a:gd name="connsiteX16" fmla="*/ 490987 w 872148"/>
                    <a:gd name="connsiteY16" fmla="*/ 541054 h 929236"/>
                    <a:gd name="connsiteX17" fmla="*/ 388636 w 872148"/>
                    <a:gd name="connsiteY17" fmla="*/ 541054 h 929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72148" h="929236">
                      <a:moveTo>
                        <a:pt x="254159" y="97966"/>
                      </a:moveTo>
                      <a:lnTo>
                        <a:pt x="296409" y="193849"/>
                      </a:lnTo>
                      <a:lnTo>
                        <a:pt x="250910" y="218545"/>
                      </a:lnTo>
                      <a:cubicBezTo>
                        <a:pt x="162816" y="278061"/>
                        <a:pt x="104897" y="378848"/>
                        <a:pt x="104897" y="493163"/>
                      </a:cubicBezTo>
                      <a:cubicBezTo>
                        <a:pt x="104897" y="676067"/>
                        <a:pt x="253170" y="824341"/>
                        <a:pt x="436075" y="824341"/>
                      </a:cubicBezTo>
                      <a:cubicBezTo>
                        <a:pt x="618979" y="824341"/>
                        <a:pt x="767253" y="676067"/>
                        <a:pt x="767253" y="493163"/>
                      </a:cubicBezTo>
                      <a:cubicBezTo>
                        <a:pt x="767253" y="378848"/>
                        <a:pt x="709333" y="278061"/>
                        <a:pt x="621239" y="218545"/>
                      </a:cubicBezTo>
                      <a:lnTo>
                        <a:pt x="575739" y="193849"/>
                      </a:lnTo>
                      <a:lnTo>
                        <a:pt x="617989" y="97966"/>
                      </a:lnTo>
                      <a:lnTo>
                        <a:pt x="679887" y="131564"/>
                      </a:lnTo>
                      <a:cubicBezTo>
                        <a:pt x="795884" y="209929"/>
                        <a:pt x="872148" y="342640"/>
                        <a:pt x="872148" y="493162"/>
                      </a:cubicBezTo>
                      <a:cubicBezTo>
                        <a:pt x="872148" y="733999"/>
                        <a:pt x="676911" y="929236"/>
                        <a:pt x="436074" y="929236"/>
                      </a:cubicBezTo>
                      <a:cubicBezTo>
                        <a:pt x="195237" y="929236"/>
                        <a:pt x="0" y="733999"/>
                        <a:pt x="0" y="493162"/>
                      </a:cubicBezTo>
                      <a:cubicBezTo>
                        <a:pt x="0" y="342640"/>
                        <a:pt x="76265" y="209929"/>
                        <a:pt x="192261" y="131564"/>
                      </a:cubicBezTo>
                      <a:close/>
                      <a:moveTo>
                        <a:pt x="388636" y="0"/>
                      </a:moveTo>
                      <a:lnTo>
                        <a:pt x="490987" y="0"/>
                      </a:lnTo>
                      <a:lnTo>
                        <a:pt x="490987" y="541054"/>
                      </a:lnTo>
                      <a:lnTo>
                        <a:pt x="388636" y="541054"/>
                      </a:lnTo>
                      <a:close/>
                    </a:path>
                  </a:pathLst>
                </a:custGeom>
                <a:solidFill>
                  <a:srgbClr val="EDC30D"/>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spTree>
    <p:extLst>
      <p:ext uri="{BB962C8B-B14F-4D97-AF65-F5344CB8AC3E}">
        <p14:creationId xmlns:p14="http://schemas.microsoft.com/office/powerpoint/2010/main" val="124477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Power BI Embedded</a:t>
            </a:r>
          </a:p>
        </p:txBody>
      </p:sp>
      <p:sp>
        <p:nvSpPr>
          <p:cNvPr id="3" name="Content Placeholder 2"/>
          <p:cNvSpPr>
            <a:spLocks noGrp="1"/>
          </p:cNvSpPr>
          <p:nvPr>
            <p:ph sz="quarter" idx="10"/>
          </p:nvPr>
        </p:nvSpPr>
        <p:spPr/>
        <p:txBody>
          <a:bodyPr/>
          <a:lstStyle/>
          <a:p>
            <a:r>
              <a:rPr lang="en-US" noProof="0" dirty="0"/>
              <a:t>Key attributes</a:t>
            </a:r>
          </a:p>
        </p:txBody>
      </p:sp>
      <p:sp>
        <p:nvSpPr>
          <p:cNvPr id="4" name="Text Placeholder 3"/>
          <p:cNvSpPr>
            <a:spLocks noGrp="1"/>
          </p:cNvSpPr>
          <p:nvPr>
            <p:ph type="body" sz="quarter" idx="11"/>
          </p:nvPr>
        </p:nvSpPr>
        <p:spPr/>
        <p:txBody>
          <a:bodyPr>
            <a:normAutofit/>
          </a:bodyPr>
          <a:lstStyle/>
          <a:p>
            <a:pPr lvl="1"/>
            <a:r>
              <a:rPr lang="en-US" noProof="0" dirty="0"/>
              <a:t>Easily author interactive reports without writing any code using Power BI Desktop</a:t>
            </a:r>
          </a:p>
          <a:p>
            <a:pPr lvl="1"/>
            <a:r>
              <a:rPr lang="en-US" noProof="0" dirty="0"/>
              <a:t>Choose modern visualizations out-of-the-box or customize without building them from scratch for your reports</a:t>
            </a:r>
          </a:p>
          <a:p>
            <a:pPr lvl="1"/>
            <a:r>
              <a:rPr lang="en-US" noProof="0" dirty="0"/>
              <a:t>Easily embed interactive visuals in your app using REST APIs, Power BI SDK and the JavaScript API</a:t>
            </a:r>
          </a:p>
          <a:p>
            <a:pPr lvl="1"/>
            <a:r>
              <a:rPr lang="en-US" noProof="0" dirty="0"/>
              <a:t>Ensure consistent high-fidelity data experiences on any device</a:t>
            </a:r>
          </a:p>
          <a:p>
            <a:pPr lvl="1"/>
            <a:r>
              <a:rPr lang="en-US" noProof="0" dirty="0"/>
              <a:t>Use your existing authentication and authorization methods, and relate users to roles defined in the Power BI Desktop report</a:t>
            </a:r>
          </a:p>
          <a:p>
            <a:pPr lvl="1"/>
            <a:r>
              <a:rPr lang="en-US" noProof="0" dirty="0"/>
              <a:t>Speed up time to value without redesigning your existing app</a:t>
            </a:r>
          </a:p>
          <a:p>
            <a:pPr lvl="1"/>
            <a:r>
              <a:rPr lang="en-US" noProof="0" dirty="0"/>
              <a:t>Pay only for what you use with no upfront costs</a:t>
            </a:r>
          </a:p>
        </p:txBody>
      </p:sp>
    </p:spTree>
    <p:extLst>
      <p:ext uri="{BB962C8B-B14F-4D97-AF65-F5344CB8AC3E}">
        <p14:creationId xmlns:p14="http://schemas.microsoft.com/office/powerpoint/2010/main" val="1255970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Power BI Embedded</a:t>
            </a:r>
          </a:p>
        </p:txBody>
      </p:sp>
      <p:sp>
        <p:nvSpPr>
          <p:cNvPr id="3" name="Content Placeholder 2"/>
          <p:cNvSpPr>
            <a:spLocks noGrp="1"/>
          </p:cNvSpPr>
          <p:nvPr>
            <p:ph sz="quarter" idx="10"/>
          </p:nvPr>
        </p:nvSpPr>
        <p:spPr/>
        <p:txBody>
          <a:bodyPr/>
          <a:lstStyle/>
          <a:p>
            <a:r>
              <a:rPr lang="en-US" noProof="0" dirty="0"/>
              <a:t>Conceptual model</a:t>
            </a:r>
          </a:p>
        </p:txBody>
      </p:sp>
      <p:sp>
        <p:nvSpPr>
          <p:cNvPr id="111" name="TextBox 110"/>
          <p:cNvSpPr txBox="1"/>
          <p:nvPr/>
        </p:nvSpPr>
        <p:spPr>
          <a:xfrm>
            <a:off x="4813447" y="1678983"/>
            <a:ext cx="1289135"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Microsoft Azure </a:t>
            </a:r>
            <a:br>
              <a:rPr kumimoji="0" lang="en-US" sz="1100" b="1" i="0" u="none" strike="noStrike" kern="0" cap="none" spc="0" normalizeH="0" baseline="0" noProof="0" dirty="0">
                <a:ln>
                  <a:noFill/>
                </a:ln>
                <a:solidFill>
                  <a:srgbClr val="282828"/>
                </a:solidFill>
                <a:effectLst/>
                <a:uLnTx/>
                <a:uFillTx/>
              </a:rPr>
            </a:br>
            <a:r>
              <a:rPr kumimoji="0" lang="en-US" sz="1100" b="1" i="0" u="none" strike="noStrike" kern="0" cap="none" spc="0" normalizeH="0" baseline="0" noProof="0" dirty="0">
                <a:ln>
                  <a:noFill/>
                </a:ln>
                <a:solidFill>
                  <a:srgbClr val="282828"/>
                </a:solidFill>
                <a:effectLst/>
                <a:uLnTx/>
                <a:uFillTx/>
              </a:rPr>
              <a:t>subscription</a:t>
            </a:r>
          </a:p>
        </p:txBody>
      </p:sp>
      <p:sp>
        <p:nvSpPr>
          <p:cNvPr id="112" name="TextBox 111"/>
          <p:cNvSpPr txBox="1"/>
          <p:nvPr/>
        </p:nvSpPr>
        <p:spPr>
          <a:xfrm>
            <a:off x="4999395" y="5320376"/>
            <a:ext cx="91723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Workspace</a:t>
            </a:r>
          </a:p>
        </p:txBody>
      </p:sp>
      <p:sp>
        <p:nvSpPr>
          <p:cNvPr id="113" name="TextBox 112"/>
          <p:cNvSpPr txBox="1"/>
          <p:nvPr/>
        </p:nvSpPr>
        <p:spPr>
          <a:xfrm>
            <a:off x="4623337" y="2676750"/>
            <a:ext cx="166935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282828"/>
                </a:solidFill>
                <a:effectLst/>
                <a:uLnTx/>
                <a:uFillTx/>
              </a:rPr>
              <a:t>Workspace collection</a:t>
            </a:r>
          </a:p>
        </p:txBody>
      </p:sp>
      <p:grpSp>
        <p:nvGrpSpPr>
          <p:cNvPr id="114" name="Group 113"/>
          <p:cNvGrpSpPr/>
          <p:nvPr/>
        </p:nvGrpSpPr>
        <p:grpSpPr>
          <a:xfrm>
            <a:off x="3050290" y="1325602"/>
            <a:ext cx="843501" cy="827567"/>
            <a:chOff x="5624156" y="738580"/>
            <a:chExt cx="843501" cy="827567"/>
          </a:xfrm>
        </p:grpSpPr>
        <p:sp>
          <p:nvSpPr>
            <p:cNvPr id="115" name="TextBox 114"/>
            <p:cNvSpPr txBox="1"/>
            <p:nvPr/>
          </p:nvSpPr>
          <p:spPr>
            <a:xfrm>
              <a:off x="5624156" y="1304537"/>
              <a:ext cx="843501"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Developer</a:t>
              </a:r>
            </a:p>
          </p:txBody>
        </p:sp>
        <p:grpSp>
          <p:nvGrpSpPr>
            <p:cNvPr id="116" name="Group 115"/>
            <p:cNvGrpSpPr>
              <a:grpSpLocks noChangeAspect="1"/>
            </p:cNvGrpSpPr>
            <p:nvPr/>
          </p:nvGrpSpPr>
          <p:grpSpPr>
            <a:xfrm flipH="1">
              <a:off x="5767330" y="738580"/>
              <a:ext cx="536312" cy="555462"/>
              <a:chOff x="3807371" y="2914650"/>
              <a:chExt cx="637629" cy="660397"/>
            </a:xfrm>
            <a:solidFill>
              <a:srgbClr val="282828"/>
            </a:solidFill>
          </p:grpSpPr>
          <p:sp>
            <p:nvSpPr>
              <p:cNvPr id="117" name="Oval 116"/>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dirty="0">
                  <a:ln>
                    <a:noFill/>
                  </a:ln>
                  <a:solidFill>
                    <a:prstClr val="white"/>
                  </a:solidFill>
                  <a:effectLst/>
                  <a:uLnTx/>
                  <a:uFillTx/>
                </a:endParaRPr>
              </a:p>
            </p:txBody>
          </p:sp>
          <p:sp>
            <p:nvSpPr>
              <p:cNvPr id="118" name="Freeform 117"/>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dirty="0">
                  <a:ln>
                    <a:noFill/>
                  </a:ln>
                  <a:solidFill>
                    <a:prstClr val="white"/>
                  </a:solidFill>
                  <a:effectLst/>
                  <a:uLnTx/>
                  <a:uFillTx/>
                </a:endParaRPr>
              </a:p>
            </p:txBody>
          </p:sp>
          <p:sp>
            <p:nvSpPr>
              <p:cNvPr id="119" name="Freeform 118"/>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dirty="0">
                  <a:ln>
                    <a:noFill/>
                  </a:ln>
                  <a:solidFill>
                    <a:prstClr val="white"/>
                  </a:solidFill>
                  <a:effectLst/>
                  <a:uLnTx/>
                  <a:uFillTx/>
                </a:endParaRPr>
              </a:p>
            </p:txBody>
          </p:sp>
        </p:grpSp>
      </p:grpSp>
      <p:grpSp>
        <p:nvGrpSpPr>
          <p:cNvPr id="120" name="Group 119"/>
          <p:cNvGrpSpPr/>
          <p:nvPr/>
        </p:nvGrpSpPr>
        <p:grpSpPr>
          <a:xfrm>
            <a:off x="8561124" y="5674694"/>
            <a:ext cx="610745" cy="972680"/>
            <a:chOff x="11134990" y="5087672"/>
            <a:chExt cx="610745" cy="972680"/>
          </a:xfrm>
        </p:grpSpPr>
        <p:sp>
          <p:nvSpPr>
            <p:cNvPr id="121" name="TextBox 120"/>
            <p:cNvSpPr txBox="1"/>
            <p:nvPr/>
          </p:nvSpPr>
          <p:spPr>
            <a:xfrm>
              <a:off x="11134990" y="5891075"/>
              <a:ext cx="610745" cy="169277"/>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End users</a:t>
              </a:r>
            </a:p>
          </p:txBody>
        </p:sp>
        <p:sp>
          <p:nvSpPr>
            <p:cNvPr id="122" name="Freeform 121"/>
            <p:cNvSpPr/>
            <p:nvPr/>
          </p:nvSpPr>
          <p:spPr>
            <a:xfrm>
              <a:off x="11141516" y="5087672"/>
              <a:ext cx="597694" cy="682297"/>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grpSp>
      <p:sp>
        <p:nvSpPr>
          <p:cNvPr id="123" name="Up Arrow 122"/>
          <p:cNvSpPr/>
          <p:nvPr/>
        </p:nvSpPr>
        <p:spPr>
          <a:xfrm rot="5400000">
            <a:off x="8194339" y="5935313"/>
            <a:ext cx="221343" cy="292907"/>
          </a:xfrm>
          <a:prstGeom prst="up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24" name="Group 123"/>
          <p:cNvGrpSpPr/>
          <p:nvPr/>
        </p:nvGrpSpPr>
        <p:grpSpPr>
          <a:xfrm>
            <a:off x="6126731" y="5778916"/>
            <a:ext cx="731258" cy="416191"/>
            <a:chOff x="8700597" y="5191894"/>
            <a:chExt cx="731258" cy="416191"/>
          </a:xfrm>
        </p:grpSpPr>
        <p:sp>
          <p:nvSpPr>
            <p:cNvPr id="125" name="TextBox 124"/>
            <p:cNvSpPr txBox="1"/>
            <p:nvPr/>
          </p:nvSpPr>
          <p:spPr>
            <a:xfrm>
              <a:off x="8700597" y="5191894"/>
              <a:ext cx="641522" cy="261610"/>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chemeClr val="tx2"/>
                  </a:solidFill>
                  <a:effectLst/>
                  <a:uLnTx/>
                  <a:uFillTx/>
                </a:defRPr>
              </a:lvl1pPr>
            </a:lstStyle>
            <a:p>
              <a:r>
                <a:rPr lang="en-US" dirty="0">
                  <a:solidFill>
                    <a:srgbClr val="282828"/>
                  </a:solidFill>
                  <a:latin typeface="Segoe UI Semibold" panose="020B0702040204020203" pitchFamily="34" charset="0"/>
                  <a:cs typeface="Segoe UI Semibold" panose="020B0702040204020203" pitchFamily="34" charset="0"/>
                </a:rPr>
                <a:t>Embed</a:t>
              </a:r>
            </a:p>
          </p:txBody>
        </p:sp>
        <p:sp>
          <p:nvSpPr>
            <p:cNvPr id="126" name="Left Arrow 125"/>
            <p:cNvSpPr/>
            <p:nvPr/>
          </p:nvSpPr>
          <p:spPr>
            <a:xfrm flipH="1">
              <a:off x="8790333" y="5386741"/>
              <a:ext cx="641522" cy="221344"/>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aphicFrame>
        <p:nvGraphicFramePr>
          <p:cNvPr id="127" name="Table 126"/>
          <p:cNvGraphicFramePr>
            <a:graphicFrameLocks noGrp="1"/>
          </p:cNvGraphicFramePr>
          <p:nvPr>
            <p:extLst>
              <p:ext uri="{D42A27DB-BD31-4B8C-83A1-F6EECF244321}">
                <p14:modId xmlns:p14="http://schemas.microsoft.com/office/powerpoint/2010/main" val="3215093252"/>
              </p:ext>
            </p:extLst>
          </p:nvPr>
        </p:nvGraphicFramePr>
        <p:xfrm>
          <a:off x="4870186" y="2967410"/>
          <a:ext cx="1175657" cy="182880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xmlns="" val="335739504"/>
                    </a:ext>
                  </a:extLst>
                </a:gridCol>
              </a:tblGrid>
              <a:tr h="204712">
                <a:tc>
                  <a:txBody>
                    <a:bodyPr/>
                    <a:lstStyle/>
                    <a:p>
                      <a:r>
                        <a:rPr lang="en-US" sz="900" dirty="0">
                          <a:solidFill>
                            <a:srgbClr val="282828"/>
                          </a:solidFill>
                        </a:rPr>
                        <a:t>Name</a:t>
                      </a:r>
                    </a:p>
                  </a:txBody>
                  <a:tcPr/>
                </a:tc>
                <a:extLst>
                  <a:ext uri="{0D108BD9-81ED-4DB2-BD59-A6C34878D82A}">
                    <a16:rowId xmlns:a16="http://schemas.microsoft.com/office/drawing/2014/main" xmlns="" val="663487802"/>
                  </a:ext>
                </a:extLst>
              </a:tr>
              <a:tr h="204712">
                <a:tc>
                  <a:txBody>
                    <a:bodyPr/>
                    <a:lstStyle/>
                    <a:p>
                      <a:r>
                        <a:rPr lang="en-US" sz="900" dirty="0">
                          <a:solidFill>
                            <a:srgbClr val="282828"/>
                          </a:solidFill>
                        </a:rPr>
                        <a:t>Admin</a:t>
                      </a:r>
                      <a:r>
                        <a:rPr lang="en-US" sz="900" baseline="0" dirty="0">
                          <a:solidFill>
                            <a:srgbClr val="282828"/>
                          </a:solidFill>
                        </a:rPr>
                        <a:t> Users</a:t>
                      </a:r>
                      <a:endParaRPr lang="en-US" sz="900" dirty="0">
                        <a:solidFill>
                          <a:srgbClr val="282828"/>
                        </a:solidFill>
                      </a:endParaRPr>
                    </a:p>
                  </a:txBody>
                  <a:tcPr/>
                </a:tc>
                <a:extLst>
                  <a:ext uri="{0D108BD9-81ED-4DB2-BD59-A6C34878D82A}">
                    <a16:rowId xmlns:a16="http://schemas.microsoft.com/office/drawing/2014/main" xmlns="" val="198218354"/>
                  </a:ext>
                </a:extLst>
              </a:tr>
              <a:tr h="204712">
                <a:tc>
                  <a:txBody>
                    <a:bodyPr/>
                    <a:lstStyle/>
                    <a:p>
                      <a:r>
                        <a:rPr lang="en-US" sz="900" dirty="0">
                          <a:solidFill>
                            <a:srgbClr val="282828"/>
                          </a:solidFill>
                        </a:rPr>
                        <a:t>Endpoints</a:t>
                      </a:r>
                    </a:p>
                  </a:txBody>
                  <a:tcPr/>
                </a:tc>
                <a:extLst>
                  <a:ext uri="{0D108BD9-81ED-4DB2-BD59-A6C34878D82A}">
                    <a16:rowId xmlns:a16="http://schemas.microsoft.com/office/drawing/2014/main" xmlns="" val="3013982744"/>
                  </a:ext>
                </a:extLst>
              </a:tr>
              <a:tr h="204712">
                <a:tc>
                  <a:txBody>
                    <a:bodyPr/>
                    <a:lstStyle/>
                    <a:p>
                      <a:r>
                        <a:rPr lang="en-US" sz="900" dirty="0">
                          <a:solidFill>
                            <a:srgbClr val="282828"/>
                          </a:solidFill>
                        </a:rPr>
                        <a:t>Keys</a:t>
                      </a:r>
                    </a:p>
                  </a:txBody>
                  <a:tcPr/>
                </a:tc>
                <a:extLst>
                  <a:ext uri="{0D108BD9-81ED-4DB2-BD59-A6C34878D82A}">
                    <a16:rowId xmlns:a16="http://schemas.microsoft.com/office/drawing/2014/main" xmlns="" val="3047835177"/>
                  </a:ext>
                </a:extLst>
              </a:tr>
              <a:tr h="204712">
                <a:tc>
                  <a:txBody>
                    <a:bodyPr/>
                    <a:lstStyle/>
                    <a:p>
                      <a:r>
                        <a:rPr lang="en-US" sz="900" dirty="0">
                          <a:solidFill>
                            <a:srgbClr val="282828"/>
                          </a:solidFill>
                        </a:rPr>
                        <a:t>Gateways</a:t>
                      </a:r>
                    </a:p>
                  </a:txBody>
                  <a:tcPr/>
                </a:tc>
                <a:extLst>
                  <a:ext uri="{0D108BD9-81ED-4DB2-BD59-A6C34878D82A}">
                    <a16:rowId xmlns:a16="http://schemas.microsoft.com/office/drawing/2014/main" xmlns="" val="74604356"/>
                  </a:ext>
                </a:extLst>
              </a:tr>
              <a:tr h="204712">
                <a:tc>
                  <a:txBody>
                    <a:bodyPr/>
                    <a:lstStyle/>
                    <a:p>
                      <a:pPr marL="0" indent="0">
                        <a:buFontTx/>
                        <a:buNone/>
                      </a:pPr>
                      <a:r>
                        <a:rPr lang="en-US" sz="900" dirty="0">
                          <a:solidFill>
                            <a:srgbClr val="282828"/>
                          </a:solidFill>
                        </a:rPr>
                        <a:t>Credentials</a:t>
                      </a:r>
                    </a:p>
                  </a:txBody>
                  <a:tcPr/>
                </a:tc>
                <a:extLst>
                  <a:ext uri="{0D108BD9-81ED-4DB2-BD59-A6C34878D82A}">
                    <a16:rowId xmlns:a16="http://schemas.microsoft.com/office/drawing/2014/main" xmlns="" val="930729931"/>
                  </a:ext>
                </a:extLst>
              </a:tr>
              <a:tr h="204712">
                <a:tc>
                  <a:txBody>
                    <a:bodyPr/>
                    <a:lstStyle/>
                    <a:p>
                      <a:r>
                        <a:rPr lang="en-US" sz="900" dirty="0">
                          <a:solidFill>
                            <a:srgbClr val="282828"/>
                          </a:solidFill>
                        </a:rPr>
                        <a:t>Geo Location</a:t>
                      </a:r>
                    </a:p>
                  </a:txBody>
                  <a:tcPr/>
                </a:tc>
                <a:extLst>
                  <a:ext uri="{0D108BD9-81ED-4DB2-BD59-A6C34878D82A}">
                    <a16:rowId xmlns:a16="http://schemas.microsoft.com/office/drawing/2014/main" xmlns="" val="1427339996"/>
                  </a:ext>
                </a:extLst>
              </a:tr>
              <a:tr h="204712">
                <a:tc>
                  <a:txBody>
                    <a:bodyPr/>
                    <a:lstStyle/>
                    <a:p>
                      <a:r>
                        <a:rPr lang="en-US" sz="900" dirty="0">
                          <a:solidFill>
                            <a:srgbClr val="282828"/>
                          </a:solidFill>
                        </a:rPr>
                        <a:t>Tags</a:t>
                      </a:r>
                    </a:p>
                  </a:txBody>
                  <a:tcPr/>
                </a:tc>
                <a:extLst>
                  <a:ext uri="{0D108BD9-81ED-4DB2-BD59-A6C34878D82A}">
                    <a16:rowId xmlns:a16="http://schemas.microsoft.com/office/drawing/2014/main" xmlns="" val="3184768203"/>
                  </a:ext>
                </a:extLst>
              </a:tr>
            </a:tbl>
          </a:graphicData>
        </a:graphic>
      </p:graphicFrame>
      <p:graphicFrame>
        <p:nvGraphicFramePr>
          <p:cNvPr id="128" name="Table 127"/>
          <p:cNvGraphicFramePr>
            <a:graphicFrameLocks noGrp="1"/>
          </p:cNvGraphicFramePr>
          <p:nvPr>
            <p:extLst>
              <p:ext uri="{D42A27DB-BD31-4B8C-83A1-F6EECF244321}">
                <p14:modId xmlns:p14="http://schemas.microsoft.com/office/powerpoint/2010/main" val="3993789664"/>
              </p:ext>
            </p:extLst>
          </p:nvPr>
        </p:nvGraphicFramePr>
        <p:xfrm>
          <a:off x="4870186" y="5616382"/>
          <a:ext cx="1175657" cy="914400"/>
        </p:xfrm>
        <a:graphic>
          <a:graphicData uri="http://schemas.openxmlformats.org/drawingml/2006/table">
            <a:tbl>
              <a:tblPr firstRow="1" bandRow="1">
                <a:tableStyleId>{5940675A-B579-460E-94D1-54222C63F5DA}</a:tableStyleId>
              </a:tblPr>
              <a:tblGrid>
                <a:gridCol w="1175657">
                  <a:extLst>
                    <a:ext uri="{9D8B030D-6E8A-4147-A177-3AD203B41FA5}">
                      <a16:colId xmlns:a16="http://schemas.microsoft.com/office/drawing/2014/main" xmlns="" val="335739504"/>
                    </a:ext>
                  </a:extLst>
                </a:gridCol>
              </a:tblGrid>
              <a:tr h="204712">
                <a:tc>
                  <a:txBody>
                    <a:bodyPr/>
                    <a:lstStyle/>
                    <a:p>
                      <a:r>
                        <a:rPr lang="en-US" sz="900" dirty="0">
                          <a:solidFill>
                            <a:srgbClr val="282828"/>
                          </a:solidFill>
                        </a:rPr>
                        <a:t>Name</a:t>
                      </a:r>
                    </a:p>
                  </a:txBody>
                  <a:tcPr/>
                </a:tc>
                <a:extLst>
                  <a:ext uri="{0D108BD9-81ED-4DB2-BD59-A6C34878D82A}">
                    <a16:rowId xmlns:a16="http://schemas.microsoft.com/office/drawing/2014/main" xmlns="" val="663487802"/>
                  </a:ext>
                </a:extLst>
              </a:tr>
              <a:tr h="193206">
                <a:tc>
                  <a:txBody>
                    <a:bodyPr/>
                    <a:lstStyle/>
                    <a:p>
                      <a:r>
                        <a:rPr lang="en-US" sz="900" dirty="0">
                          <a:solidFill>
                            <a:srgbClr val="282828"/>
                          </a:solidFill>
                        </a:rPr>
                        <a:t>Reports</a:t>
                      </a:r>
                    </a:p>
                  </a:txBody>
                  <a:tcPr/>
                </a:tc>
                <a:extLst>
                  <a:ext uri="{0D108BD9-81ED-4DB2-BD59-A6C34878D82A}">
                    <a16:rowId xmlns:a16="http://schemas.microsoft.com/office/drawing/2014/main" xmlns="" val="198218354"/>
                  </a:ext>
                </a:extLst>
              </a:tr>
              <a:tr h="204712">
                <a:tc>
                  <a:txBody>
                    <a:bodyPr/>
                    <a:lstStyle/>
                    <a:p>
                      <a:r>
                        <a:rPr lang="en-US" sz="900" dirty="0">
                          <a:solidFill>
                            <a:srgbClr val="282828"/>
                          </a:solidFill>
                        </a:rPr>
                        <a:t>Datasets</a:t>
                      </a:r>
                    </a:p>
                  </a:txBody>
                  <a:tcPr/>
                </a:tc>
                <a:extLst>
                  <a:ext uri="{0D108BD9-81ED-4DB2-BD59-A6C34878D82A}">
                    <a16:rowId xmlns:a16="http://schemas.microsoft.com/office/drawing/2014/main" xmlns="" val="3013982744"/>
                  </a:ext>
                </a:extLst>
              </a:tr>
              <a:tr h="204712">
                <a:tc>
                  <a:txBody>
                    <a:bodyPr/>
                    <a:lstStyle/>
                    <a:p>
                      <a:r>
                        <a:rPr lang="en-US" sz="900" dirty="0">
                          <a:solidFill>
                            <a:srgbClr val="282828"/>
                          </a:solidFill>
                        </a:rPr>
                        <a:t>Tags</a:t>
                      </a:r>
                    </a:p>
                  </a:txBody>
                  <a:tcPr/>
                </a:tc>
                <a:extLst>
                  <a:ext uri="{0D108BD9-81ED-4DB2-BD59-A6C34878D82A}">
                    <a16:rowId xmlns:a16="http://schemas.microsoft.com/office/drawing/2014/main" xmlns="" val="74604356"/>
                  </a:ext>
                </a:extLst>
              </a:tr>
            </a:tbl>
          </a:graphicData>
        </a:graphic>
      </p:graphicFrame>
      <p:grpSp>
        <p:nvGrpSpPr>
          <p:cNvPr id="129" name="Group 128"/>
          <p:cNvGrpSpPr/>
          <p:nvPr/>
        </p:nvGrpSpPr>
        <p:grpSpPr>
          <a:xfrm>
            <a:off x="7014473" y="5651974"/>
            <a:ext cx="974264" cy="995400"/>
            <a:chOff x="9588339" y="5064952"/>
            <a:chExt cx="974264" cy="995400"/>
          </a:xfrm>
        </p:grpSpPr>
        <p:sp>
          <p:nvSpPr>
            <p:cNvPr id="130" name="TextBox 129"/>
            <p:cNvSpPr txBox="1"/>
            <p:nvPr/>
          </p:nvSpPr>
          <p:spPr>
            <a:xfrm>
              <a:off x="9783724" y="5891075"/>
              <a:ext cx="583494" cy="169277"/>
            </a:xfrm>
            <a:prstGeom prst="rect">
              <a:avLst/>
            </a:prstGeom>
            <a:noFill/>
          </p:spPr>
          <p:txBody>
            <a:bodyPr wrap="none" lIns="0" tIns="0" rIns="0" bIns="0" rtlCol="0" anchor="ctr">
              <a:spAutoFit/>
            </a:bodyPr>
            <a:lstStyle/>
            <a:p>
              <a:pPr algn="ctr">
                <a:defRPr/>
              </a:pPr>
              <a:r>
                <a:rPr lang="en-US" sz="1100" kern="0" dirty="0">
                  <a:solidFill>
                    <a:srgbClr val="282828"/>
                  </a:solidFill>
                  <a:latin typeface="Segoe UI Semibold" panose="020B0702040204020203" pitchFamily="34" charset="0"/>
                  <a:cs typeface="Segoe UI Semibold" panose="020B0702040204020203" pitchFamily="34" charset="0"/>
                </a:rPr>
                <a:t>Your app</a:t>
              </a:r>
            </a:p>
          </p:txBody>
        </p:sp>
        <p:grpSp>
          <p:nvGrpSpPr>
            <p:cNvPr id="131" name="Group 130"/>
            <p:cNvGrpSpPr/>
            <p:nvPr/>
          </p:nvGrpSpPr>
          <p:grpSpPr>
            <a:xfrm>
              <a:off x="9588339" y="5064952"/>
              <a:ext cx="974264" cy="729557"/>
              <a:chOff x="10467794" y="2369307"/>
              <a:chExt cx="1004386" cy="752113"/>
            </a:xfrm>
            <a:solidFill>
              <a:srgbClr val="282828"/>
            </a:solidFill>
          </p:grpSpPr>
          <p:sp>
            <p:nvSpPr>
              <p:cNvPr id="132" name="Freeform 131"/>
              <p:cNvSpPr>
                <a:spLocks noChangeAspect="1"/>
              </p:cNvSpPr>
              <p:nvPr/>
            </p:nvSpPr>
            <p:spPr bwMode="auto">
              <a:xfrm>
                <a:off x="10768048" y="2628306"/>
                <a:ext cx="375318" cy="374098"/>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79572 w 1481959"/>
                  <a:gd name="connsiteY24" fmla="*/ 228919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179572 w 1481959"/>
                  <a:gd name="connsiteY28" fmla="*/ 228919 h 962317"/>
                  <a:gd name="connsiteX29" fmla="*/ 65620 w 1481959"/>
                  <a:gd name="connsiteY29" fmla="*/ 0 h 962317"/>
                  <a:gd name="connsiteX30" fmla="*/ 1416339 w 1481959"/>
                  <a:gd name="connsiteY30" fmla="*/ 0 h 962317"/>
                  <a:gd name="connsiteX31" fmla="*/ 1481959 w 1481959"/>
                  <a:gd name="connsiteY31" fmla="*/ 65621 h 962317"/>
                  <a:gd name="connsiteX32" fmla="*/ 1481959 w 1481959"/>
                  <a:gd name="connsiteY32" fmla="*/ 896697 h 962317"/>
                  <a:gd name="connsiteX33" fmla="*/ 1416339 w 1481959"/>
                  <a:gd name="connsiteY33" fmla="*/ 962317 h 962317"/>
                  <a:gd name="connsiteX34" fmla="*/ 65620 w 1481959"/>
                  <a:gd name="connsiteY34" fmla="*/ 962317 h 962317"/>
                  <a:gd name="connsiteX35" fmla="*/ 0 w 1481959"/>
                  <a:gd name="connsiteY35" fmla="*/ 896697 h 962317"/>
                  <a:gd name="connsiteX36" fmla="*/ 0 w 1481959"/>
                  <a:gd name="connsiteY36" fmla="*/ 65621 h 962317"/>
                  <a:gd name="connsiteX37" fmla="*/ 65620 w 1481959"/>
                  <a:gd name="connsiteY37" fmla="*/ 0 h 962317"/>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 name="connsiteX0" fmla="*/ 678350 w 1481959"/>
                  <a:gd name="connsiteY0" fmla="*/ 282422 h 985749"/>
                  <a:gd name="connsiteX1" fmla="*/ 688805 w 1481959"/>
                  <a:gd name="connsiteY1" fmla="*/ 282656 h 985749"/>
                  <a:gd name="connsiteX2" fmla="*/ 971484 w 1481959"/>
                  <a:gd name="connsiteY2" fmla="*/ 282656 h 985749"/>
                  <a:gd name="connsiteX3" fmla="*/ 1006067 w 1481959"/>
                  <a:gd name="connsiteY3" fmla="*/ 315737 h 985749"/>
                  <a:gd name="connsiteX4" fmla="*/ 1006067 w 1481959"/>
                  <a:gd name="connsiteY4" fmla="*/ 599920 h 985749"/>
                  <a:gd name="connsiteX5" fmla="*/ 1004269 w 1481959"/>
                  <a:gd name="connsiteY5" fmla="*/ 618617 h 985749"/>
                  <a:gd name="connsiteX6" fmla="*/ 996845 w 1481959"/>
                  <a:gd name="connsiteY6" fmla="*/ 620135 h 985749"/>
                  <a:gd name="connsiteX7" fmla="*/ 946477 w 1481959"/>
                  <a:gd name="connsiteY7" fmla="*/ 570273 h 985749"/>
                  <a:gd name="connsiteX8" fmla="*/ 903068 w 1481959"/>
                  <a:gd name="connsiteY8" fmla="*/ 570491 h 985749"/>
                  <a:gd name="connsiteX9" fmla="*/ 711725 w 1481959"/>
                  <a:gd name="connsiteY9" fmla="*/ 763776 h 985749"/>
                  <a:gd name="connsiteX10" fmla="*/ 661739 w 1481959"/>
                  <a:gd name="connsiteY10" fmla="*/ 742764 h 985749"/>
                  <a:gd name="connsiteX11" fmla="*/ 535436 w 1481959"/>
                  <a:gd name="connsiteY11" fmla="*/ 616460 h 985749"/>
                  <a:gd name="connsiteX12" fmla="*/ 520710 w 1481959"/>
                  <a:gd name="connsiteY12" fmla="*/ 581034 h 985749"/>
                  <a:gd name="connsiteX13" fmla="*/ 597984 w 1481959"/>
                  <a:gd name="connsiteY13" fmla="*/ 502258 h 985749"/>
                  <a:gd name="connsiteX14" fmla="*/ 709855 w 1481959"/>
                  <a:gd name="connsiteY14" fmla="*/ 392420 h 985749"/>
                  <a:gd name="connsiteX15" fmla="*/ 720565 w 1481959"/>
                  <a:gd name="connsiteY15" fmla="*/ 374487 h 985749"/>
                  <a:gd name="connsiteX16" fmla="*/ 722022 w 1481959"/>
                  <a:gd name="connsiteY16" fmla="*/ 371349 h 985749"/>
                  <a:gd name="connsiteX17" fmla="*/ 723721 w 1481959"/>
                  <a:gd name="connsiteY17" fmla="*/ 362150 h 985749"/>
                  <a:gd name="connsiteX18" fmla="*/ 723262 w 1481959"/>
                  <a:gd name="connsiteY18" fmla="*/ 357770 h 985749"/>
                  <a:gd name="connsiteX19" fmla="*/ 723111 w 1481959"/>
                  <a:gd name="connsiteY19" fmla="*/ 357034 h 985749"/>
                  <a:gd name="connsiteX20" fmla="*/ 714729 w 1481959"/>
                  <a:gd name="connsiteY20" fmla="*/ 339411 h 985749"/>
                  <a:gd name="connsiteX21" fmla="*/ 678087 w 1481959"/>
                  <a:gd name="connsiteY21" fmla="*/ 303467 h 985749"/>
                  <a:gd name="connsiteX22" fmla="*/ 668098 w 1481959"/>
                  <a:gd name="connsiteY22" fmla="*/ 285733 h 985749"/>
                  <a:gd name="connsiteX23" fmla="*/ 678350 w 1481959"/>
                  <a:gd name="connsiteY23" fmla="*/ 282422 h 985749"/>
                  <a:gd name="connsiteX24" fmla="*/ 1402569 w 1481959"/>
                  <a:gd name="connsiteY24" fmla="*/ 95606 h 985749"/>
                  <a:gd name="connsiteX25" fmla="*/ 72174 w 1481959"/>
                  <a:gd name="connsiteY25" fmla="*/ 911169 h 985749"/>
                  <a:gd name="connsiteX26" fmla="*/ 1402569 w 1481959"/>
                  <a:gd name="connsiteY26" fmla="*/ 911169 h 985749"/>
                  <a:gd name="connsiteX27" fmla="*/ 1402569 w 1481959"/>
                  <a:gd name="connsiteY27" fmla="*/ 95606 h 985749"/>
                  <a:gd name="connsiteX28" fmla="*/ 0 w 1481959"/>
                  <a:gd name="connsiteY28" fmla="*/ 89053 h 985749"/>
                  <a:gd name="connsiteX29" fmla="*/ 1416339 w 1481959"/>
                  <a:gd name="connsiteY29" fmla="*/ 23432 h 985749"/>
                  <a:gd name="connsiteX30" fmla="*/ 1481959 w 1481959"/>
                  <a:gd name="connsiteY30" fmla="*/ 89053 h 985749"/>
                  <a:gd name="connsiteX31" fmla="*/ 1481959 w 1481959"/>
                  <a:gd name="connsiteY31" fmla="*/ 920129 h 985749"/>
                  <a:gd name="connsiteX32" fmla="*/ 1416339 w 1481959"/>
                  <a:gd name="connsiteY32" fmla="*/ 985749 h 985749"/>
                  <a:gd name="connsiteX33" fmla="*/ 65620 w 1481959"/>
                  <a:gd name="connsiteY33" fmla="*/ 985749 h 985749"/>
                  <a:gd name="connsiteX34" fmla="*/ 0 w 1481959"/>
                  <a:gd name="connsiteY34" fmla="*/ 920129 h 985749"/>
                  <a:gd name="connsiteX35" fmla="*/ 0 w 1481959"/>
                  <a:gd name="connsiteY35" fmla="*/ 89053 h 985749"/>
                  <a:gd name="connsiteX0" fmla="*/ 701571 w 1505180"/>
                  <a:gd name="connsiteY0" fmla="*/ 282422 h 985749"/>
                  <a:gd name="connsiteX1" fmla="*/ 712026 w 1505180"/>
                  <a:gd name="connsiteY1" fmla="*/ 282656 h 985749"/>
                  <a:gd name="connsiteX2" fmla="*/ 994705 w 1505180"/>
                  <a:gd name="connsiteY2" fmla="*/ 282656 h 985749"/>
                  <a:gd name="connsiteX3" fmla="*/ 1029288 w 1505180"/>
                  <a:gd name="connsiteY3" fmla="*/ 315737 h 985749"/>
                  <a:gd name="connsiteX4" fmla="*/ 1029288 w 1505180"/>
                  <a:gd name="connsiteY4" fmla="*/ 599920 h 985749"/>
                  <a:gd name="connsiteX5" fmla="*/ 1027490 w 1505180"/>
                  <a:gd name="connsiteY5" fmla="*/ 618617 h 985749"/>
                  <a:gd name="connsiteX6" fmla="*/ 1020066 w 1505180"/>
                  <a:gd name="connsiteY6" fmla="*/ 620135 h 985749"/>
                  <a:gd name="connsiteX7" fmla="*/ 969698 w 1505180"/>
                  <a:gd name="connsiteY7" fmla="*/ 570273 h 985749"/>
                  <a:gd name="connsiteX8" fmla="*/ 926289 w 1505180"/>
                  <a:gd name="connsiteY8" fmla="*/ 570491 h 985749"/>
                  <a:gd name="connsiteX9" fmla="*/ 734946 w 1505180"/>
                  <a:gd name="connsiteY9" fmla="*/ 763776 h 985749"/>
                  <a:gd name="connsiteX10" fmla="*/ 684960 w 1505180"/>
                  <a:gd name="connsiteY10" fmla="*/ 742764 h 985749"/>
                  <a:gd name="connsiteX11" fmla="*/ 558657 w 1505180"/>
                  <a:gd name="connsiteY11" fmla="*/ 616460 h 985749"/>
                  <a:gd name="connsiteX12" fmla="*/ 543931 w 1505180"/>
                  <a:gd name="connsiteY12" fmla="*/ 581034 h 985749"/>
                  <a:gd name="connsiteX13" fmla="*/ 621205 w 1505180"/>
                  <a:gd name="connsiteY13" fmla="*/ 502258 h 985749"/>
                  <a:gd name="connsiteX14" fmla="*/ 733076 w 1505180"/>
                  <a:gd name="connsiteY14" fmla="*/ 392420 h 985749"/>
                  <a:gd name="connsiteX15" fmla="*/ 743786 w 1505180"/>
                  <a:gd name="connsiteY15" fmla="*/ 374487 h 985749"/>
                  <a:gd name="connsiteX16" fmla="*/ 745243 w 1505180"/>
                  <a:gd name="connsiteY16" fmla="*/ 371349 h 985749"/>
                  <a:gd name="connsiteX17" fmla="*/ 746942 w 1505180"/>
                  <a:gd name="connsiteY17" fmla="*/ 362150 h 985749"/>
                  <a:gd name="connsiteX18" fmla="*/ 746483 w 1505180"/>
                  <a:gd name="connsiteY18" fmla="*/ 357770 h 985749"/>
                  <a:gd name="connsiteX19" fmla="*/ 746332 w 1505180"/>
                  <a:gd name="connsiteY19" fmla="*/ 357034 h 985749"/>
                  <a:gd name="connsiteX20" fmla="*/ 737950 w 1505180"/>
                  <a:gd name="connsiteY20" fmla="*/ 339411 h 985749"/>
                  <a:gd name="connsiteX21" fmla="*/ 701308 w 1505180"/>
                  <a:gd name="connsiteY21" fmla="*/ 303467 h 985749"/>
                  <a:gd name="connsiteX22" fmla="*/ 691319 w 1505180"/>
                  <a:gd name="connsiteY22" fmla="*/ 285733 h 985749"/>
                  <a:gd name="connsiteX23" fmla="*/ 701571 w 1505180"/>
                  <a:gd name="connsiteY23" fmla="*/ 282422 h 985749"/>
                  <a:gd name="connsiteX24" fmla="*/ 1425790 w 1505180"/>
                  <a:gd name="connsiteY24" fmla="*/ 95606 h 985749"/>
                  <a:gd name="connsiteX25" fmla="*/ 95395 w 1505180"/>
                  <a:gd name="connsiteY25" fmla="*/ 911169 h 985749"/>
                  <a:gd name="connsiteX26" fmla="*/ 1425790 w 1505180"/>
                  <a:gd name="connsiteY26" fmla="*/ 911169 h 985749"/>
                  <a:gd name="connsiteX27" fmla="*/ 1425790 w 1505180"/>
                  <a:gd name="connsiteY27" fmla="*/ 95606 h 985749"/>
                  <a:gd name="connsiteX28" fmla="*/ 0 w 1505180"/>
                  <a:gd name="connsiteY28" fmla="*/ 89053 h 985749"/>
                  <a:gd name="connsiteX29" fmla="*/ 1439560 w 1505180"/>
                  <a:gd name="connsiteY29" fmla="*/ 23432 h 985749"/>
                  <a:gd name="connsiteX30" fmla="*/ 1505180 w 1505180"/>
                  <a:gd name="connsiteY30" fmla="*/ 89053 h 985749"/>
                  <a:gd name="connsiteX31" fmla="*/ 1505180 w 1505180"/>
                  <a:gd name="connsiteY31" fmla="*/ 920129 h 985749"/>
                  <a:gd name="connsiteX32" fmla="*/ 1439560 w 1505180"/>
                  <a:gd name="connsiteY32" fmla="*/ 985749 h 985749"/>
                  <a:gd name="connsiteX33" fmla="*/ 88841 w 1505180"/>
                  <a:gd name="connsiteY33" fmla="*/ 985749 h 985749"/>
                  <a:gd name="connsiteX34" fmla="*/ 23221 w 1505180"/>
                  <a:gd name="connsiteY34" fmla="*/ 920129 h 985749"/>
                  <a:gd name="connsiteX35" fmla="*/ 0 w 1505180"/>
                  <a:gd name="connsiteY35" fmla="*/ 89053 h 985749"/>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1402569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0 w 1481959"/>
                  <a:gd name="connsiteY28" fmla="*/ 896697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0" fmla="*/ 678350 w 1519998"/>
                  <a:gd name="connsiteY0" fmla="*/ 325515 h 1028842"/>
                  <a:gd name="connsiteX1" fmla="*/ 688805 w 1519998"/>
                  <a:gd name="connsiteY1" fmla="*/ 325749 h 1028842"/>
                  <a:gd name="connsiteX2" fmla="*/ 971484 w 1519998"/>
                  <a:gd name="connsiteY2" fmla="*/ 325749 h 1028842"/>
                  <a:gd name="connsiteX3" fmla="*/ 1006067 w 1519998"/>
                  <a:gd name="connsiteY3" fmla="*/ 358830 h 1028842"/>
                  <a:gd name="connsiteX4" fmla="*/ 1006067 w 1519998"/>
                  <a:gd name="connsiteY4" fmla="*/ 643013 h 1028842"/>
                  <a:gd name="connsiteX5" fmla="*/ 1004269 w 1519998"/>
                  <a:gd name="connsiteY5" fmla="*/ 661710 h 1028842"/>
                  <a:gd name="connsiteX6" fmla="*/ 996845 w 1519998"/>
                  <a:gd name="connsiteY6" fmla="*/ 663228 h 1028842"/>
                  <a:gd name="connsiteX7" fmla="*/ 946477 w 1519998"/>
                  <a:gd name="connsiteY7" fmla="*/ 613366 h 1028842"/>
                  <a:gd name="connsiteX8" fmla="*/ 903068 w 1519998"/>
                  <a:gd name="connsiteY8" fmla="*/ 613584 h 1028842"/>
                  <a:gd name="connsiteX9" fmla="*/ 711725 w 1519998"/>
                  <a:gd name="connsiteY9" fmla="*/ 806869 h 1028842"/>
                  <a:gd name="connsiteX10" fmla="*/ 661739 w 1519998"/>
                  <a:gd name="connsiteY10" fmla="*/ 785857 h 1028842"/>
                  <a:gd name="connsiteX11" fmla="*/ 535436 w 1519998"/>
                  <a:gd name="connsiteY11" fmla="*/ 659553 h 1028842"/>
                  <a:gd name="connsiteX12" fmla="*/ 520710 w 1519998"/>
                  <a:gd name="connsiteY12" fmla="*/ 624127 h 1028842"/>
                  <a:gd name="connsiteX13" fmla="*/ 597984 w 1519998"/>
                  <a:gd name="connsiteY13" fmla="*/ 545351 h 1028842"/>
                  <a:gd name="connsiteX14" fmla="*/ 709855 w 1519998"/>
                  <a:gd name="connsiteY14" fmla="*/ 435513 h 1028842"/>
                  <a:gd name="connsiteX15" fmla="*/ 720565 w 1519998"/>
                  <a:gd name="connsiteY15" fmla="*/ 417580 h 1028842"/>
                  <a:gd name="connsiteX16" fmla="*/ 722022 w 1519998"/>
                  <a:gd name="connsiteY16" fmla="*/ 414442 h 1028842"/>
                  <a:gd name="connsiteX17" fmla="*/ 723721 w 1519998"/>
                  <a:gd name="connsiteY17" fmla="*/ 405243 h 1028842"/>
                  <a:gd name="connsiteX18" fmla="*/ 723262 w 1519998"/>
                  <a:gd name="connsiteY18" fmla="*/ 400863 h 1028842"/>
                  <a:gd name="connsiteX19" fmla="*/ 723111 w 1519998"/>
                  <a:gd name="connsiteY19" fmla="*/ 400127 h 1028842"/>
                  <a:gd name="connsiteX20" fmla="*/ 714729 w 1519998"/>
                  <a:gd name="connsiteY20" fmla="*/ 382504 h 1028842"/>
                  <a:gd name="connsiteX21" fmla="*/ 678087 w 1519998"/>
                  <a:gd name="connsiteY21" fmla="*/ 346560 h 1028842"/>
                  <a:gd name="connsiteX22" fmla="*/ 668098 w 1519998"/>
                  <a:gd name="connsiteY22" fmla="*/ 328826 h 1028842"/>
                  <a:gd name="connsiteX23" fmla="*/ 678350 w 1519998"/>
                  <a:gd name="connsiteY23" fmla="*/ 325515 h 1028842"/>
                  <a:gd name="connsiteX24" fmla="*/ 1402569 w 1519998"/>
                  <a:gd name="connsiteY24" fmla="*/ 138699 h 1028842"/>
                  <a:gd name="connsiteX25" fmla="*/ 72174 w 1519998"/>
                  <a:gd name="connsiteY25" fmla="*/ 954262 h 1028842"/>
                  <a:gd name="connsiteX26" fmla="*/ 1402569 w 1519998"/>
                  <a:gd name="connsiteY26" fmla="*/ 954262 h 1028842"/>
                  <a:gd name="connsiteX27" fmla="*/ 1402569 w 1519998"/>
                  <a:gd name="connsiteY27" fmla="*/ 138699 h 1028842"/>
                  <a:gd name="connsiteX28" fmla="*/ 0 w 1519998"/>
                  <a:gd name="connsiteY28" fmla="*/ 963222 h 1028842"/>
                  <a:gd name="connsiteX29" fmla="*/ 1416339 w 1519998"/>
                  <a:gd name="connsiteY29" fmla="*/ 66525 h 1028842"/>
                  <a:gd name="connsiteX30" fmla="*/ 1419830 w 1519998"/>
                  <a:gd name="connsiteY30" fmla="*/ 73512 h 1028842"/>
                  <a:gd name="connsiteX31" fmla="*/ 1481959 w 1519998"/>
                  <a:gd name="connsiteY31" fmla="*/ 132146 h 1028842"/>
                  <a:gd name="connsiteX32" fmla="*/ 1481959 w 1519998"/>
                  <a:gd name="connsiteY32" fmla="*/ 963222 h 1028842"/>
                  <a:gd name="connsiteX33" fmla="*/ 1416339 w 1519998"/>
                  <a:gd name="connsiteY33" fmla="*/ 1028842 h 1028842"/>
                  <a:gd name="connsiteX34" fmla="*/ 65620 w 1519998"/>
                  <a:gd name="connsiteY34" fmla="*/ 1028842 h 1028842"/>
                  <a:gd name="connsiteX35" fmla="*/ 0 w 1519998"/>
                  <a:gd name="connsiteY35" fmla="*/ 963222 h 1028842"/>
                  <a:gd name="connsiteX0" fmla="*/ 678350 w 1520000"/>
                  <a:gd name="connsiteY0" fmla="*/ 367198 h 1070525"/>
                  <a:gd name="connsiteX1" fmla="*/ 688805 w 1520000"/>
                  <a:gd name="connsiteY1" fmla="*/ 367432 h 1070525"/>
                  <a:gd name="connsiteX2" fmla="*/ 971484 w 1520000"/>
                  <a:gd name="connsiteY2" fmla="*/ 367432 h 1070525"/>
                  <a:gd name="connsiteX3" fmla="*/ 1006067 w 1520000"/>
                  <a:gd name="connsiteY3" fmla="*/ 400513 h 1070525"/>
                  <a:gd name="connsiteX4" fmla="*/ 1006067 w 1520000"/>
                  <a:gd name="connsiteY4" fmla="*/ 684696 h 1070525"/>
                  <a:gd name="connsiteX5" fmla="*/ 1004269 w 1520000"/>
                  <a:gd name="connsiteY5" fmla="*/ 703393 h 1070525"/>
                  <a:gd name="connsiteX6" fmla="*/ 996845 w 1520000"/>
                  <a:gd name="connsiteY6" fmla="*/ 704911 h 1070525"/>
                  <a:gd name="connsiteX7" fmla="*/ 946477 w 1520000"/>
                  <a:gd name="connsiteY7" fmla="*/ 655049 h 1070525"/>
                  <a:gd name="connsiteX8" fmla="*/ 903068 w 1520000"/>
                  <a:gd name="connsiteY8" fmla="*/ 655267 h 1070525"/>
                  <a:gd name="connsiteX9" fmla="*/ 711725 w 1520000"/>
                  <a:gd name="connsiteY9" fmla="*/ 848552 h 1070525"/>
                  <a:gd name="connsiteX10" fmla="*/ 661739 w 1520000"/>
                  <a:gd name="connsiteY10" fmla="*/ 827540 h 1070525"/>
                  <a:gd name="connsiteX11" fmla="*/ 535436 w 1520000"/>
                  <a:gd name="connsiteY11" fmla="*/ 701236 h 1070525"/>
                  <a:gd name="connsiteX12" fmla="*/ 520710 w 1520000"/>
                  <a:gd name="connsiteY12" fmla="*/ 665810 h 1070525"/>
                  <a:gd name="connsiteX13" fmla="*/ 597984 w 1520000"/>
                  <a:gd name="connsiteY13" fmla="*/ 587034 h 1070525"/>
                  <a:gd name="connsiteX14" fmla="*/ 709855 w 1520000"/>
                  <a:gd name="connsiteY14" fmla="*/ 477196 h 1070525"/>
                  <a:gd name="connsiteX15" fmla="*/ 720565 w 1520000"/>
                  <a:gd name="connsiteY15" fmla="*/ 459263 h 1070525"/>
                  <a:gd name="connsiteX16" fmla="*/ 722022 w 1520000"/>
                  <a:gd name="connsiteY16" fmla="*/ 456125 h 1070525"/>
                  <a:gd name="connsiteX17" fmla="*/ 723721 w 1520000"/>
                  <a:gd name="connsiteY17" fmla="*/ 446926 h 1070525"/>
                  <a:gd name="connsiteX18" fmla="*/ 723262 w 1520000"/>
                  <a:gd name="connsiteY18" fmla="*/ 442546 h 1070525"/>
                  <a:gd name="connsiteX19" fmla="*/ 723111 w 1520000"/>
                  <a:gd name="connsiteY19" fmla="*/ 441810 h 1070525"/>
                  <a:gd name="connsiteX20" fmla="*/ 714729 w 1520000"/>
                  <a:gd name="connsiteY20" fmla="*/ 424187 h 1070525"/>
                  <a:gd name="connsiteX21" fmla="*/ 678087 w 1520000"/>
                  <a:gd name="connsiteY21" fmla="*/ 388243 h 1070525"/>
                  <a:gd name="connsiteX22" fmla="*/ 668098 w 1520000"/>
                  <a:gd name="connsiteY22" fmla="*/ 370509 h 1070525"/>
                  <a:gd name="connsiteX23" fmla="*/ 678350 w 1520000"/>
                  <a:gd name="connsiteY23" fmla="*/ 367198 h 1070525"/>
                  <a:gd name="connsiteX24" fmla="*/ 1402569 w 1520000"/>
                  <a:gd name="connsiteY24" fmla="*/ 180382 h 1070525"/>
                  <a:gd name="connsiteX25" fmla="*/ 72174 w 1520000"/>
                  <a:gd name="connsiteY25" fmla="*/ 995945 h 1070525"/>
                  <a:gd name="connsiteX26" fmla="*/ 1402569 w 1520000"/>
                  <a:gd name="connsiteY26" fmla="*/ 995945 h 1070525"/>
                  <a:gd name="connsiteX27" fmla="*/ 1402569 w 1520000"/>
                  <a:gd name="connsiteY27" fmla="*/ 180382 h 1070525"/>
                  <a:gd name="connsiteX28" fmla="*/ 0 w 1520000"/>
                  <a:gd name="connsiteY28" fmla="*/ 1004905 h 1070525"/>
                  <a:gd name="connsiteX29" fmla="*/ 1416339 w 1520000"/>
                  <a:gd name="connsiteY29" fmla="*/ 108208 h 1070525"/>
                  <a:gd name="connsiteX30" fmla="*/ 1419830 w 1520000"/>
                  <a:gd name="connsiteY30" fmla="*/ 115195 h 1070525"/>
                  <a:gd name="connsiteX31" fmla="*/ 1481959 w 1520000"/>
                  <a:gd name="connsiteY31" fmla="*/ 1004905 h 1070525"/>
                  <a:gd name="connsiteX32" fmla="*/ 1416339 w 1520000"/>
                  <a:gd name="connsiteY32" fmla="*/ 1070525 h 1070525"/>
                  <a:gd name="connsiteX33" fmla="*/ 65620 w 1520000"/>
                  <a:gd name="connsiteY33" fmla="*/ 1070525 h 1070525"/>
                  <a:gd name="connsiteX34" fmla="*/ 0 w 1520000"/>
                  <a:gd name="connsiteY34" fmla="*/ 1004905 h 1070525"/>
                  <a:gd name="connsiteX0" fmla="*/ 678350 w 1546152"/>
                  <a:gd name="connsiteY0" fmla="*/ 258990 h 962317"/>
                  <a:gd name="connsiteX1" fmla="*/ 688805 w 1546152"/>
                  <a:gd name="connsiteY1" fmla="*/ 259224 h 962317"/>
                  <a:gd name="connsiteX2" fmla="*/ 971484 w 1546152"/>
                  <a:gd name="connsiteY2" fmla="*/ 259224 h 962317"/>
                  <a:gd name="connsiteX3" fmla="*/ 1006067 w 1546152"/>
                  <a:gd name="connsiteY3" fmla="*/ 292305 h 962317"/>
                  <a:gd name="connsiteX4" fmla="*/ 1006067 w 1546152"/>
                  <a:gd name="connsiteY4" fmla="*/ 576488 h 962317"/>
                  <a:gd name="connsiteX5" fmla="*/ 1004269 w 1546152"/>
                  <a:gd name="connsiteY5" fmla="*/ 595185 h 962317"/>
                  <a:gd name="connsiteX6" fmla="*/ 996845 w 1546152"/>
                  <a:gd name="connsiteY6" fmla="*/ 596703 h 962317"/>
                  <a:gd name="connsiteX7" fmla="*/ 946477 w 1546152"/>
                  <a:gd name="connsiteY7" fmla="*/ 546841 h 962317"/>
                  <a:gd name="connsiteX8" fmla="*/ 903068 w 1546152"/>
                  <a:gd name="connsiteY8" fmla="*/ 547059 h 962317"/>
                  <a:gd name="connsiteX9" fmla="*/ 711725 w 1546152"/>
                  <a:gd name="connsiteY9" fmla="*/ 740344 h 962317"/>
                  <a:gd name="connsiteX10" fmla="*/ 661739 w 1546152"/>
                  <a:gd name="connsiteY10" fmla="*/ 719332 h 962317"/>
                  <a:gd name="connsiteX11" fmla="*/ 535436 w 1546152"/>
                  <a:gd name="connsiteY11" fmla="*/ 593028 h 962317"/>
                  <a:gd name="connsiteX12" fmla="*/ 520710 w 1546152"/>
                  <a:gd name="connsiteY12" fmla="*/ 557602 h 962317"/>
                  <a:gd name="connsiteX13" fmla="*/ 597984 w 1546152"/>
                  <a:gd name="connsiteY13" fmla="*/ 478826 h 962317"/>
                  <a:gd name="connsiteX14" fmla="*/ 709855 w 1546152"/>
                  <a:gd name="connsiteY14" fmla="*/ 368988 h 962317"/>
                  <a:gd name="connsiteX15" fmla="*/ 720565 w 1546152"/>
                  <a:gd name="connsiteY15" fmla="*/ 351055 h 962317"/>
                  <a:gd name="connsiteX16" fmla="*/ 722022 w 1546152"/>
                  <a:gd name="connsiteY16" fmla="*/ 347917 h 962317"/>
                  <a:gd name="connsiteX17" fmla="*/ 723721 w 1546152"/>
                  <a:gd name="connsiteY17" fmla="*/ 338718 h 962317"/>
                  <a:gd name="connsiteX18" fmla="*/ 723262 w 1546152"/>
                  <a:gd name="connsiteY18" fmla="*/ 334338 h 962317"/>
                  <a:gd name="connsiteX19" fmla="*/ 723111 w 1546152"/>
                  <a:gd name="connsiteY19" fmla="*/ 333602 h 962317"/>
                  <a:gd name="connsiteX20" fmla="*/ 714729 w 1546152"/>
                  <a:gd name="connsiteY20" fmla="*/ 315979 h 962317"/>
                  <a:gd name="connsiteX21" fmla="*/ 678087 w 1546152"/>
                  <a:gd name="connsiteY21" fmla="*/ 280035 h 962317"/>
                  <a:gd name="connsiteX22" fmla="*/ 668098 w 1546152"/>
                  <a:gd name="connsiteY22" fmla="*/ 262301 h 962317"/>
                  <a:gd name="connsiteX23" fmla="*/ 678350 w 1546152"/>
                  <a:gd name="connsiteY23" fmla="*/ 258990 h 962317"/>
                  <a:gd name="connsiteX24" fmla="*/ 1402569 w 1546152"/>
                  <a:gd name="connsiteY24" fmla="*/ 72174 h 962317"/>
                  <a:gd name="connsiteX25" fmla="*/ 72174 w 1546152"/>
                  <a:gd name="connsiteY25" fmla="*/ 887737 h 962317"/>
                  <a:gd name="connsiteX26" fmla="*/ 1402569 w 1546152"/>
                  <a:gd name="connsiteY26" fmla="*/ 887737 h 962317"/>
                  <a:gd name="connsiteX27" fmla="*/ 1402569 w 1546152"/>
                  <a:gd name="connsiteY27" fmla="*/ 72174 h 962317"/>
                  <a:gd name="connsiteX28" fmla="*/ 0 w 1546152"/>
                  <a:gd name="connsiteY28" fmla="*/ 896697 h 962317"/>
                  <a:gd name="connsiteX29" fmla="*/ 1416339 w 1546152"/>
                  <a:gd name="connsiteY29" fmla="*/ 0 h 962317"/>
                  <a:gd name="connsiteX30" fmla="*/ 1481959 w 1546152"/>
                  <a:gd name="connsiteY30" fmla="*/ 896697 h 962317"/>
                  <a:gd name="connsiteX31" fmla="*/ 1416339 w 1546152"/>
                  <a:gd name="connsiteY31" fmla="*/ 962317 h 962317"/>
                  <a:gd name="connsiteX32" fmla="*/ 65620 w 1546152"/>
                  <a:gd name="connsiteY32" fmla="*/ 962317 h 962317"/>
                  <a:gd name="connsiteX33" fmla="*/ 0 w 1546152"/>
                  <a:gd name="connsiteY33" fmla="*/ 896697 h 962317"/>
                  <a:gd name="connsiteX0" fmla="*/ 678350 w 1481959"/>
                  <a:gd name="connsiteY0" fmla="*/ 186815 h 890142"/>
                  <a:gd name="connsiteX1" fmla="*/ 688805 w 1481959"/>
                  <a:gd name="connsiteY1" fmla="*/ 187049 h 890142"/>
                  <a:gd name="connsiteX2" fmla="*/ 971484 w 1481959"/>
                  <a:gd name="connsiteY2" fmla="*/ 187049 h 890142"/>
                  <a:gd name="connsiteX3" fmla="*/ 1006067 w 1481959"/>
                  <a:gd name="connsiteY3" fmla="*/ 220130 h 890142"/>
                  <a:gd name="connsiteX4" fmla="*/ 1006067 w 1481959"/>
                  <a:gd name="connsiteY4" fmla="*/ 504313 h 890142"/>
                  <a:gd name="connsiteX5" fmla="*/ 1004269 w 1481959"/>
                  <a:gd name="connsiteY5" fmla="*/ 523010 h 890142"/>
                  <a:gd name="connsiteX6" fmla="*/ 996845 w 1481959"/>
                  <a:gd name="connsiteY6" fmla="*/ 524528 h 890142"/>
                  <a:gd name="connsiteX7" fmla="*/ 946477 w 1481959"/>
                  <a:gd name="connsiteY7" fmla="*/ 474666 h 890142"/>
                  <a:gd name="connsiteX8" fmla="*/ 903068 w 1481959"/>
                  <a:gd name="connsiteY8" fmla="*/ 474884 h 890142"/>
                  <a:gd name="connsiteX9" fmla="*/ 711725 w 1481959"/>
                  <a:gd name="connsiteY9" fmla="*/ 668169 h 890142"/>
                  <a:gd name="connsiteX10" fmla="*/ 661739 w 1481959"/>
                  <a:gd name="connsiteY10" fmla="*/ 647157 h 890142"/>
                  <a:gd name="connsiteX11" fmla="*/ 535436 w 1481959"/>
                  <a:gd name="connsiteY11" fmla="*/ 520853 h 890142"/>
                  <a:gd name="connsiteX12" fmla="*/ 520710 w 1481959"/>
                  <a:gd name="connsiteY12" fmla="*/ 485427 h 890142"/>
                  <a:gd name="connsiteX13" fmla="*/ 597984 w 1481959"/>
                  <a:gd name="connsiteY13" fmla="*/ 406651 h 890142"/>
                  <a:gd name="connsiteX14" fmla="*/ 709855 w 1481959"/>
                  <a:gd name="connsiteY14" fmla="*/ 296813 h 890142"/>
                  <a:gd name="connsiteX15" fmla="*/ 720565 w 1481959"/>
                  <a:gd name="connsiteY15" fmla="*/ 278880 h 890142"/>
                  <a:gd name="connsiteX16" fmla="*/ 722022 w 1481959"/>
                  <a:gd name="connsiteY16" fmla="*/ 275742 h 890142"/>
                  <a:gd name="connsiteX17" fmla="*/ 723721 w 1481959"/>
                  <a:gd name="connsiteY17" fmla="*/ 266543 h 890142"/>
                  <a:gd name="connsiteX18" fmla="*/ 723262 w 1481959"/>
                  <a:gd name="connsiteY18" fmla="*/ 262163 h 890142"/>
                  <a:gd name="connsiteX19" fmla="*/ 723111 w 1481959"/>
                  <a:gd name="connsiteY19" fmla="*/ 261427 h 890142"/>
                  <a:gd name="connsiteX20" fmla="*/ 714729 w 1481959"/>
                  <a:gd name="connsiteY20" fmla="*/ 243804 h 890142"/>
                  <a:gd name="connsiteX21" fmla="*/ 678087 w 1481959"/>
                  <a:gd name="connsiteY21" fmla="*/ 207860 h 890142"/>
                  <a:gd name="connsiteX22" fmla="*/ 668098 w 1481959"/>
                  <a:gd name="connsiteY22" fmla="*/ 190126 h 890142"/>
                  <a:gd name="connsiteX23" fmla="*/ 678350 w 1481959"/>
                  <a:gd name="connsiteY23" fmla="*/ 186815 h 890142"/>
                  <a:gd name="connsiteX24" fmla="*/ 1402569 w 1481959"/>
                  <a:gd name="connsiteY24" fmla="*/ -1 h 890142"/>
                  <a:gd name="connsiteX25" fmla="*/ 72174 w 1481959"/>
                  <a:gd name="connsiteY25" fmla="*/ 815562 h 890142"/>
                  <a:gd name="connsiteX26" fmla="*/ 1402569 w 1481959"/>
                  <a:gd name="connsiteY26" fmla="*/ 815562 h 890142"/>
                  <a:gd name="connsiteX27" fmla="*/ 1402569 w 1481959"/>
                  <a:gd name="connsiteY27" fmla="*/ -1 h 890142"/>
                  <a:gd name="connsiteX28" fmla="*/ 0 w 1481959"/>
                  <a:gd name="connsiteY28" fmla="*/ 824522 h 890142"/>
                  <a:gd name="connsiteX29" fmla="*/ 1481959 w 1481959"/>
                  <a:gd name="connsiteY29" fmla="*/ 824522 h 890142"/>
                  <a:gd name="connsiteX30" fmla="*/ 1416339 w 1481959"/>
                  <a:gd name="connsiteY30" fmla="*/ 890142 h 890142"/>
                  <a:gd name="connsiteX31" fmla="*/ 65620 w 1481959"/>
                  <a:gd name="connsiteY31" fmla="*/ 890142 h 890142"/>
                  <a:gd name="connsiteX32" fmla="*/ 0 w 1481959"/>
                  <a:gd name="connsiteY32" fmla="*/ 824522 h 89014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1402569 w 1481959"/>
                  <a:gd name="connsiteY24" fmla="*/ 628802 h 703382"/>
                  <a:gd name="connsiteX25" fmla="*/ 72174 w 1481959"/>
                  <a:gd name="connsiteY25" fmla="*/ 628802 h 703382"/>
                  <a:gd name="connsiteX26" fmla="*/ 1402569 w 1481959"/>
                  <a:gd name="connsiteY26" fmla="*/ 628802 h 703382"/>
                  <a:gd name="connsiteX27" fmla="*/ 0 w 1481959"/>
                  <a:gd name="connsiteY27" fmla="*/ 637762 h 703382"/>
                  <a:gd name="connsiteX28" fmla="*/ 1481959 w 1481959"/>
                  <a:gd name="connsiteY28" fmla="*/ 637762 h 703382"/>
                  <a:gd name="connsiteX29" fmla="*/ 1416339 w 1481959"/>
                  <a:gd name="connsiteY29" fmla="*/ 703382 h 703382"/>
                  <a:gd name="connsiteX30" fmla="*/ 65620 w 1481959"/>
                  <a:gd name="connsiteY30" fmla="*/ 703382 h 703382"/>
                  <a:gd name="connsiteX31" fmla="*/ 0 w 1481959"/>
                  <a:gd name="connsiteY31"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65620 w 1481959"/>
                  <a:gd name="connsiteY27" fmla="*/ 703382 h 703382"/>
                  <a:gd name="connsiteX28" fmla="*/ 0 w 1481959"/>
                  <a:gd name="connsiteY28" fmla="*/ 637762 h 703382"/>
                  <a:gd name="connsiteX0" fmla="*/ 678350 w 1481959"/>
                  <a:gd name="connsiteY0" fmla="*/ 55 h 703382"/>
                  <a:gd name="connsiteX1" fmla="*/ 688805 w 1481959"/>
                  <a:gd name="connsiteY1" fmla="*/ 289 h 703382"/>
                  <a:gd name="connsiteX2" fmla="*/ 971484 w 1481959"/>
                  <a:gd name="connsiteY2" fmla="*/ 289 h 703382"/>
                  <a:gd name="connsiteX3" fmla="*/ 1006067 w 1481959"/>
                  <a:gd name="connsiteY3" fmla="*/ 33370 h 703382"/>
                  <a:gd name="connsiteX4" fmla="*/ 1006067 w 1481959"/>
                  <a:gd name="connsiteY4" fmla="*/ 317553 h 703382"/>
                  <a:gd name="connsiteX5" fmla="*/ 1004269 w 1481959"/>
                  <a:gd name="connsiteY5" fmla="*/ 336250 h 703382"/>
                  <a:gd name="connsiteX6" fmla="*/ 996845 w 1481959"/>
                  <a:gd name="connsiteY6" fmla="*/ 337768 h 703382"/>
                  <a:gd name="connsiteX7" fmla="*/ 946477 w 1481959"/>
                  <a:gd name="connsiteY7" fmla="*/ 287906 h 703382"/>
                  <a:gd name="connsiteX8" fmla="*/ 903068 w 1481959"/>
                  <a:gd name="connsiteY8" fmla="*/ 288124 h 703382"/>
                  <a:gd name="connsiteX9" fmla="*/ 711725 w 1481959"/>
                  <a:gd name="connsiteY9" fmla="*/ 481409 h 703382"/>
                  <a:gd name="connsiteX10" fmla="*/ 661739 w 1481959"/>
                  <a:gd name="connsiteY10" fmla="*/ 460397 h 703382"/>
                  <a:gd name="connsiteX11" fmla="*/ 535436 w 1481959"/>
                  <a:gd name="connsiteY11" fmla="*/ 334093 h 703382"/>
                  <a:gd name="connsiteX12" fmla="*/ 520710 w 1481959"/>
                  <a:gd name="connsiteY12" fmla="*/ 298667 h 703382"/>
                  <a:gd name="connsiteX13" fmla="*/ 597984 w 1481959"/>
                  <a:gd name="connsiteY13" fmla="*/ 219891 h 703382"/>
                  <a:gd name="connsiteX14" fmla="*/ 709855 w 1481959"/>
                  <a:gd name="connsiteY14" fmla="*/ 110053 h 703382"/>
                  <a:gd name="connsiteX15" fmla="*/ 720565 w 1481959"/>
                  <a:gd name="connsiteY15" fmla="*/ 92120 h 703382"/>
                  <a:gd name="connsiteX16" fmla="*/ 722022 w 1481959"/>
                  <a:gd name="connsiteY16" fmla="*/ 88982 h 703382"/>
                  <a:gd name="connsiteX17" fmla="*/ 723721 w 1481959"/>
                  <a:gd name="connsiteY17" fmla="*/ 79783 h 703382"/>
                  <a:gd name="connsiteX18" fmla="*/ 723262 w 1481959"/>
                  <a:gd name="connsiteY18" fmla="*/ 75403 h 703382"/>
                  <a:gd name="connsiteX19" fmla="*/ 723111 w 1481959"/>
                  <a:gd name="connsiteY19" fmla="*/ 74667 h 703382"/>
                  <a:gd name="connsiteX20" fmla="*/ 714729 w 1481959"/>
                  <a:gd name="connsiteY20" fmla="*/ 57044 h 703382"/>
                  <a:gd name="connsiteX21" fmla="*/ 678087 w 1481959"/>
                  <a:gd name="connsiteY21" fmla="*/ 21100 h 703382"/>
                  <a:gd name="connsiteX22" fmla="*/ 668098 w 1481959"/>
                  <a:gd name="connsiteY22" fmla="*/ 3366 h 703382"/>
                  <a:gd name="connsiteX23" fmla="*/ 678350 w 1481959"/>
                  <a:gd name="connsiteY23" fmla="*/ 55 h 703382"/>
                  <a:gd name="connsiteX24" fmla="*/ 0 w 1481959"/>
                  <a:gd name="connsiteY24" fmla="*/ 637762 h 703382"/>
                  <a:gd name="connsiteX25" fmla="*/ 1481959 w 1481959"/>
                  <a:gd name="connsiteY25" fmla="*/ 637762 h 703382"/>
                  <a:gd name="connsiteX26" fmla="*/ 1416339 w 1481959"/>
                  <a:gd name="connsiteY26" fmla="*/ 703382 h 703382"/>
                  <a:gd name="connsiteX27" fmla="*/ 0 w 1481959"/>
                  <a:gd name="connsiteY27" fmla="*/ 637762 h 703382"/>
                  <a:gd name="connsiteX0" fmla="*/ 158632 w 962241"/>
                  <a:gd name="connsiteY0" fmla="*/ 55 h 703382"/>
                  <a:gd name="connsiteX1" fmla="*/ 169087 w 962241"/>
                  <a:gd name="connsiteY1" fmla="*/ 289 h 703382"/>
                  <a:gd name="connsiteX2" fmla="*/ 451766 w 962241"/>
                  <a:gd name="connsiteY2" fmla="*/ 289 h 703382"/>
                  <a:gd name="connsiteX3" fmla="*/ 486349 w 962241"/>
                  <a:gd name="connsiteY3" fmla="*/ 33370 h 703382"/>
                  <a:gd name="connsiteX4" fmla="*/ 486349 w 962241"/>
                  <a:gd name="connsiteY4" fmla="*/ 317553 h 703382"/>
                  <a:gd name="connsiteX5" fmla="*/ 484551 w 962241"/>
                  <a:gd name="connsiteY5" fmla="*/ 336250 h 703382"/>
                  <a:gd name="connsiteX6" fmla="*/ 477127 w 962241"/>
                  <a:gd name="connsiteY6" fmla="*/ 337768 h 703382"/>
                  <a:gd name="connsiteX7" fmla="*/ 426759 w 962241"/>
                  <a:gd name="connsiteY7" fmla="*/ 287906 h 703382"/>
                  <a:gd name="connsiteX8" fmla="*/ 383350 w 962241"/>
                  <a:gd name="connsiteY8" fmla="*/ 288124 h 703382"/>
                  <a:gd name="connsiteX9" fmla="*/ 192007 w 962241"/>
                  <a:gd name="connsiteY9" fmla="*/ 481409 h 703382"/>
                  <a:gd name="connsiteX10" fmla="*/ 142021 w 962241"/>
                  <a:gd name="connsiteY10" fmla="*/ 460397 h 703382"/>
                  <a:gd name="connsiteX11" fmla="*/ 15718 w 962241"/>
                  <a:gd name="connsiteY11" fmla="*/ 334093 h 703382"/>
                  <a:gd name="connsiteX12" fmla="*/ 992 w 962241"/>
                  <a:gd name="connsiteY12" fmla="*/ 298667 h 703382"/>
                  <a:gd name="connsiteX13" fmla="*/ 78266 w 962241"/>
                  <a:gd name="connsiteY13" fmla="*/ 219891 h 703382"/>
                  <a:gd name="connsiteX14" fmla="*/ 190137 w 962241"/>
                  <a:gd name="connsiteY14" fmla="*/ 110053 h 703382"/>
                  <a:gd name="connsiteX15" fmla="*/ 200847 w 962241"/>
                  <a:gd name="connsiteY15" fmla="*/ 92120 h 703382"/>
                  <a:gd name="connsiteX16" fmla="*/ 202304 w 962241"/>
                  <a:gd name="connsiteY16" fmla="*/ 88982 h 703382"/>
                  <a:gd name="connsiteX17" fmla="*/ 204003 w 962241"/>
                  <a:gd name="connsiteY17" fmla="*/ 79783 h 703382"/>
                  <a:gd name="connsiteX18" fmla="*/ 203544 w 962241"/>
                  <a:gd name="connsiteY18" fmla="*/ 75403 h 703382"/>
                  <a:gd name="connsiteX19" fmla="*/ 203393 w 962241"/>
                  <a:gd name="connsiteY19" fmla="*/ 74667 h 703382"/>
                  <a:gd name="connsiteX20" fmla="*/ 195011 w 962241"/>
                  <a:gd name="connsiteY20" fmla="*/ 57044 h 703382"/>
                  <a:gd name="connsiteX21" fmla="*/ 158369 w 962241"/>
                  <a:gd name="connsiteY21" fmla="*/ 21100 h 703382"/>
                  <a:gd name="connsiteX22" fmla="*/ 148380 w 962241"/>
                  <a:gd name="connsiteY22" fmla="*/ 3366 h 703382"/>
                  <a:gd name="connsiteX23" fmla="*/ 158632 w 962241"/>
                  <a:gd name="connsiteY23" fmla="*/ 55 h 703382"/>
                  <a:gd name="connsiteX24" fmla="*/ 896621 w 962241"/>
                  <a:gd name="connsiteY24" fmla="*/ 703382 h 703382"/>
                  <a:gd name="connsiteX25" fmla="*/ 962241 w 962241"/>
                  <a:gd name="connsiteY25" fmla="*/ 637762 h 703382"/>
                  <a:gd name="connsiteX26" fmla="*/ 896621 w 962241"/>
                  <a:gd name="connsiteY26" fmla="*/ 703382 h 703382"/>
                  <a:gd name="connsiteX0" fmla="*/ 158632 w 486646"/>
                  <a:gd name="connsiteY0" fmla="*/ 55 h 485065"/>
                  <a:gd name="connsiteX1" fmla="*/ 169087 w 486646"/>
                  <a:gd name="connsiteY1" fmla="*/ 289 h 485065"/>
                  <a:gd name="connsiteX2" fmla="*/ 451766 w 486646"/>
                  <a:gd name="connsiteY2" fmla="*/ 289 h 485065"/>
                  <a:gd name="connsiteX3" fmla="*/ 486349 w 486646"/>
                  <a:gd name="connsiteY3" fmla="*/ 33370 h 485065"/>
                  <a:gd name="connsiteX4" fmla="*/ 486349 w 486646"/>
                  <a:gd name="connsiteY4" fmla="*/ 317553 h 485065"/>
                  <a:gd name="connsiteX5" fmla="*/ 484551 w 486646"/>
                  <a:gd name="connsiteY5" fmla="*/ 336250 h 485065"/>
                  <a:gd name="connsiteX6" fmla="*/ 477127 w 486646"/>
                  <a:gd name="connsiteY6" fmla="*/ 337768 h 485065"/>
                  <a:gd name="connsiteX7" fmla="*/ 426759 w 486646"/>
                  <a:gd name="connsiteY7" fmla="*/ 287906 h 485065"/>
                  <a:gd name="connsiteX8" fmla="*/ 383350 w 486646"/>
                  <a:gd name="connsiteY8" fmla="*/ 288124 h 485065"/>
                  <a:gd name="connsiteX9" fmla="*/ 192007 w 486646"/>
                  <a:gd name="connsiteY9" fmla="*/ 481409 h 485065"/>
                  <a:gd name="connsiteX10" fmla="*/ 142021 w 486646"/>
                  <a:gd name="connsiteY10" fmla="*/ 460397 h 485065"/>
                  <a:gd name="connsiteX11" fmla="*/ 15718 w 486646"/>
                  <a:gd name="connsiteY11" fmla="*/ 334093 h 485065"/>
                  <a:gd name="connsiteX12" fmla="*/ 992 w 486646"/>
                  <a:gd name="connsiteY12" fmla="*/ 298667 h 485065"/>
                  <a:gd name="connsiteX13" fmla="*/ 78266 w 486646"/>
                  <a:gd name="connsiteY13" fmla="*/ 219891 h 485065"/>
                  <a:gd name="connsiteX14" fmla="*/ 190137 w 486646"/>
                  <a:gd name="connsiteY14" fmla="*/ 110053 h 485065"/>
                  <a:gd name="connsiteX15" fmla="*/ 200847 w 486646"/>
                  <a:gd name="connsiteY15" fmla="*/ 92120 h 485065"/>
                  <a:gd name="connsiteX16" fmla="*/ 202304 w 486646"/>
                  <a:gd name="connsiteY16" fmla="*/ 88982 h 485065"/>
                  <a:gd name="connsiteX17" fmla="*/ 204003 w 486646"/>
                  <a:gd name="connsiteY17" fmla="*/ 79783 h 485065"/>
                  <a:gd name="connsiteX18" fmla="*/ 203544 w 486646"/>
                  <a:gd name="connsiteY18" fmla="*/ 75403 h 485065"/>
                  <a:gd name="connsiteX19" fmla="*/ 203393 w 486646"/>
                  <a:gd name="connsiteY19" fmla="*/ 74667 h 485065"/>
                  <a:gd name="connsiteX20" fmla="*/ 195011 w 486646"/>
                  <a:gd name="connsiteY20" fmla="*/ 57044 h 485065"/>
                  <a:gd name="connsiteX21" fmla="*/ 158369 w 486646"/>
                  <a:gd name="connsiteY21" fmla="*/ 21100 h 485065"/>
                  <a:gd name="connsiteX22" fmla="*/ 148380 w 486646"/>
                  <a:gd name="connsiteY22" fmla="*/ 3366 h 485065"/>
                  <a:gd name="connsiteX23" fmla="*/ 158632 w 486646"/>
                  <a:gd name="connsiteY23" fmla="*/ 55 h 48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86646" h="485065">
                    <a:moveTo>
                      <a:pt x="158632" y="55"/>
                    </a:moveTo>
                    <a:lnTo>
                      <a:pt x="169087" y="289"/>
                    </a:lnTo>
                    <a:lnTo>
                      <a:pt x="451766" y="289"/>
                    </a:lnTo>
                    <a:cubicBezTo>
                      <a:pt x="480584" y="-2217"/>
                      <a:pt x="488353" y="11818"/>
                      <a:pt x="486349" y="33370"/>
                    </a:cubicBezTo>
                    <a:lnTo>
                      <a:pt x="486349" y="317553"/>
                    </a:lnTo>
                    <a:lnTo>
                      <a:pt x="484551" y="336250"/>
                    </a:lnTo>
                    <a:cubicBezTo>
                      <a:pt x="482733" y="339091"/>
                      <a:pt x="479977" y="339068"/>
                      <a:pt x="477127" y="337768"/>
                    </a:cubicBezTo>
                    <a:lnTo>
                      <a:pt x="426759" y="287906"/>
                    </a:lnTo>
                    <a:cubicBezTo>
                      <a:pt x="414712" y="275979"/>
                      <a:pt x="395277" y="276076"/>
                      <a:pt x="383350" y="288124"/>
                    </a:cubicBezTo>
                    <a:lnTo>
                      <a:pt x="192007" y="481409"/>
                    </a:lnTo>
                    <a:cubicBezTo>
                      <a:pt x="179642" y="489291"/>
                      <a:pt x="169595" y="485360"/>
                      <a:pt x="142021" y="460397"/>
                    </a:cubicBezTo>
                    <a:lnTo>
                      <a:pt x="15718" y="334093"/>
                    </a:lnTo>
                    <a:cubicBezTo>
                      <a:pt x="5152" y="320618"/>
                      <a:pt x="-2888" y="310510"/>
                      <a:pt x="992" y="298667"/>
                    </a:cubicBezTo>
                    <a:lnTo>
                      <a:pt x="78266" y="219891"/>
                    </a:lnTo>
                    <a:lnTo>
                      <a:pt x="190137" y="110053"/>
                    </a:lnTo>
                    <a:cubicBezTo>
                      <a:pt x="195360" y="103041"/>
                      <a:pt x="198864" y="97182"/>
                      <a:pt x="200847" y="92120"/>
                    </a:cubicBezTo>
                    <a:cubicBezTo>
                      <a:pt x="201687" y="91224"/>
                      <a:pt x="202130" y="90148"/>
                      <a:pt x="202304" y="88982"/>
                    </a:cubicBezTo>
                    <a:cubicBezTo>
                      <a:pt x="203608" y="85474"/>
                      <a:pt x="204144" y="82444"/>
                      <a:pt x="204003" y="79783"/>
                    </a:cubicBezTo>
                    <a:cubicBezTo>
                      <a:pt x="204241" y="78306"/>
                      <a:pt x="204174" y="76824"/>
                      <a:pt x="203544" y="75403"/>
                    </a:cubicBezTo>
                    <a:cubicBezTo>
                      <a:pt x="203573" y="75136"/>
                      <a:pt x="203507" y="74894"/>
                      <a:pt x="203393" y="74667"/>
                    </a:cubicBezTo>
                    <a:cubicBezTo>
                      <a:pt x="202982" y="68153"/>
                      <a:pt x="200016" y="61952"/>
                      <a:pt x="195011" y="57044"/>
                    </a:cubicBezTo>
                    <a:lnTo>
                      <a:pt x="158369" y="21100"/>
                    </a:lnTo>
                    <a:lnTo>
                      <a:pt x="148380" y="3366"/>
                    </a:lnTo>
                    <a:cubicBezTo>
                      <a:pt x="149287" y="485"/>
                      <a:pt x="153565" y="7"/>
                      <a:pt x="158632" y="55"/>
                    </a:cubicBezTo>
                    <a:close/>
                  </a:path>
                </a:pathLst>
              </a:custGeom>
              <a:grpFill/>
              <a:ln w="9525" cap="flat" cmpd="sng" algn="ctr">
                <a:noFill/>
                <a:prstDash val="solid"/>
              </a:ln>
              <a:effectLst/>
            </p:spPr>
            <p:txBody>
              <a:bodyPr rot="0" spcFirstLastPara="0" vertOverflow="overflow" horzOverflow="overflow" vert="horz" wrap="square" lIns="91414" tIns="45706" rIns="45706" bIns="91414" numCol="1" spcCol="0" rtlCol="0" fromWordArt="0" anchor="b" anchorCtr="0" forceAA="0" compatLnSpc="1">
                <a:prstTxWarp prst="textNoShape">
                  <a:avLst/>
                </a:prstTxWarp>
                <a:noAutofit/>
              </a:bodyPr>
              <a:lstStyle/>
              <a:p>
                <a:pPr marL="0" marR="0" lvl="0" indent="0" algn="ctr" defTabSz="913748" eaLnBrk="1" fontAlgn="auto" latinLnBrk="0" hangingPunct="1">
                  <a:lnSpc>
                    <a:spcPct val="100000"/>
                  </a:lnSpc>
                  <a:spcBef>
                    <a:spcPts val="0"/>
                  </a:spcBef>
                  <a:spcAft>
                    <a:spcPts val="0"/>
                  </a:spcAft>
                  <a:buClrTx/>
                  <a:buSzTx/>
                  <a:buFontTx/>
                  <a:buNone/>
                  <a:tabLst/>
                  <a:defRPr/>
                </a:pPr>
                <a:endParaRPr kumimoji="0" lang="en-US" sz="1398" b="0" i="0" u="none" strike="noStrike" kern="0" cap="none" spc="-50" normalizeH="0" baseline="0" noProof="0" dirty="0">
                  <a:ln>
                    <a:solidFill>
                      <a:srgbClr val="FFFFFF">
                        <a:alpha val="0"/>
                      </a:srgbClr>
                    </a:solidFill>
                  </a:ln>
                  <a:solidFill>
                    <a:srgbClr val="000000"/>
                  </a:solidFill>
                  <a:effectLst/>
                  <a:uLnTx/>
                  <a:uFillTx/>
                  <a:latin typeface="Segoe UI"/>
                  <a:ea typeface="Segoe UI" pitchFamily="34" charset="0"/>
                  <a:cs typeface="Segoe UI" pitchFamily="34" charset="0"/>
                </a:endParaRPr>
              </a:p>
            </p:txBody>
          </p:sp>
          <p:sp>
            <p:nvSpPr>
              <p:cNvPr id="133" name="Freeform 132"/>
              <p:cNvSpPr/>
              <p:nvPr/>
            </p:nvSpPr>
            <p:spPr>
              <a:xfrm>
                <a:off x="10467794" y="2369307"/>
                <a:ext cx="1004386" cy="752113"/>
              </a:xfrm>
              <a:custGeom>
                <a:avLst/>
                <a:gdLst>
                  <a:gd name="connsiteX0" fmla="*/ 95091 w 1344068"/>
                  <a:gd name="connsiteY0" fmla="*/ 183749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839679 w 1344068"/>
                  <a:gd name="connsiteY12" fmla="*/ 37932 h 1006476"/>
                  <a:gd name="connsiteX13" fmla="*/ 839679 w 1344068"/>
                  <a:gd name="connsiteY13" fmla="*/ 105968 h 1006476"/>
                  <a:gd name="connsiteX14" fmla="*/ 1173745 w 1344068"/>
                  <a:gd name="connsiteY14" fmla="*/ 105968 h 1006476"/>
                  <a:gd name="connsiteX15" fmla="*/ 1173745 w 1344068"/>
                  <a:gd name="connsiteY15" fmla="*/ 37932 h 1006476"/>
                  <a:gd name="connsiteX16" fmla="*/ 170323 w 1344068"/>
                  <a:gd name="connsiteY16" fmla="*/ 37932 h 1006476"/>
                  <a:gd name="connsiteX17" fmla="*/ 170323 w 1344068"/>
                  <a:gd name="connsiteY17" fmla="*/ 105968 h 1006476"/>
                  <a:gd name="connsiteX18" fmla="*/ 504389 w 1344068"/>
                  <a:gd name="connsiteY18" fmla="*/ 105968 h 1006476"/>
                  <a:gd name="connsiteX19" fmla="*/ 504389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0 w 1344068"/>
                  <a:gd name="connsiteY24" fmla="*/ 0 h 1006476"/>
                  <a:gd name="connsiteX25" fmla="*/ 1344068 w 1344068"/>
                  <a:gd name="connsiteY25" fmla="*/ 0 h 1006476"/>
                  <a:gd name="connsiteX26" fmla="*/ 1344068 w 1344068"/>
                  <a:gd name="connsiteY26" fmla="*/ 1006476 h 1006476"/>
                  <a:gd name="connsiteX27" fmla="*/ 0 w 1344068"/>
                  <a:gd name="connsiteY27" fmla="*/ 1006476 h 1006476"/>
                  <a:gd name="connsiteX0" fmla="*/ 95091 w 1344068"/>
                  <a:gd name="connsiteY0" fmla="*/ 912133 h 1006476"/>
                  <a:gd name="connsiteX1" fmla="*/ 1234463 w 1344068"/>
                  <a:gd name="connsiteY1" fmla="*/ 183749 h 1006476"/>
                  <a:gd name="connsiteX2" fmla="*/ 1234463 w 1344068"/>
                  <a:gd name="connsiteY2" fmla="*/ 912133 h 1006476"/>
                  <a:gd name="connsiteX3" fmla="*/ 95091 w 1344068"/>
                  <a:gd name="connsiteY3" fmla="*/ 912133 h 1006476"/>
                  <a:gd name="connsiteX4" fmla="*/ 36697 w 1344068"/>
                  <a:gd name="connsiteY4" fmla="*/ 138779 h 1006476"/>
                  <a:gd name="connsiteX5" fmla="*/ 36697 w 1344068"/>
                  <a:gd name="connsiteY5" fmla="*/ 979442 h 1006476"/>
                  <a:gd name="connsiteX6" fmla="*/ 1307371 w 1344068"/>
                  <a:gd name="connsiteY6" fmla="*/ 979442 h 1006476"/>
                  <a:gd name="connsiteX7" fmla="*/ 1307371 w 1344068"/>
                  <a:gd name="connsiteY7" fmla="*/ 138779 h 1006476"/>
                  <a:gd name="connsiteX8" fmla="*/ 36697 w 1344068"/>
                  <a:gd name="connsiteY8" fmla="*/ 138779 h 1006476"/>
                  <a:gd name="connsiteX9" fmla="*/ 1239333 w 1344068"/>
                  <a:gd name="connsiteY9" fmla="*/ 37932 h 1006476"/>
                  <a:gd name="connsiteX10" fmla="*/ 1239333 w 1344068"/>
                  <a:gd name="connsiteY10" fmla="*/ 105968 h 1006476"/>
                  <a:gd name="connsiteX11" fmla="*/ 1307371 w 1344068"/>
                  <a:gd name="connsiteY11" fmla="*/ 105968 h 1006476"/>
                  <a:gd name="connsiteX12" fmla="*/ 1307371 w 1344068"/>
                  <a:gd name="connsiteY12" fmla="*/ 37932 h 1006476"/>
                  <a:gd name="connsiteX13" fmla="*/ 1239333 w 1344068"/>
                  <a:gd name="connsiteY13" fmla="*/ 37932 h 1006476"/>
                  <a:gd name="connsiteX14" fmla="*/ 839679 w 1344068"/>
                  <a:gd name="connsiteY14" fmla="*/ 37932 h 1006476"/>
                  <a:gd name="connsiteX15" fmla="*/ 839679 w 1344068"/>
                  <a:gd name="connsiteY15" fmla="*/ 105968 h 1006476"/>
                  <a:gd name="connsiteX16" fmla="*/ 1173745 w 1344068"/>
                  <a:gd name="connsiteY16" fmla="*/ 105968 h 1006476"/>
                  <a:gd name="connsiteX17" fmla="*/ 1173745 w 1344068"/>
                  <a:gd name="connsiteY17" fmla="*/ 37932 h 1006476"/>
                  <a:gd name="connsiteX18" fmla="*/ 839679 w 1344068"/>
                  <a:gd name="connsiteY18" fmla="*/ 37932 h 1006476"/>
                  <a:gd name="connsiteX19" fmla="*/ 170323 w 1344068"/>
                  <a:gd name="connsiteY19" fmla="*/ 37932 h 1006476"/>
                  <a:gd name="connsiteX20" fmla="*/ 170323 w 1344068"/>
                  <a:gd name="connsiteY20" fmla="*/ 105968 h 1006476"/>
                  <a:gd name="connsiteX21" fmla="*/ 504389 w 1344068"/>
                  <a:gd name="connsiteY21" fmla="*/ 105968 h 1006476"/>
                  <a:gd name="connsiteX22" fmla="*/ 504389 w 1344068"/>
                  <a:gd name="connsiteY22" fmla="*/ 37932 h 1006476"/>
                  <a:gd name="connsiteX23" fmla="*/ 170323 w 1344068"/>
                  <a:gd name="connsiteY23" fmla="*/ 37932 h 1006476"/>
                  <a:gd name="connsiteX24" fmla="*/ 36697 w 1344068"/>
                  <a:gd name="connsiteY24" fmla="*/ 37932 h 1006476"/>
                  <a:gd name="connsiteX25" fmla="*/ 36697 w 1344068"/>
                  <a:gd name="connsiteY25" fmla="*/ 105968 h 1006476"/>
                  <a:gd name="connsiteX26" fmla="*/ 104736 w 1344068"/>
                  <a:gd name="connsiteY26" fmla="*/ 105968 h 1006476"/>
                  <a:gd name="connsiteX27" fmla="*/ 104736 w 1344068"/>
                  <a:gd name="connsiteY27" fmla="*/ 37932 h 1006476"/>
                  <a:gd name="connsiteX28" fmla="*/ 36697 w 1344068"/>
                  <a:gd name="connsiteY28" fmla="*/ 37932 h 1006476"/>
                  <a:gd name="connsiteX29" fmla="*/ 0 w 1344068"/>
                  <a:gd name="connsiteY29" fmla="*/ 0 h 1006476"/>
                  <a:gd name="connsiteX30" fmla="*/ 1344068 w 1344068"/>
                  <a:gd name="connsiteY30" fmla="*/ 0 h 1006476"/>
                  <a:gd name="connsiteX31" fmla="*/ 1344068 w 1344068"/>
                  <a:gd name="connsiteY31" fmla="*/ 1006476 h 1006476"/>
                  <a:gd name="connsiteX32" fmla="*/ 0 w 1344068"/>
                  <a:gd name="connsiteY32" fmla="*/ 1006476 h 1006476"/>
                  <a:gd name="connsiteX33" fmla="*/ 0 w 1344068"/>
                  <a:gd name="connsiteY33" fmla="*/ 0 h 1006476"/>
                  <a:gd name="connsiteX0" fmla="*/ 1234463 w 1344068"/>
                  <a:gd name="connsiteY0" fmla="*/ 912133 h 1006476"/>
                  <a:gd name="connsiteX1" fmla="*/ 1234463 w 1344068"/>
                  <a:gd name="connsiteY1" fmla="*/ 183749 h 1006476"/>
                  <a:gd name="connsiteX2" fmla="*/ 1234463 w 1344068"/>
                  <a:gd name="connsiteY2" fmla="*/ 912133 h 1006476"/>
                  <a:gd name="connsiteX3" fmla="*/ 36697 w 1344068"/>
                  <a:gd name="connsiteY3" fmla="*/ 138779 h 1006476"/>
                  <a:gd name="connsiteX4" fmla="*/ 36697 w 1344068"/>
                  <a:gd name="connsiteY4" fmla="*/ 979442 h 1006476"/>
                  <a:gd name="connsiteX5" fmla="*/ 1307371 w 1344068"/>
                  <a:gd name="connsiteY5" fmla="*/ 979442 h 1006476"/>
                  <a:gd name="connsiteX6" fmla="*/ 1307371 w 1344068"/>
                  <a:gd name="connsiteY6" fmla="*/ 138779 h 1006476"/>
                  <a:gd name="connsiteX7" fmla="*/ 36697 w 1344068"/>
                  <a:gd name="connsiteY7" fmla="*/ 138779 h 1006476"/>
                  <a:gd name="connsiteX8" fmla="*/ 1239333 w 1344068"/>
                  <a:gd name="connsiteY8" fmla="*/ 37932 h 1006476"/>
                  <a:gd name="connsiteX9" fmla="*/ 1239333 w 1344068"/>
                  <a:gd name="connsiteY9" fmla="*/ 105968 h 1006476"/>
                  <a:gd name="connsiteX10" fmla="*/ 1307371 w 1344068"/>
                  <a:gd name="connsiteY10" fmla="*/ 105968 h 1006476"/>
                  <a:gd name="connsiteX11" fmla="*/ 1307371 w 1344068"/>
                  <a:gd name="connsiteY11" fmla="*/ 37932 h 1006476"/>
                  <a:gd name="connsiteX12" fmla="*/ 1239333 w 1344068"/>
                  <a:gd name="connsiteY12" fmla="*/ 37932 h 1006476"/>
                  <a:gd name="connsiteX13" fmla="*/ 839679 w 1344068"/>
                  <a:gd name="connsiteY13" fmla="*/ 37932 h 1006476"/>
                  <a:gd name="connsiteX14" fmla="*/ 839679 w 1344068"/>
                  <a:gd name="connsiteY14" fmla="*/ 105968 h 1006476"/>
                  <a:gd name="connsiteX15" fmla="*/ 1173745 w 1344068"/>
                  <a:gd name="connsiteY15" fmla="*/ 105968 h 1006476"/>
                  <a:gd name="connsiteX16" fmla="*/ 1173745 w 1344068"/>
                  <a:gd name="connsiteY16" fmla="*/ 37932 h 1006476"/>
                  <a:gd name="connsiteX17" fmla="*/ 839679 w 1344068"/>
                  <a:gd name="connsiteY17" fmla="*/ 37932 h 1006476"/>
                  <a:gd name="connsiteX18" fmla="*/ 170323 w 1344068"/>
                  <a:gd name="connsiteY18" fmla="*/ 37932 h 1006476"/>
                  <a:gd name="connsiteX19" fmla="*/ 170323 w 1344068"/>
                  <a:gd name="connsiteY19" fmla="*/ 105968 h 1006476"/>
                  <a:gd name="connsiteX20" fmla="*/ 504389 w 1344068"/>
                  <a:gd name="connsiteY20" fmla="*/ 105968 h 1006476"/>
                  <a:gd name="connsiteX21" fmla="*/ 504389 w 1344068"/>
                  <a:gd name="connsiteY21" fmla="*/ 37932 h 1006476"/>
                  <a:gd name="connsiteX22" fmla="*/ 170323 w 1344068"/>
                  <a:gd name="connsiteY22" fmla="*/ 37932 h 1006476"/>
                  <a:gd name="connsiteX23" fmla="*/ 36697 w 1344068"/>
                  <a:gd name="connsiteY23" fmla="*/ 37932 h 1006476"/>
                  <a:gd name="connsiteX24" fmla="*/ 36697 w 1344068"/>
                  <a:gd name="connsiteY24" fmla="*/ 105968 h 1006476"/>
                  <a:gd name="connsiteX25" fmla="*/ 104736 w 1344068"/>
                  <a:gd name="connsiteY25" fmla="*/ 105968 h 1006476"/>
                  <a:gd name="connsiteX26" fmla="*/ 104736 w 1344068"/>
                  <a:gd name="connsiteY26" fmla="*/ 37932 h 1006476"/>
                  <a:gd name="connsiteX27" fmla="*/ 36697 w 1344068"/>
                  <a:gd name="connsiteY27" fmla="*/ 37932 h 1006476"/>
                  <a:gd name="connsiteX28" fmla="*/ 0 w 1344068"/>
                  <a:gd name="connsiteY28" fmla="*/ 0 h 1006476"/>
                  <a:gd name="connsiteX29" fmla="*/ 1344068 w 1344068"/>
                  <a:gd name="connsiteY29" fmla="*/ 0 h 1006476"/>
                  <a:gd name="connsiteX30" fmla="*/ 1344068 w 1344068"/>
                  <a:gd name="connsiteY30" fmla="*/ 1006476 h 1006476"/>
                  <a:gd name="connsiteX31" fmla="*/ 0 w 1344068"/>
                  <a:gd name="connsiteY31" fmla="*/ 1006476 h 1006476"/>
                  <a:gd name="connsiteX32" fmla="*/ 0 w 1344068"/>
                  <a:gd name="connsiteY32" fmla="*/ 0 h 1006476"/>
                  <a:gd name="connsiteX0" fmla="*/ 36697 w 1344068"/>
                  <a:gd name="connsiteY0" fmla="*/ 138779 h 1006476"/>
                  <a:gd name="connsiteX1" fmla="*/ 36697 w 1344068"/>
                  <a:gd name="connsiteY1" fmla="*/ 979442 h 1006476"/>
                  <a:gd name="connsiteX2" fmla="*/ 1307371 w 1344068"/>
                  <a:gd name="connsiteY2" fmla="*/ 979442 h 1006476"/>
                  <a:gd name="connsiteX3" fmla="*/ 1307371 w 1344068"/>
                  <a:gd name="connsiteY3" fmla="*/ 138779 h 1006476"/>
                  <a:gd name="connsiteX4" fmla="*/ 36697 w 1344068"/>
                  <a:gd name="connsiteY4" fmla="*/ 138779 h 1006476"/>
                  <a:gd name="connsiteX5" fmla="*/ 1239333 w 1344068"/>
                  <a:gd name="connsiteY5" fmla="*/ 37932 h 1006476"/>
                  <a:gd name="connsiteX6" fmla="*/ 1239333 w 1344068"/>
                  <a:gd name="connsiteY6" fmla="*/ 105968 h 1006476"/>
                  <a:gd name="connsiteX7" fmla="*/ 1307371 w 1344068"/>
                  <a:gd name="connsiteY7" fmla="*/ 105968 h 1006476"/>
                  <a:gd name="connsiteX8" fmla="*/ 1307371 w 1344068"/>
                  <a:gd name="connsiteY8" fmla="*/ 37932 h 1006476"/>
                  <a:gd name="connsiteX9" fmla="*/ 1239333 w 1344068"/>
                  <a:gd name="connsiteY9" fmla="*/ 37932 h 1006476"/>
                  <a:gd name="connsiteX10" fmla="*/ 839679 w 1344068"/>
                  <a:gd name="connsiteY10" fmla="*/ 37932 h 1006476"/>
                  <a:gd name="connsiteX11" fmla="*/ 839679 w 1344068"/>
                  <a:gd name="connsiteY11" fmla="*/ 105968 h 1006476"/>
                  <a:gd name="connsiteX12" fmla="*/ 1173745 w 1344068"/>
                  <a:gd name="connsiteY12" fmla="*/ 105968 h 1006476"/>
                  <a:gd name="connsiteX13" fmla="*/ 1173745 w 1344068"/>
                  <a:gd name="connsiteY13" fmla="*/ 37932 h 1006476"/>
                  <a:gd name="connsiteX14" fmla="*/ 839679 w 1344068"/>
                  <a:gd name="connsiteY14" fmla="*/ 37932 h 1006476"/>
                  <a:gd name="connsiteX15" fmla="*/ 170323 w 1344068"/>
                  <a:gd name="connsiteY15" fmla="*/ 37932 h 1006476"/>
                  <a:gd name="connsiteX16" fmla="*/ 170323 w 1344068"/>
                  <a:gd name="connsiteY16" fmla="*/ 105968 h 1006476"/>
                  <a:gd name="connsiteX17" fmla="*/ 504389 w 1344068"/>
                  <a:gd name="connsiteY17" fmla="*/ 105968 h 1006476"/>
                  <a:gd name="connsiteX18" fmla="*/ 504389 w 1344068"/>
                  <a:gd name="connsiteY18" fmla="*/ 37932 h 1006476"/>
                  <a:gd name="connsiteX19" fmla="*/ 170323 w 1344068"/>
                  <a:gd name="connsiteY19" fmla="*/ 37932 h 1006476"/>
                  <a:gd name="connsiteX20" fmla="*/ 36697 w 1344068"/>
                  <a:gd name="connsiteY20" fmla="*/ 37932 h 1006476"/>
                  <a:gd name="connsiteX21" fmla="*/ 36697 w 1344068"/>
                  <a:gd name="connsiteY21" fmla="*/ 105968 h 1006476"/>
                  <a:gd name="connsiteX22" fmla="*/ 104736 w 1344068"/>
                  <a:gd name="connsiteY22" fmla="*/ 105968 h 1006476"/>
                  <a:gd name="connsiteX23" fmla="*/ 104736 w 1344068"/>
                  <a:gd name="connsiteY23" fmla="*/ 37932 h 1006476"/>
                  <a:gd name="connsiteX24" fmla="*/ 36697 w 1344068"/>
                  <a:gd name="connsiteY24" fmla="*/ 37932 h 1006476"/>
                  <a:gd name="connsiteX25" fmla="*/ 0 w 1344068"/>
                  <a:gd name="connsiteY25" fmla="*/ 0 h 1006476"/>
                  <a:gd name="connsiteX26" fmla="*/ 1344068 w 1344068"/>
                  <a:gd name="connsiteY26" fmla="*/ 0 h 1006476"/>
                  <a:gd name="connsiteX27" fmla="*/ 1344068 w 1344068"/>
                  <a:gd name="connsiteY27" fmla="*/ 1006476 h 1006476"/>
                  <a:gd name="connsiteX28" fmla="*/ 0 w 1344068"/>
                  <a:gd name="connsiteY28" fmla="*/ 1006476 h 1006476"/>
                  <a:gd name="connsiteX29" fmla="*/ 0 w 1344068"/>
                  <a:gd name="connsiteY29" fmla="*/ 0 h 100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44068" h="1006476">
                    <a:moveTo>
                      <a:pt x="36697" y="138779"/>
                    </a:moveTo>
                    <a:lnTo>
                      <a:pt x="36697" y="979442"/>
                    </a:lnTo>
                    <a:lnTo>
                      <a:pt x="1307371" y="979442"/>
                    </a:lnTo>
                    <a:lnTo>
                      <a:pt x="1307371" y="138779"/>
                    </a:lnTo>
                    <a:lnTo>
                      <a:pt x="36697" y="138779"/>
                    </a:lnTo>
                    <a:close/>
                    <a:moveTo>
                      <a:pt x="1239333" y="37932"/>
                    </a:moveTo>
                    <a:lnTo>
                      <a:pt x="1239333" y="105968"/>
                    </a:lnTo>
                    <a:lnTo>
                      <a:pt x="1307371" y="105968"/>
                    </a:lnTo>
                    <a:lnTo>
                      <a:pt x="1307371" y="37932"/>
                    </a:lnTo>
                    <a:lnTo>
                      <a:pt x="1239333" y="37932"/>
                    </a:lnTo>
                    <a:close/>
                    <a:moveTo>
                      <a:pt x="839679" y="37932"/>
                    </a:moveTo>
                    <a:lnTo>
                      <a:pt x="839679" y="105968"/>
                    </a:lnTo>
                    <a:lnTo>
                      <a:pt x="1173745" y="105968"/>
                    </a:lnTo>
                    <a:lnTo>
                      <a:pt x="1173745" y="37932"/>
                    </a:lnTo>
                    <a:lnTo>
                      <a:pt x="839679" y="37932"/>
                    </a:lnTo>
                    <a:close/>
                    <a:moveTo>
                      <a:pt x="170323" y="37932"/>
                    </a:moveTo>
                    <a:lnTo>
                      <a:pt x="170323" y="105968"/>
                    </a:lnTo>
                    <a:lnTo>
                      <a:pt x="504389" y="105968"/>
                    </a:lnTo>
                    <a:lnTo>
                      <a:pt x="504389" y="37932"/>
                    </a:lnTo>
                    <a:lnTo>
                      <a:pt x="170323" y="37932"/>
                    </a:lnTo>
                    <a:close/>
                    <a:moveTo>
                      <a:pt x="36697" y="37932"/>
                    </a:moveTo>
                    <a:lnTo>
                      <a:pt x="36697" y="105968"/>
                    </a:lnTo>
                    <a:lnTo>
                      <a:pt x="104736" y="105968"/>
                    </a:lnTo>
                    <a:lnTo>
                      <a:pt x="104736" y="37932"/>
                    </a:lnTo>
                    <a:lnTo>
                      <a:pt x="36697" y="37932"/>
                    </a:lnTo>
                    <a:close/>
                    <a:moveTo>
                      <a:pt x="0" y="0"/>
                    </a:moveTo>
                    <a:lnTo>
                      <a:pt x="1344068" y="0"/>
                    </a:lnTo>
                    <a:lnTo>
                      <a:pt x="1344068" y="1006476"/>
                    </a:lnTo>
                    <a:lnTo>
                      <a:pt x="0" y="1006476"/>
                    </a:lnTo>
                    <a:lnTo>
                      <a:pt x="0" y="0"/>
                    </a:lnTo>
                    <a:close/>
                  </a:path>
                </a:pathLst>
              </a:cu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grpSp>
      <p:grpSp>
        <p:nvGrpSpPr>
          <p:cNvPr id="134" name="Group 133"/>
          <p:cNvGrpSpPr/>
          <p:nvPr/>
        </p:nvGrpSpPr>
        <p:grpSpPr>
          <a:xfrm>
            <a:off x="2779166" y="2593444"/>
            <a:ext cx="1414202" cy="2942710"/>
            <a:chOff x="5353032" y="2006422"/>
            <a:chExt cx="1414202" cy="2942710"/>
          </a:xfrm>
        </p:grpSpPr>
        <p:sp>
          <p:nvSpPr>
            <p:cNvPr id="135" name="Freeform 134"/>
            <p:cNvSpPr>
              <a:spLocks noChangeAspect="1"/>
            </p:cNvSpPr>
            <p:nvPr/>
          </p:nvSpPr>
          <p:spPr bwMode="auto">
            <a:xfrm flipH="1">
              <a:off x="5662126" y="3701682"/>
              <a:ext cx="762645" cy="729179"/>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282828"/>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04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36" name="TextBox 135"/>
            <p:cNvSpPr txBox="1"/>
            <p:nvPr/>
          </p:nvSpPr>
          <p:spPr>
            <a:xfrm>
              <a:off x="5467433" y="4414803"/>
              <a:ext cx="1152030" cy="3693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a:t>
              </a:r>
              <a:b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b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Data Warehouse</a:t>
              </a:r>
            </a:p>
          </p:txBody>
        </p:sp>
        <p:sp>
          <p:nvSpPr>
            <p:cNvPr id="137" name="TextBox 136"/>
            <p:cNvSpPr txBox="1"/>
            <p:nvPr/>
          </p:nvSpPr>
          <p:spPr>
            <a:xfrm>
              <a:off x="5353032" y="2877416"/>
              <a:ext cx="1380832" cy="230832"/>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Azure SQL Database</a:t>
              </a:r>
            </a:p>
          </p:txBody>
        </p:sp>
        <p:sp>
          <p:nvSpPr>
            <p:cNvPr id="138" name="TextBox 137"/>
            <p:cNvSpPr txBox="1"/>
            <p:nvPr/>
          </p:nvSpPr>
          <p:spPr>
            <a:xfrm>
              <a:off x="5724321" y="2130586"/>
              <a:ext cx="638252" cy="699674"/>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rgbClr val="282828"/>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8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39" name="Left Bracket 138"/>
            <p:cNvSpPr/>
            <p:nvPr/>
          </p:nvSpPr>
          <p:spPr>
            <a:xfrm flipH="1">
              <a:off x="6582432" y="2006422"/>
              <a:ext cx="184802" cy="2942710"/>
            </a:xfrm>
            <a:prstGeom prst="leftBracket">
              <a:avLst/>
            </a:prstGeom>
            <a:ln w="19050">
              <a:solidFill>
                <a:srgbClr val="EDC30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836" b="1" dirty="0"/>
            </a:p>
          </p:txBody>
        </p:sp>
      </p:grpSp>
      <p:grpSp>
        <p:nvGrpSpPr>
          <p:cNvPr id="140" name="Group 139"/>
          <p:cNvGrpSpPr/>
          <p:nvPr/>
        </p:nvGrpSpPr>
        <p:grpSpPr>
          <a:xfrm>
            <a:off x="4994745" y="4862037"/>
            <a:ext cx="573941" cy="430834"/>
            <a:chOff x="7568611" y="4275015"/>
            <a:chExt cx="573941" cy="430834"/>
          </a:xfrm>
        </p:grpSpPr>
        <p:sp>
          <p:nvSpPr>
            <p:cNvPr id="141" name="Down Arrow 140"/>
            <p:cNvSpPr/>
            <p:nvPr/>
          </p:nvSpPr>
          <p:spPr>
            <a:xfrm>
              <a:off x="7921209" y="4275015"/>
              <a:ext cx="221343" cy="43083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2" name="TextBox 141"/>
            <p:cNvSpPr txBox="1"/>
            <p:nvPr/>
          </p:nvSpPr>
          <p:spPr>
            <a:xfrm>
              <a:off x="7568611" y="4328450"/>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grpSp>
      <p:sp>
        <p:nvSpPr>
          <p:cNvPr id="143" name="Left Arrow 142"/>
          <p:cNvSpPr/>
          <p:nvPr/>
        </p:nvSpPr>
        <p:spPr>
          <a:xfrm>
            <a:off x="4305646" y="3843455"/>
            <a:ext cx="441771" cy="221344"/>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4" name="Group 143"/>
          <p:cNvGrpSpPr/>
          <p:nvPr/>
        </p:nvGrpSpPr>
        <p:grpSpPr>
          <a:xfrm>
            <a:off x="4994745" y="2202313"/>
            <a:ext cx="573941" cy="430834"/>
            <a:chOff x="7568611" y="1615291"/>
            <a:chExt cx="573941" cy="430834"/>
          </a:xfrm>
        </p:grpSpPr>
        <p:sp>
          <p:nvSpPr>
            <p:cNvPr id="145" name="TextBox 144"/>
            <p:cNvSpPr txBox="1"/>
            <p:nvPr/>
          </p:nvSpPr>
          <p:spPr>
            <a:xfrm>
              <a:off x="7568611" y="1650469"/>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sp>
          <p:nvSpPr>
            <p:cNvPr id="146" name="Down Arrow 145"/>
            <p:cNvSpPr/>
            <p:nvPr/>
          </p:nvSpPr>
          <p:spPr>
            <a:xfrm>
              <a:off x="7921209" y="1615291"/>
              <a:ext cx="221343" cy="43083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47" name="Group 146"/>
          <p:cNvGrpSpPr/>
          <p:nvPr/>
        </p:nvGrpSpPr>
        <p:grpSpPr>
          <a:xfrm>
            <a:off x="4009840" y="1586659"/>
            <a:ext cx="731520" cy="429729"/>
            <a:chOff x="6583706" y="999637"/>
            <a:chExt cx="731520" cy="429729"/>
          </a:xfrm>
        </p:grpSpPr>
        <p:sp>
          <p:nvSpPr>
            <p:cNvPr id="148" name="TextBox 147"/>
            <p:cNvSpPr txBox="1"/>
            <p:nvPr/>
          </p:nvSpPr>
          <p:spPr>
            <a:xfrm>
              <a:off x="6655316" y="999637"/>
              <a:ext cx="396262"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282828"/>
                  </a:solidFill>
                  <a:effectLst/>
                  <a:uLnTx/>
                  <a:uFillTx/>
                </a:rPr>
                <a:t>1,N</a:t>
              </a:r>
            </a:p>
          </p:txBody>
        </p:sp>
        <p:sp>
          <p:nvSpPr>
            <p:cNvPr id="149" name="Down Arrow 148"/>
            <p:cNvSpPr/>
            <p:nvPr/>
          </p:nvSpPr>
          <p:spPr>
            <a:xfrm rot="-5400000">
              <a:off x="6838794" y="952935"/>
              <a:ext cx="221343" cy="73152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Tree>
    <p:extLst>
      <p:ext uri="{BB962C8B-B14F-4D97-AF65-F5344CB8AC3E}">
        <p14:creationId xmlns:p14="http://schemas.microsoft.com/office/powerpoint/2010/main" val="340444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7"/>
                                        </p:tgtEl>
                                        <p:attrNameLst>
                                          <p:attrName>style.visibility</p:attrName>
                                        </p:attrNameLst>
                                      </p:cBhvr>
                                      <p:to>
                                        <p:strVal val="visible"/>
                                      </p:to>
                                    </p:set>
                                    <p:animEffect transition="in" filter="wipe(left)">
                                      <p:cBhvr>
                                        <p:cTn id="12" dur="500"/>
                                        <p:tgtEl>
                                          <p:spTgt spid="14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500"/>
                                        <p:tgtEl>
                                          <p:spTgt spid="1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144"/>
                                        </p:tgtEl>
                                        <p:attrNameLst>
                                          <p:attrName>style.visibility</p:attrName>
                                        </p:attrNameLst>
                                      </p:cBhvr>
                                      <p:to>
                                        <p:strVal val="visible"/>
                                      </p:to>
                                    </p:set>
                                    <p:animEffect transition="in" filter="wipe(up)">
                                      <p:cBhvr>
                                        <p:cTn id="21" dur="500"/>
                                        <p:tgtEl>
                                          <p:spTgt spid="14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3"/>
                                        </p:tgtEl>
                                        <p:attrNameLst>
                                          <p:attrName>style.visibility</p:attrName>
                                        </p:attrNameLst>
                                      </p:cBhvr>
                                      <p:to>
                                        <p:strVal val="visible"/>
                                      </p:to>
                                    </p:set>
                                    <p:animEffect transition="in" filter="fade">
                                      <p:cBhvr>
                                        <p:cTn id="25" dur="500"/>
                                        <p:tgtEl>
                                          <p:spTgt spid="113"/>
                                        </p:tgtEl>
                                      </p:cBhvr>
                                    </p:animEffect>
                                  </p:childTnLst>
                                </p:cTn>
                              </p:par>
                              <p:par>
                                <p:cTn id="26" presetID="10" presetClass="entr" presetSubtype="0" fill="hold" nodeType="with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500"/>
                                        <p:tgtEl>
                                          <p:spTgt spid="12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grpId="0" nodeType="clickEffect">
                                  <p:stCondLst>
                                    <p:cond delay="0"/>
                                  </p:stCondLst>
                                  <p:childTnLst>
                                    <p:set>
                                      <p:cBhvr>
                                        <p:cTn id="32" dur="1" fill="hold">
                                          <p:stCondLst>
                                            <p:cond delay="0"/>
                                          </p:stCondLst>
                                        </p:cTn>
                                        <p:tgtEl>
                                          <p:spTgt spid="143"/>
                                        </p:tgtEl>
                                        <p:attrNameLst>
                                          <p:attrName>style.visibility</p:attrName>
                                        </p:attrNameLst>
                                      </p:cBhvr>
                                      <p:to>
                                        <p:strVal val="visible"/>
                                      </p:to>
                                    </p:set>
                                    <p:animEffect transition="in" filter="wipe(right)">
                                      <p:cBhvr>
                                        <p:cTn id="33" dur="500"/>
                                        <p:tgtEl>
                                          <p:spTgt spid="14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34"/>
                                        </p:tgtEl>
                                        <p:attrNameLst>
                                          <p:attrName>style.visibility</p:attrName>
                                        </p:attrNameLst>
                                      </p:cBhvr>
                                      <p:to>
                                        <p:strVal val="visible"/>
                                      </p:to>
                                    </p:set>
                                    <p:animEffect transition="in" filter="fade">
                                      <p:cBhvr>
                                        <p:cTn id="37" dur="500"/>
                                        <p:tgtEl>
                                          <p:spTgt spid="1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40"/>
                                        </p:tgtEl>
                                        <p:attrNameLst>
                                          <p:attrName>style.visibility</p:attrName>
                                        </p:attrNameLst>
                                      </p:cBhvr>
                                      <p:to>
                                        <p:strVal val="visible"/>
                                      </p:to>
                                    </p:set>
                                    <p:animEffect transition="in" filter="wipe(up)">
                                      <p:cBhvr>
                                        <p:cTn id="42" dur="500"/>
                                        <p:tgtEl>
                                          <p:spTgt spid="140"/>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12"/>
                                        </p:tgtEl>
                                        <p:attrNameLst>
                                          <p:attrName>style.visibility</p:attrName>
                                        </p:attrNameLst>
                                      </p:cBhvr>
                                      <p:to>
                                        <p:strVal val="visible"/>
                                      </p:to>
                                    </p:set>
                                    <p:animEffect transition="in" filter="fade">
                                      <p:cBhvr>
                                        <p:cTn id="46" dur="500"/>
                                        <p:tgtEl>
                                          <p:spTgt spid="112"/>
                                        </p:tgtEl>
                                      </p:cBhvr>
                                    </p:animEffect>
                                  </p:childTnLst>
                                </p:cTn>
                              </p:par>
                              <p:par>
                                <p:cTn id="47" presetID="10" presetClass="entr" presetSubtype="0" fill="hold" nodeType="withEffect">
                                  <p:stCondLst>
                                    <p:cond delay="0"/>
                                  </p:stCondLst>
                                  <p:childTnLst>
                                    <p:set>
                                      <p:cBhvr>
                                        <p:cTn id="48" dur="1" fill="hold">
                                          <p:stCondLst>
                                            <p:cond delay="0"/>
                                          </p:stCondLst>
                                        </p:cTn>
                                        <p:tgtEl>
                                          <p:spTgt spid="128"/>
                                        </p:tgtEl>
                                        <p:attrNameLst>
                                          <p:attrName>style.visibility</p:attrName>
                                        </p:attrNameLst>
                                      </p:cBhvr>
                                      <p:to>
                                        <p:strVal val="visible"/>
                                      </p:to>
                                    </p:set>
                                    <p:animEffect transition="in" filter="fade">
                                      <p:cBhvr>
                                        <p:cTn id="49" dur="500"/>
                                        <p:tgtEl>
                                          <p:spTgt spid="128"/>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24"/>
                                        </p:tgtEl>
                                        <p:attrNameLst>
                                          <p:attrName>style.visibility</p:attrName>
                                        </p:attrNameLst>
                                      </p:cBhvr>
                                      <p:to>
                                        <p:strVal val="visible"/>
                                      </p:to>
                                    </p:set>
                                    <p:animEffect transition="in" filter="wipe(left)">
                                      <p:cBhvr>
                                        <p:cTn id="54" dur="500"/>
                                        <p:tgtEl>
                                          <p:spTgt spid="124"/>
                                        </p:tgtEl>
                                      </p:cBhvr>
                                    </p:animEffec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29"/>
                                        </p:tgtEl>
                                        <p:attrNameLst>
                                          <p:attrName>style.visibility</p:attrName>
                                        </p:attrNameLst>
                                      </p:cBhvr>
                                      <p:to>
                                        <p:strVal val="visible"/>
                                      </p:to>
                                    </p:set>
                                    <p:animEffect transition="in" filter="fade">
                                      <p:cBhvr>
                                        <p:cTn id="58" dur="500"/>
                                        <p:tgtEl>
                                          <p:spTgt spid="129"/>
                                        </p:tgtEl>
                                      </p:cBhvr>
                                    </p:animEffect>
                                  </p:childTnLst>
                                </p:cTn>
                              </p:par>
                            </p:childTnLst>
                          </p:cTn>
                        </p:par>
                        <p:par>
                          <p:cTn id="59" fill="hold">
                            <p:stCondLst>
                              <p:cond delay="1000"/>
                            </p:stCondLst>
                            <p:childTnLst>
                              <p:par>
                                <p:cTn id="60" presetID="22" presetClass="entr" presetSubtype="8" fill="hold" grpId="0" nodeType="after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wipe(left)">
                                      <p:cBhvr>
                                        <p:cTn id="62" dur="500"/>
                                        <p:tgtEl>
                                          <p:spTgt spid="123"/>
                                        </p:tgtEl>
                                      </p:cBhvr>
                                    </p:animEffect>
                                  </p:childTnLst>
                                </p:cTn>
                              </p:par>
                            </p:childTnLst>
                          </p:cTn>
                        </p:par>
                        <p:par>
                          <p:cTn id="63" fill="hold">
                            <p:stCondLst>
                              <p:cond delay="1500"/>
                            </p:stCondLst>
                            <p:childTnLst>
                              <p:par>
                                <p:cTn id="64" presetID="10" presetClass="entr" presetSubtype="0" fill="hold" nodeType="afterEffect">
                                  <p:stCondLst>
                                    <p:cond delay="0"/>
                                  </p:stCondLst>
                                  <p:childTnLst>
                                    <p:set>
                                      <p:cBhvr>
                                        <p:cTn id="65" dur="1" fill="hold">
                                          <p:stCondLst>
                                            <p:cond delay="0"/>
                                          </p:stCondLst>
                                        </p:cTn>
                                        <p:tgtEl>
                                          <p:spTgt spid="120"/>
                                        </p:tgtEl>
                                        <p:attrNameLst>
                                          <p:attrName>style.visibility</p:attrName>
                                        </p:attrNameLst>
                                      </p:cBhvr>
                                      <p:to>
                                        <p:strVal val="visible"/>
                                      </p:to>
                                    </p:set>
                                    <p:animEffect transition="in" filter="fade">
                                      <p:cBhvr>
                                        <p:cTn id="66"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3" grpId="0"/>
      <p:bldP spid="123" grpId="0" animBg="1"/>
      <p:bldP spid="14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462070" y="1192308"/>
            <a:ext cx="6727850" cy="1351734"/>
          </a:xfrm>
          <a:prstGeom prst="rect">
            <a:avLst/>
          </a:prstGeom>
        </p:spPr>
        <p:txBody>
          <a:bodyPr wrap="square"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Live</a:t>
            </a:r>
          </a:p>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d</a:t>
            </a:r>
            <a:r>
              <a:rPr kumimoji="0" lang="en-US" sz="4313" b="0" i="0" u="none" strike="noStrike" kern="1200" cap="none" spc="-98" normalizeH="0" baseline="0" noProof="0" dirty="0" err="1">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ashboards</a:t>
            </a:r>
            <a:endPar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endParaRPr>
          </a:p>
        </p:txBody>
      </p:sp>
      <p:grpSp>
        <p:nvGrpSpPr>
          <p:cNvPr id="2" name="Group 1"/>
          <p:cNvGrpSpPr/>
          <p:nvPr/>
        </p:nvGrpSpPr>
        <p:grpSpPr>
          <a:xfrm>
            <a:off x="3721723" y="-94447"/>
            <a:ext cx="10270279" cy="6839908"/>
            <a:chOff x="3796351" y="-96837"/>
            <a:chExt cx="10476219" cy="6977062"/>
          </a:xfrm>
        </p:grpSpPr>
        <p:grpSp>
          <p:nvGrpSpPr>
            <p:cNvPr id="4" name="Group 3"/>
            <p:cNvGrpSpPr/>
            <p:nvPr/>
          </p:nvGrpSpPr>
          <p:grpSpPr>
            <a:xfrm>
              <a:off x="3796351" y="-96837"/>
              <a:ext cx="10476219" cy="6977062"/>
              <a:chOff x="3796351" y="-96837"/>
              <a:chExt cx="10476219" cy="6977062"/>
            </a:xfrm>
          </p:grpSpPr>
          <p:pic>
            <p:nvPicPr>
              <p:cNvPr id="9" name="Picture 4" descr="https://pbiwebprod.blob.core.windows.net/webassets/images/Homepage_metal_large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6351" y="-96837"/>
                <a:ext cx="10476219" cy="69770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bwMode="auto">
              <a:xfrm>
                <a:off x="6471426" y="975688"/>
                <a:ext cx="582057" cy="110118"/>
              </a:xfrm>
              <a:prstGeom prst="rect">
                <a:avLst/>
              </a:prstGeom>
              <a:solidFill>
                <a:srgbClr val="0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3" name="Group 62"/>
            <p:cNvGrpSpPr/>
            <p:nvPr/>
          </p:nvGrpSpPr>
          <p:grpSpPr>
            <a:xfrm>
              <a:off x="5176706" y="902334"/>
              <a:ext cx="7915277" cy="4864608"/>
              <a:chOff x="5200940" y="911419"/>
              <a:chExt cx="7915277" cy="4833164"/>
            </a:xfrm>
          </p:grpSpPr>
          <p:pic>
            <p:nvPicPr>
              <p:cNvPr id="64" name="Picture 63"/>
              <p:cNvPicPr>
                <a:picLocks noChangeAspect="1"/>
              </p:cNvPicPr>
              <p:nvPr/>
            </p:nvPicPr>
            <p:blipFill>
              <a:blip r:embed="rId4"/>
              <a:stretch>
                <a:fillRect/>
              </a:stretch>
            </p:blipFill>
            <p:spPr>
              <a:xfrm>
                <a:off x="5200940" y="911419"/>
                <a:ext cx="7749978" cy="4833164"/>
              </a:xfrm>
              <a:prstGeom prst="rect">
                <a:avLst/>
              </a:prstGeom>
            </p:spPr>
          </p:pic>
          <p:pic>
            <p:nvPicPr>
              <p:cNvPr id="65" name="Picture 64"/>
              <p:cNvPicPr>
                <a:picLocks noChangeAspect="1"/>
              </p:cNvPicPr>
              <p:nvPr/>
            </p:nvPicPr>
            <p:blipFill>
              <a:blip r:embed="rId5"/>
              <a:stretch>
                <a:fillRect/>
              </a:stretch>
            </p:blipFill>
            <p:spPr>
              <a:xfrm>
                <a:off x="5437402" y="1320756"/>
                <a:ext cx="7678815" cy="4413069"/>
              </a:xfrm>
              <a:prstGeom prst="rect">
                <a:avLst/>
              </a:prstGeom>
            </p:spPr>
          </p:pic>
        </p:grpSp>
      </p:grpSp>
      <p:sp>
        <p:nvSpPr>
          <p:cNvPr id="19" name="Oval 5"/>
          <p:cNvSpPr>
            <a:spLocks noChangeArrowheads="1"/>
          </p:cNvSpPr>
          <p:nvPr/>
        </p:nvSpPr>
        <p:spPr bwMode="auto">
          <a:xfrm>
            <a:off x="821369" y="3135722"/>
            <a:ext cx="2897903" cy="2893671"/>
          </a:xfrm>
          <a:prstGeom prst="ellipse">
            <a:avLst/>
          </a:prstGeom>
          <a:solidFill>
            <a:srgbClr val="F2F2F2"/>
          </a:solidFill>
          <a:ln w="19050">
            <a:solidFill>
              <a:srgbClr val="C7C7C7"/>
            </a:solidFill>
            <a:prstDash val="solid"/>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23" name="Group 22"/>
          <p:cNvGrpSpPr/>
          <p:nvPr/>
        </p:nvGrpSpPr>
        <p:grpSpPr>
          <a:xfrm>
            <a:off x="3392165" y="4492358"/>
            <a:ext cx="597103" cy="597103"/>
            <a:chOff x="3353686" y="4475444"/>
            <a:chExt cx="822074" cy="822074"/>
          </a:xfrm>
        </p:grpSpPr>
        <p:sp>
          <p:nvSpPr>
            <p:cNvPr id="24" name="Oval 8"/>
            <p:cNvSpPr>
              <a:spLocks noChangeArrowheads="1"/>
            </p:cNvSpPr>
            <p:nvPr/>
          </p:nvSpPr>
          <p:spPr bwMode="auto">
            <a:xfrm>
              <a:off x="3353686" y="4475444"/>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5" name="microphone_2"/>
            <p:cNvSpPr>
              <a:spLocks noChangeAspect="1" noEditPoints="1"/>
            </p:cNvSpPr>
            <p:nvPr/>
          </p:nvSpPr>
          <p:spPr bwMode="auto">
            <a:xfrm>
              <a:off x="3651217" y="4695187"/>
              <a:ext cx="227013" cy="382588"/>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6" name="Group 25"/>
          <p:cNvGrpSpPr/>
          <p:nvPr/>
        </p:nvGrpSpPr>
        <p:grpSpPr>
          <a:xfrm>
            <a:off x="2670191" y="5102637"/>
            <a:ext cx="1082841" cy="1085676"/>
            <a:chOff x="2863895" y="5344987"/>
            <a:chExt cx="824231" cy="826389"/>
          </a:xfrm>
        </p:grpSpPr>
        <p:sp>
          <p:nvSpPr>
            <p:cNvPr id="27" name="Oval 26"/>
            <p:cNvSpPr>
              <a:spLocks noChangeArrowheads="1"/>
            </p:cNvSpPr>
            <p:nvPr/>
          </p:nvSpPr>
          <p:spPr bwMode="auto">
            <a:xfrm>
              <a:off x="2863895" y="5344987"/>
              <a:ext cx="824231" cy="826389"/>
            </a:xfrm>
            <a:prstGeom prst="ellipse">
              <a:avLst/>
            </a:prstGeom>
            <a:solidFill>
              <a:schemeClr val="accent2"/>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graph_6"/>
            <p:cNvSpPr>
              <a:spLocks noChangeAspect="1" noEditPoints="1"/>
            </p:cNvSpPr>
            <p:nvPr/>
          </p:nvSpPr>
          <p:spPr bwMode="auto">
            <a:xfrm>
              <a:off x="3080748" y="5602606"/>
              <a:ext cx="390525" cy="31115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32" name="Oval 31"/>
          <p:cNvSpPr>
            <a:spLocks noChangeArrowheads="1"/>
          </p:cNvSpPr>
          <p:nvPr/>
        </p:nvSpPr>
        <p:spPr bwMode="auto">
          <a:xfrm>
            <a:off x="1972828" y="5679567"/>
            <a:ext cx="597103" cy="60023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37" name="Group 36"/>
          <p:cNvGrpSpPr/>
          <p:nvPr/>
        </p:nvGrpSpPr>
        <p:grpSpPr>
          <a:xfrm>
            <a:off x="551649" y="4492357"/>
            <a:ext cx="598671" cy="597105"/>
            <a:chOff x="455932" y="4475444"/>
            <a:chExt cx="824231" cy="822074"/>
          </a:xfrm>
        </p:grpSpPr>
        <p:sp>
          <p:nvSpPr>
            <p:cNvPr id="38" name="Oval 37"/>
            <p:cNvSpPr>
              <a:spLocks noChangeArrowheads="1"/>
            </p:cNvSpPr>
            <p:nvPr/>
          </p:nvSpPr>
          <p:spPr bwMode="auto">
            <a:xfrm>
              <a:off x="455932" y="4475444"/>
              <a:ext cx="824231"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arrow_4"/>
            <p:cNvSpPr>
              <a:spLocks noChangeAspect="1" noEditPoints="1"/>
            </p:cNvSpPr>
            <p:nvPr/>
          </p:nvSpPr>
          <p:spPr bwMode="auto">
            <a:xfrm>
              <a:off x="700566" y="4703222"/>
              <a:ext cx="334962" cy="366519"/>
            </a:xfrm>
            <a:custGeom>
              <a:avLst/>
              <a:gdLst>
                <a:gd name="T0" fmla="*/ 211 w 211"/>
                <a:gd name="T1" fmla="*/ 147 h 253"/>
                <a:gd name="T2" fmla="*/ 211 w 211"/>
                <a:gd name="T3" fmla="*/ 43 h 253"/>
                <a:gd name="T4" fmla="*/ 0 w 211"/>
                <a:gd name="T5" fmla="*/ 43 h 253"/>
                <a:gd name="T6" fmla="*/ 0 w 211"/>
                <a:gd name="T7" fmla="*/ 253 h 253"/>
                <a:gd name="T8" fmla="*/ 211 w 211"/>
                <a:gd name="T9" fmla="*/ 253 h 253"/>
                <a:gd name="T10" fmla="*/ 211 w 211"/>
                <a:gd name="T11" fmla="*/ 147 h 253"/>
                <a:gd name="T12" fmla="*/ 106 w 211"/>
                <a:gd name="T13" fmla="*/ 0 h 253"/>
                <a:gd name="T14" fmla="*/ 106 w 211"/>
                <a:gd name="T15" fmla="*/ 155 h 253"/>
                <a:gd name="T16" fmla="*/ 159 w 211"/>
                <a:gd name="T17" fmla="*/ 101 h 253"/>
                <a:gd name="T18" fmla="*/ 106 w 211"/>
                <a:gd name="T19" fmla="*/ 155 h 253"/>
                <a:gd name="T20" fmla="*/ 51 w 211"/>
                <a:gd name="T21" fmla="*/ 10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53">
                  <a:moveTo>
                    <a:pt x="211" y="147"/>
                  </a:moveTo>
                  <a:lnTo>
                    <a:pt x="211" y="43"/>
                  </a:lnTo>
                  <a:lnTo>
                    <a:pt x="0" y="43"/>
                  </a:lnTo>
                  <a:lnTo>
                    <a:pt x="0" y="253"/>
                  </a:lnTo>
                  <a:lnTo>
                    <a:pt x="211" y="253"/>
                  </a:lnTo>
                  <a:lnTo>
                    <a:pt x="211" y="147"/>
                  </a:lnTo>
                  <a:moveTo>
                    <a:pt x="106" y="0"/>
                  </a:moveTo>
                  <a:lnTo>
                    <a:pt x="106" y="155"/>
                  </a:lnTo>
                  <a:moveTo>
                    <a:pt x="159" y="101"/>
                  </a:moveTo>
                  <a:lnTo>
                    <a:pt x="106" y="155"/>
                  </a:lnTo>
                  <a:lnTo>
                    <a:pt x="51" y="101"/>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0" name="Group 39"/>
          <p:cNvGrpSpPr/>
          <p:nvPr/>
        </p:nvGrpSpPr>
        <p:grpSpPr>
          <a:xfrm>
            <a:off x="722711" y="3525687"/>
            <a:ext cx="597103" cy="597103"/>
            <a:chOff x="630703" y="3489389"/>
            <a:chExt cx="822074" cy="822074"/>
          </a:xfrm>
        </p:grpSpPr>
        <p:sp>
          <p:nvSpPr>
            <p:cNvPr id="41" name="Oval 6"/>
            <p:cNvSpPr>
              <a:spLocks noChangeArrowheads="1"/>
            </p:cNvSpPr>
            <p:nvPr/>
          </p:nvSpPr>
          <p:spPr bwMode="auto">
            <a:xfrm>
              <a:off x="630703" y="3489389"/>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phone"/>
            <p:cNvSpPr>
              <a:spLocks noChangeAspect="1" noEditPoints="1"/>
            </p:cNvSpPr>
            <p:nvPr/>
          </p:nvSpPr>
          <p:spPr bwMode="auto">
            <a:xfrm>
              <a:off x="924265" y="3712308"/>
              <a:ext cx="234950" cy="37623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3" name="Group 42"/>
          <p:cNvGrpSpPr/>
          <p:nvPr/>
        </p:nvGrpSpPr>
        <p:grpSpPr>
          <a:xfrm>
            <a:off x="1056921" y="5345357"/>
            <a:ext cx="597103" cy="600236"/>
            <a:chOff x="971615" y="5344987"/>
            <a:chExt cx="822074" cy="826389"/>
          </a:xfrm>
        </p:grpSpPr>
        <p:sp>
          <p:nvSpPr>
            <p:cNvPr id="44" name="Oval 43"/>
            <p:cNvSpPr>
              <a:spLocks noChangeArrowheads="1"/>
            </p:cNvSpPr>
            <p:nvPr/>
          </p:nvSpPr>
          <p:spPr bwMode="auto">
            <a:xfrm>
              <a:off x="971615" y="5344987"/>
              <a:ext cx="822074"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globe_2"/>
            <p:cNvSpPr>
              <a:spLocks noChangeAspect="1" noEditPoints="1"/>
            </p:cNvSpPr>
            <p:nvPr/>
          </p:nvSpPr>
          <p:spPr bwMode="auto">
            <a:xfrm>
              <a:off x="1189771" y="5565300"/>
              <a:ext cx="385763" cy="38576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6" name="Group 45"/>
          <p:cNvGrpSpPr/>
          <p:nvPr/>
        </p:nvGrpSpPr>
        <p:grpSpPr>
          <a:xfrm>
            <a:off x="1482637" y="2887154"/>
            <a:ext cx="600238" cy="598669"/>
            <a:chOff x="1405308" y="2837772"/>
            <a:chExt cx="826389" cy="824231"/>
          </a:xfrm>
        </p:grpSpPr>
        <p:sp>
          <p:nvSpPr>
            <p:cNvPr id="47" name="Oval 46"/>
            <p:cNvSpPr>
              <a:spLocks noChangeArrowheads="1"/>
            </p:cNvSpPr>
            <p:nvPr/>
          </p:nvSpPr>
          <p:spPr bwMode="auto">
            <a:xfrm>
              <a:off x="1405308" y="2837772"/>
              <a:ext cx="826389" cy="824231"/>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arrow_22"/>
            <p:cNvSpPr>
              <a:spLocks noChangeAspect="1" noEditPoints="1"/>
            </p:cNvSpPr>
            <p:nvPr/>
          </p:nvSpPr>
          <p:spPr bwMode="auto">
            <a:xfrm>
              <a:off x="1622446" y="3054625"/>
              <a:ext cx="392113" cy="390525"/>
            </a:xfrm>
            <a:custGeom>
              <a:avLst/>
              <a:gdLst>
                <a:gd name="T0" fmla="*/ 21 w 340"/>
                <a:gd name="T1" fmla="*/ 89 h 340"/>
                <a:gd name="T2" fmla="*/ 170 w 340"/>
                <a:gd name="T3" fmla="*/ 0 h 340"/>
                <a:gd name="T4" fmla="*/ 340 w 340"/>
                <a:gd name="T5" fmla="*/ 170 h 340"/>
                <a:gd name="T6" fmla="*/ 170 w 340"/>
                <a:gd name="T7" fmla="*/ 340 h 340"/>
                <a:gd name="T8" fmla="*/ 0 w 340"/>
                <a:gd name="T9" fmla="*/ 170 h 340"/>
                <a:gd name="T10" fmla="*/ 10 w 340"/>
                <a:gd name="T11" fmla="*/ 12 h 340"/>
                <a:gd name="T12" fmla="*/ 20 w 340"/>
                <a:gd name="T13" fmla="*/ 89 h 340"/>
                <a:gd name="T14" fmla="*/ 97 w 340"/>
                <a:gd name="T15" fmla="*/ 79 h 340"/>
                <a:gd name="T16" fmla="*/ 94 w 340"/>
                <a:gd name="T17" fmla="*/ 243 h 340"/>
                <a:gd name="T18" fmla="*/ 94 w 340"/>
                <a:gd name="T19" fmla="*/ 174 h 340"/>
                <a:gd name="T20" fmla="*/ 143 w 340"/>
                <a:gd name="T21" fmla="*/ 243 h 340"/>
                <a:gd name="T22" fmla="*/ 143 w 340"/>
                <a:gd name="T23" fmla="*/ 145 h 340"/>
                <a:gd name="T24" fmla="*/ 193 w 340"/>
                <a:gd name="T25" fmla="*/ 243 h 340"/>
                <a:gd name="T26" fmla="*/ 193 w 340"/>
                <a:gd name="T27" fmla="*/ 123 h 340"/>
                <a:gd name="T28" fmla="*/ 242 w 340"/>
                <a:gd name="T29" fmla="*/ 243 h 340"/>
                <a:gd name="T30" fmla="*/ 242 w 340"/>
                <a:gd name="T31" fmla="*/ 8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0" h="340">
                  <a:moveTo>
                    <a:pt x="21" y="89"/>
                  </a:moveTo>
                  <a:cubicBezTo>
                    <a:pt x="49" y="36"/>
                    <a:pt x="106" y="0"/>
                    <a:pt x="170" y="0"/>
                  </a:cubicBezTo>
                  <a:cubicBezTo>
                    <a:pt x="264" y="0"/>
                    <a:pt x="340" y="76"/>
                    <a:pt x="340" y="170"/>
                  </a:cubicBezTo>
                  <a:cubicBezTo>
                    <a:pt x="340" y="264"/>
                    <a:pt x="264" y="340"/>
                    <a:pt x="170" y="340"/>
                  </a:cubicBezTo>
                  <a:cubicBezTo>
                    <a:pt x="76" y="340"/>
                    <a:pt x="0" y="264"/>
                    <a:pt x="0" y="170"/>
                  </a:cubicBezTo>
                  <a:moveTo>
                    <a:pt x="10" y="12"/>
                  </a:moveTo>
                  <a:cubicBezTo>
                    <a:pt x="20" y="89"/>
                    <a:pt x="20" y="89"/>
                    <a:pt x="20" y="89"/>
                  </a:cubicBezTo>
                  <a:cubicBezTo>
                    <a:pt x="97" y="79"/>
                    <a:pt x="97" y="79"/>
                    <a:pt x="97" y="79"/>
                  </a:cubicBezTo>
                  <a:moveTo>
                    <a:pt x="94" y="243"/>
                  </a:moveTo>
                  <a:cubicBezTo>
                    <a:pt x="94" y="174"/>
                    <a:pt x="94" y="174"/>
                    <a:pt x="94" y="174"/>
                  </a:cubicBezTo>
                  <a:moveTo>
                    <a:pt x="143" y="243"/>
                  </a:moveTo>
                  <a:cubicBezTo>
                    <a:pt x="143" y="145"/>
                    <a:pt x="143" y="145"/>
                    <a:pt x="143" y="145"/>
                  </a:cubicBezTo>
                  <a:moveTo>
                    <a:pt x="193" y="243"/>
                  </a:moveTo>
                  <a:cubicBezTo>
                    <a:pt x="193" y="123"/>
                    <a:pt x="193" y="123"/>
                    <a:pt x="193" y="123"/>
                  </a:cubicBezTo>
                  <a:moveTo>
                    <a:pt x="242" y="243"/>
                  </a:moveTo>
                  <a:cubicBezTo>
                    <a:pt x="242" y="89"/>
                    <a:pt x="242" y="89"/>
                    <a:pt x="242" y="89"/>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 name="Group 4"/>
          <p:cNvGrpSpPr/>
          <p:nvPr/>
        </p:nvGrpSpPr>
        <p:grpSpPr>
          <a:xfrm>
            <a:off x="3225060" y="3525687"/>
            <a:ext cx="597103" cy="597103"/>
            <a:chOff x="3289729" y="3595888"/>
            <a:chExt cx="609076" cy="609076"/>
          </a:xfrm>
        </p:grpSpPr>
        <p:sp>
          <p:nvSpPr>
            <p:cNvPr id="35" name="Oval 7"/>
            <p:cNvSpPr>
              <a:spLocks noChangeArrowheads="1"/>
            </p:cNvSpPr>
            <p:nvPr/>
          </p:nvSpPr>
          <p:spPr bwMode="auto">
            <a:xfrm>
              <a:off x="3289729" y="3595888"/>
              <a:ext cx="609076" cy="60907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4" name="Group 4"/>
            <p:cNvGrpSpPr>
              <a:grpSpLocks noChangeAspect="1"/>
            </p:cNvGrpSpPr>
            <p:nvPr/>
          </p:nvGrpSpPr>
          <p:grpSpPr bwMode="auto">
            <a:xfrm>
              <a:off x="3360561" y="3755481"/>
              <a:ext cx="477164" cy="332634"/>
              <a:chOff x="-1" y="13"/>
              <a:chExt cx="449" cy="313"/>
            </a:xfrm>
          </p:grpSpPr>
          <p:sp>
            <p:nvSpPr>
              <p:cNvPr id="55" name="Freeform 5"/>
              <p:cNvSpPr>
                <a:spLocks/>
              </p:cNvSpPr>
              <p:nvPr/>
            </p:nvSpPr>
            <p:spPr bwMode="auto">
              <a:xfrm>
                <a:off x="383" y="63"/>
                <a:ext cx="21" cy="85"/>
              </a:xfrm>
              <a:custGeom>
                <a:avLst/>
                <a:gdLst>
                  <a:gd name="T0" fmla="*/ 0 w 10"/>
                  <a:gd name="T1" fmla="*/ 40 h 40"/>
                  <a:gd name="T2" fmla="*/ 0 w 10"/>
                  <a:gd name="T3" fmla="*/ 0 h 40"/>
                </a:gdLst>
                <a:ahLst/>
                <a:cxnLst>
                  <a:cxn ang="0">
                    <a:pos x="T0" y="T1"/>
                  </a:cxn>
                  <a:cxn ang="0">
                    <a:pos x="T2" y="T3"/>
                  </a:cxn>
                </a:cxnLst>
                <a:rect l="0" t="0" r="r" b="b"/>
                <a:pathLst>
                  <a:path w="10" h="40">
                    <a:moveTo>
                      <a:pt x="0" y="40"/>
                    </a:moveTo>
                    <a:cubicBezTo>
                      <a:pt x="10" y="29"/>
                      <a:pt x="10" y="1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6"/>
              <p:cNvSpPr>
                <a:spLocks/>
              </p:cNvSpPr>
              <p:nvPr/>
            </p:nvSpPr>
            <p:spPr bwMode="auto">
              <a:xfrm>
                <a:off x="414" y="34"/>
                <a:ext cx="34" cy="141"/>
              </a:xfrm>
              <a:custGeom>
                <a:avLst/>
                <a:gdLst>
                  <a:gd name="T0" fmla="*/ 0 w 16"/>
                  <a:gd name="T1" fmla="*/ 67 h 67"/>
                  <a:gd name="T2" fmla="*/ 0 w 16"/>
                  <a:gd name="T3" fmla="*/ 0 h 67"/>
                </a:gdLst>
                <a:ahLst/>
                <a:cxnLst>
                  <a:cxn ang="0">
                    <a:pos x="T0" y="T1"/>
                  </a:cxn>
                  <a:cxn ang="0">
                    <a:pos x="T2" y="T3"/>
                  </a:cxn>
                </a:cxnLst>
                <a:rect l="0" t="0" r="r" b="b"/>
                <a:pathLst>
                  <a:path w="16" h="67">
                    <a:moveTo>
                      <a:pt x="0" y="67"/>
                    </a:moveTo>
                    <a:cubicBezTo>
                      <a:pt x="16" y="49"/>
                      <a:pt x="16" y="19"/>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7"/>
              <p:cNvSpPr>
                <a:spLocks/>
              </p:cNvSpPr>
              <p:nvPr/>
            </p:nvSpPr>
            <p:spPr bwMode="auto">
              <a:xfrm>
                <a:off x="45" y="63"/>
                <a:ext cx="19" cy="85"/>
              </a:xfrm>
              <a:custGeom>
                <a:avLst/>
                <a:gdLst>
                  <a:gd name="T0" fmla="*/ 9 w 9"/>
                  <a:gd name="T1" fmla="*/ 0 h 40"/>
                  <a:gd name="T2" fmla="*/ 9 w 9"/>
                  <a:gd name="T3" fmla="*/ 40 h 40"/>
                </a:gdLst>
                <a:ahLst/>
                <a:cxnLst>
                  <a:cxn ang="0">
                    <a:pos x="T0" y="T1"/>
                  </a:cxn>
                  <a:cxn ang="0">
                    <a:pos x="T2" y="T3"/>
                  </a:cxn>
                </a:cxnLst>
                <a:rect l="0" t="0" r="r" b="b"/>
                <a:pathLst>
                  <a:path w="9" h="40">
                    <a:moveTo>
                      <a:pt x="9" y="0"/>
                    </a:moveTo>
                    <a:cubicBezTo>
                      <a:pt x="0" y="10"/>
                      <a:pt x="0" y="29"/>
                      <a:pt x="9" y="4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8"/>
              <p:cNvSpPr>
                <a:spLocks/>
              </p:cNvSpPr>
              <p:nvPr/>
            </p:nvSpPr>
            <p:spPr bwMode="auto">
              <a:xfrm>
                <a:off x="-1" y="34"/>
                <a:ext cx="34" cy="141"/>
              </a:xfrm>
              <a:custGeom>
                <a:avLst/>
                <a:gdLst>
                  <a:gd name="T0" fmla="*/ 16 w 16"/>
                  <a:gd name="T1" fmla="*/ 0 h 67"/>
                  <a:gd name="T2" fmla="*/ 16 w 16"/>
                  <a:gd name="T3" fmla="*/ 67 h 67"/>
                </a:gdLst>
                <a:ahLst/>
                <a:cxnLst>
                  <a:cxn ang="0">
                    <a:pos x="T0" y="T1"/>
                  </a:cxn>
                  <a:cxn ang="0">
                    <a:pos x="T2" y="T3"/>
                  </a:cxn>
                </a:cxnLst>
                <a:rect l="0" t="0" r="r" b="b"/>
                <a:pathLst>
                  <a:path w="16" h="67">
                    <a:moveTo>
                      <a:pt x="16" y="0"/>
                    </a:moveTo>
                    <a:cubicBezTo>
                      <a:pt x="0" y="19"/>
                      <a:pt x="0" y="49"/>
                      <a:pt x="16" y="6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Line 9"/>
              <p:cNvSpPr>
                <a:spLocks noChangeShapeType="1"/>
              </p:cNvSpPr>
              <p:nvPr/>
            </p:nvSpPr>
            <p:spPr bwMode="auto">
              <a:xfrm>
                <a:off x="180" y="26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Line 10"/>
              <p:cNvSpPr>
                <a:spLocks noChangeShapeType="1"/>
              </p:cNvSpPr>
              <p:nvPr/>
            </p:nvSpPr>
            <p:spPr bwMode="auto">
              <a:xfrm>
                <a:off x="180" y="29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Line 11"/>
              <p:cNvSpPr>
                <a:spLocks noChangeShapeType="1"/>
              </p:cNvSpPr>
              <p:nvPr/>
            </p:nvSpPr>
            <p:spPr bwMode="auto">
              <a:xfrm>
                <a:off x="191" y="326"/>
                <a:ext cx="67"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Freeform 12"/>
              <p:cNvSpPr>
                <a:spLocks/>
              </p:cNvSpPr>
              <p:nvPr/>
            </p:nvSpPr>
            <p:spPr bwMode="auto">
              <a:xfrm>
                <a:off x="130" y="13"/>
                <a:ext cx="189" cy="220"/>
              </a:xfrm>
              <a:custGeom>
                <a:avLst/>
                <a:gdLst>
                  <a:gd name="T0" fmla="*/ 69 w 90"/>
                  <a:gd name="T1" fmla="*/ 104 h 104"/>
                  <a:gd name="T2" fmla="*/ 20 w 90"/>
                  <a:gd name="T3" fmla="*/ 104 h 104"/>
                  <a:gd name="T4" fmla="*/ 20 w 90"/>
                  <a:gd name="T5" fmla="*/ 100 h 104"/>
                  <a:gd name="T6" fmla="*/ 8 w 90"/>
                  <a:gd name="T7" fmla="*/ 72 h 104"/>
                  <a:gd name="T8" fmla="*/ 8 w 90"/>
                  <a:gd name="T9" fmla="*/ 72 h 104"/>
                  <a:gd name="T10" fmla="*/ 0 w 90"/>
                  <a:gd name="T11" fmla="*/ 45 h 104"/>
                  <a:gd name="T12" fmla="*/ 45 w 90"/>
                  <a:gd name="T13" fmla="*/ 0 h 104"/>
                  <a:gd name="T14" fmla="*/ 90 w 90"/>
                  <a:gd name="T15" fmla="*/ 45 h 104"/>
                  <a:gd name="T16" fmla="*/ 81 w 90"/>
                  <a:gd name="T17" fmla="*/ 72 h 104"/>
                  <a:gd name="T18" fmla="*/ 79 w 90"/>
                  <a:gd name="T19" fmla="*/ 74 h 104"/>
                  <a:gd name="T20" fmla="*/ 70 w 90"/>
                  <a:gd name="T21" fmla="*/ 100 h 104"/>
                  <a:gd name="T22" fmla="*/ 69 w 90"/>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4">
                    <a:moveTo>
                      <a:pt x="69" y="104"/>
                    </a:moveTo>
                    <a:cubicBezTo>
                      <a:pt x="20" y="104"/>
                      <a:pt x="20" y="104"/>
                      <a:pt x="20" y="104"/>
                    </a:cubicBezTo>
                    <a:cubicBezTo>
                      <a:pt x="20" y="100"/>
                      <a:pt x="20" y="100"/>
                      <a:pt x="20" y="100"/>
                    </a:cubicBezTo>
                    <a:cubicBezTo>
                      <a:pt x="20" y="100"/>
                      <a:pt x="18" y="85"/>
                      <a:pt x="8" y="72"/>
                    </a:cubicBezTo>
                    <a:cubicBezTo>
                      <a:pt x="8" y="72"/>
                      <a:pt x="8" y="72"/>
                      <a:pt x="8" y="72"/>
                    </a:cubicBezTo>
                    <a:cubicBezTo>
                      <a:pt x="3" y="64"/>
                      <a:pt x="0" y="55"/>
                      <a:pt x="0" y="45"/>
                    </a:cubicBezTo>
                    <a:cubicBezTo>
                      <a:pt x="0" y="20"/>
                      <a:pt x="20" y="0"/>
                      <a:pt x="45" y="0"/>
                    </a:cubicBezTo>
                    <a:cubicBezTo>
                      <a:pt x="69" y="0"/>
                      <a:pt x="90" y="20"/>
                      <a:pt x="90" y="45"/>
                    </a:cubicBezTo>
                    <a:cubicBezTo>
                      <a:pt x="90" y="55"/>
                      <a:pt x="87" y="64"/>
                      <a:pt x="81" y="72"/>
                    </a:cubicBezTo>
                    <a:cubicBezTo>
                      <a:pt x="79" y="74"/>
                      <a:pt x="79" y="74"/>
                      <a:pt x="79" y="74"/>
                    </a:cubicBezTo>
                    <a:cubicBezTo>
                      <a:pt x="71" y="87"/>
                      <a:pt x="70" y="100"/>
                      <a:pt x="70" y="100"/>
                    </a:cubicBezTo>
                    <a:lnTo>
                      <a:pt x="69" y="10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66" name="Group 65"/>
          <p:cNvGrpSpPr/>
          <p:nvPr/>
        </p:nvGrpSpPr>
        <p:grpSpPr>
          <a:xfrm>
            <a:off x="2465682" y="2887154"/>
            <a:ext cx="597103" cy="598669"/>
            <a:chOff x="2515124" y="2944551"/>
            <a:chExt cx="609076" cy="610674"/>
          </a:xfrm>
        </p:grpSpPr>
        <p:sp>
          <p:nvSpPr>
            <p:cNvPr id="67" name="Oval 66"/>
            <p:cNvSpPr>
              <a:spLocks noChangeArrowheads="1"/>
            </p:cNvSpPr>
            <p:nvPr/>
          </p:nvSpPr>
          <p:spPr bwMode="auto">
            <a:xfrm>
              <a:off x="2515124" y="2944551"/>
              <a:ext cx="609076" cy="6106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68" name="Group 67"/>
            <p:cNvGrpSpPr/>
            <p:nvPr/>
          </p:nvGrpSpPr>
          <p:grpSpPr>
            <a:xfrm>
              <a:off x="2625283" y="3118687"/>
              <a:ext cx="377825" cy="325438"/>
              <a:chOff x="2628926" y="3122330"/>
              <a:chExt cx="377825" cy="325438"/>
            </a:xfrm>
          </p:grpSpPr>
          <p:sp>
            <p:nvSpPr>
              <p:cNvPr id="69" name="Freeform 5"/>
              <p:cNvSpPr>
                <a:spLocks noEditPoints="1"/>
              </p:cNvSpPr>
              <p:nvPr/>
            </p:nvSpPr>
            <p:spPr bwMode="auto">
              <a:xfrm>
                <a:off x="2628926" y="3122330"/>
                <a:ext cx="377825" cy="325438"/>
              </a:xfrm>
              <a:custGeom>
                <a:avLst/>
                <a:gdLst>
                  <a:gd name="T0" fmla="*/ 170 w 238"/>
                  <a:gd name="T1" fmla="*/ 0 h 205"/>
                  <a:gd name="T2" fmla="*/ 0 w 238"/>
                  <a:gd name="T3" fmla="*/ 0 h 205"/>
                  <a:gd name="T4" fmla="*/ 0 w 238"/>
                  <a:gd name="T5" fmla="*/ 120 h 205"/>
                  <a:gd name="T6" fmla="*/ 17 w 238"/>
                  <a:gd name="T7" fmla="*/ 120 h 205"/>
                  <a:gd name="T8" fmla="*/ 17 w 238"/>
                  <a:gd name="T9" fmla="*/ 171 h 205"/>
                  <a:gd name="T10" fmla="*/ 68 w 238"/>
                  <a:gd name="T11" fmla="*/ 120 h 205"/>
                  <a:gd name="T12" fmla="*/ 68 w 238"/>
                  <a:gd name="T13" fmla="*/ 154 h 205"/>
                  <a:gd name="T14" fmla="*/ 170 w 238"/>
                  <a:gd name="T15" fmla="*/ 154 h 205"/>
                  <a:gd name="T16" fmla="*/ 221 w 238"/>
                  <a:gd name="T17" fmla="*/ 205 h 205"/>
                  <a:gd name="T18" fmla="*/ 221 w 238"/>
                  <a:gd name="T19" fmla="*/ 154 h 205"/>
                  <a:gd name="T20" fmla="*/ 238 w 238"/>
                  <a:gd name="T21" fmla="*/ 154 h 205"/>
                  <a:gd name="T22" fmla="*/ 238 w 238"/>
                  <a:gd name="T23" fmla="*/ 34 h 205"/>
                  <a:gd name="T24" fmla="*/ 170 w 238"/>
                  <a:gd name="T25" fmla="*/ 34 h 205"/>
                  <a:gd name="T26" fmla="*/ 170 w 238"/>
                  <a:gd name="T27" fmla="*/ 0 h 205"/>
                  <a:gd name="T28" fmla="*/ 62 w 238"/>
                  <a:gd name="T29" fmla="*/ 103 h 205"/>
                  <a:gd name="T30" fmla="*/ 55 w 238"/>
                  <a:gd name="T31" fmla="*/ 107 h 205"/>
                  <a:gd name="T32" fmla="*/ 34 w 238"/>
                  <a:gd name="T33" fmla="*/ 130 h 205"/>
                  <a:gd name="T34" fmla="*/ 34 w 238"/>
                  <a:gd name="T35" fmla="*/ 120 h 205"/>
                  <a:gd name="T36" fmla="*/ 34 w 238"/>
                  <a:gd name="T37" fmla="*/ 103 h 205"/>
                  <a:gd name="T38" fmla="*/ 17 w 238"/>
                  <a:gd name="T39" fmla="*/ 103 h 205"/>
                  <a:gd name="T40" fmla="*/ 17 w 238"/>
                  <a:gd name="T41" fmla="*/ 17 h 205"/>
                  <a:gd name="T42" fmla="*/ 153 w 238"/>
                  <a:gd name="T43" fmla="*/ 17 h 205"/>
                  <a:gd name="T44" fmla="*/ 153 w 238"/>
                  <a:gd name="T45" fmla="*/ 103 h 205"/>
                  <a:gd name="T46" fmla="*/ 68 w 238"/>
                  <a:gd name="T47" fmla="*/ 103 h 205"/>
                  <a:gd name="T48" fmla="*/ 62 w 238"/>
                  <a:gd name="T49" fmla="*/ 103 h 205"/>
                  <a:gd name="T50" fmla="*/ 221 w 238"/>
                  <a:gd name="T51" fmla="*/ 51 h 205"/>
                  <a:gd name="T52" fmla="*/ 221 w 238"/>
                  <a:gd name="T53" fmla="*/ 137 h 205"/>
                  <a:gd name="T54" fmla="*/ 204 w 238"/>
                  <a:gd name="T55" fmla="*/ 137 h 205"/>
                  <a:gd name="T56" fmla="*/ 204 w 238"/>
                  <a:gd name="T57" fmla="*/ 154 h 205"/>
                  <a:gd name="T58" fmla="*/ 204 w 238"/>
                  <a:gd name="T59" fmla="*/ 164 h 205"/>
                  <a:gd name="T60" fmla="*/ 183 w 238"/>
                  <a:gd name="T61" fmla="*/ 141 h 205"/>
                  <a:gd name="T62" fmla="*/ 176 w 238"/>
                  <a:gd name="T63" fmla="*/ 137 h 205"/>
                  <a:gd name="T64" fmla="*/ 170 w 238"/>
                  <a:gd name="T65" fmla="*/ 137 h 205"/>
                  <a:gd name="T66" fmla="*/ 85 w 238"/>
                  <a:gd name="T67" fmla="*/ 137 h 205"/>
                  <a:gd name="T68" fmla="*/ 85 w 238"/>
                  <a:gd name="T69" fmla="*/ 120 h 205"/>
                  <a:gd name="T70" fmla="*/ 170 w 238"/>
                  <a:gd name="T71" fmla="*/ 120 h 205"/>
                  <a:gd name="T72" fmla="*/ 170 w 238"/>
                  <a:gd name="T73" fmla="*/ 51 h 205"/>
                  <a:gd name="T74" fmla="*/ 221 w 238"/>
                  <a:gd name="T75" fmla="*/ 5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205">
                    <a:moveTo>
                      <a:pt x="170" y="0"/>
                    </a:moveTo>
                    <a:lnTo>
                      <a:pt x="0" y="0"/>
                    </a:lnTo>
                    <a:lnTo>
                      <a:pt x="0" y="120"/>
                    </a:lnTo>
                    <a:lnTo>
                      <a:pt x="17" y="120"/>
                    </a:lnTo>
                    <a:lnTo>
                      <a:pt x="17" y="171"/>
                    </a:lnTo>
                    <a:lnTo>
                      <a:pt x="68" y="120"/>
                    </a:lnTo>
                    <a:lnTo>
                      <a:pt x="68" y="154"/>
                    </a:lnTo>
                    <a:lnTo>
                      <a:pt x="170" y="154"/>
                    </a:lnTo>
                    <a:lnTo>
                      <a:pt x="221" y="205"/>
                    </a:lnTo>
                    <a:lnTo>
                      <a:pt x="221" y="154"/>
                    </a:lnTo>
                    <a:lnTo>
                      <a:pt x="238" y="154"/>
                    </a:lnTo>
                    <a:lnTo>
                      <a:pt x="238" y="34"/>
                    </a:lnTo>
                    <a:lnTo>
                      <a:pt x="170" y="34"/>
                    </a:lnTo>
                    <a:lnTo>
                      <a:pt x="170" y="0"/>
                    </a:lnTo>
                    <a:close/>
                    <a:moveTo>
                      <a:pt x="62" y="103"/>
                    </a:moveTo>
                    <a:lnTo>
                      <a:pt x="55" y="107"/>
                    </a:lnTo>
                    <a:lnTo>
                      <a:pt x="34" y="130"/>
                    </a:lnTo>
                    <a:lnTo>
                      <a:pt x="34" y="120"/>
                    </a:lnTo>
                    <a:lnTo>
                      <a:pt x="34" y="103"/>
                    </a:lnTo>
                    <a:lnTo>
                      <a:pt x="17" y="103"/>
                    </a:lnTo>
                    <a:lnTo>
                      <a:pt x="17" y="17"/>
                    </a:lnTo>
                    <a:lnTo>
                      <a:pt x="153" y="17"/>
                    </a:lnTo>
                    <a:lnTo>
                      <a:pt x="153" y="103"/>
                    </a:lnTo>
                    <a:lnTo>
                      <a:pt x="68" y="103"/>
                    </a:lnTo>
                    <a:lnTo>
                      <a:pt x="62" y="103"/>
                    </a:lnTo>
                    <a:close/>
                    <a:moveTo>
                      <a:pt x="221" y="51"/>
                    </a:moveTo>
                    <a:lnTo>
                      <a:pt x="221" y="137"/>
                    </a:lnTo>
                    <a:lnTo>
                      <a:pt x="204" y="137"/>
                    </a:lnTo>
                    <a:lnTo>
                      <a:pt x="204" y="154"/>
                    </a:lnTo>
                    <a:lnTo>
                      <a:pt x="204" y="164"/>
                    </a:lnTo>
                    <a:lnTo>
                      <a:pt x="183" y="141"/>
                    </a:lnTo>
                    <a:lnTo>
                      <a:pt x="176" y="137"/>
                    </a:lnTo>
                    <a:lnTo>
                      <a:pt x="170" y="137"/>
                    </a:lnTo>
                    <a:lnTo>
                      <a:pt x="85" y="137"/>
                    </a:lnTo>
                    <a:lnTo>
                      <a:pt x="85" y="120"/>
                    </a:lnTo>
                    <a:lnTo>
                      <a:pt x="170" y="120"/>
                    </a:lnTo>
                    <a:lnTo>
                      <a:pt x="170" y="51"/>
                    </a:lnTo>
                    <a:lnTo>
                      <a:pt x="221" y="51"/>
                    </a:lnTo>
                    <a:close/>
                  </a:path>
                </a:pathLst>
              </a:custGeom>
              <a:solidFill>
                <a:schemeClr val="bg1"/>
              </a:solidFill>
              <a:ln>
                <a:solidFill>
                  <a:srgbClr val="C7C7C7"/>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TextBox 69"/>
              <p:cNvSpPr txBox="1"/>
              <p:nvPr/>
            </p:nvSpPr>
            <p:spPr>
              <a:xfrm>
                <a:off x="2701957" y="3178066"/>
                <a:ext cx="126638" cy="83100"/>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abc</a:t>
                </a:r>
                <a:endParaRPr kumimoji="0" lang="en-US" sz="58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49" name="Freeform 6"/>
          <p:cNvSpPr>
            <a:spLocks noEditPoints="1"/>
          </p:cNvSpPr>
          <p:nvPr/>
        </p:nvSpPr>
        <p:spPr bwMode="auto">
          <a:xfrm>
            <a:off x="2108585" y="5831715"/>
            <a:ext cx="304718" cy="256991"/>
          </a:xfrm>
          <a:custGeom>
            <a:avLst/>
            <a:gdLst>
              <a:gd name="T0" fmla="*/ 2284 w 3456"/>
              <a:gd name="T1" fmla="*/ 435 h 2920"/>
              <a:gd name="T2" fmla="*/ 1852 w 3456"/>
              <a:gd name="T3" fmla="*/ 0 h 2920"/>
              <a:gd name="T4" fmla="*/ 1482 w 3456"/>
              <a:gd name="T5" fmla="*/ 373 h 2920"/>
              <a:gd name="T6" fmla="*/ 1358 w 3456"/>
              <a:gd name="T7" fmla="*/ 249 h 2920"/>
              <a:gd name="T8" fmla="*/ 1173 w 3456"/>
              <a:gd name="T9" fmla="*/ 435 h 2920"/>
              <a:gd name="T10" fmla="*/ 371 w 3456"/>
              <a:gd name="T11" fmla="*/ 435 h 2920"/>
              <a:gd name="T12" fmla="*/ 0 w 3456"/>
              <a:gd name="T13" fmla="*/ 2920 h 2920"/>
              <a:gd name="T14" fmla="*/ 3456 w 3456"/>
              <a:gd name="T15" fmla="*/ 2920 h 2920"/>
              <a:gd name="T16" fmla="*/ 3086 w 3456"/>
              <a:gd name="T17" fmla="*/ 435 h 2920"/>
              <a:gd name="T18" fmla="*/ 2284 w 3456"/>
              <a:gd name="T19" fmla="*/ 435 h 2920"/>
              <a:gd name="T20" fmla="*/ 2870 w 3456"/>
              <a:gd name="T21" fmla="*/ 684 h 2920"/>
              <a:gd name="T22" fmla="*/ 2901 w 3456"/>
              <a:gd name="T23" fmla="*/ 932 h 2920"/>
              <a:gd name="T24" fmla="*/ 2778 w 3456"/>
              <a:gd name="T25" fmla="*/ 932 h 2920"/>
              <a:gd name="T26" fmla="*/ 2531 w 3456"/>
              <a:gd name="T27" fmla="*/ 684 h 2920"/>
              <a:gd name="T28" fmla="*/ 2870 w 3456"/>
              <a:gd name="T29" fmla="*/ 684 h 2920"/>
              <a:gd name="T30" fmla="*/ 1482 w 3456"/>
              <a:gd name="T31" fmla="*/ 715 h 2920"/>
              <a:gd name="T32" fmla="*/ 1852 w 3456"/>
              <a:gd name="T33" fmla="*/ 342 h 2920"/>
              <a:gd name="T34" fmla="*/ 2654 w 3456"/>
              <a:gd name="T35" fmla="*/ 1181 h 2920"/>
              <a:gd name="T36" fmla="*/ 2963 w 3456"/>
              <a:gd name="T37" fmla="*/ 1181 h 2920"/>
              <a:gd name="T38" fmla="*/ 3148 w 3456"/>
              <a:gd name="T39" fmla="*/ 2517 h 2920"/>
              <a:gd name="T40" fmla="*/ 2716 w 3456"/>
              <a:gd name="T41" fmla="*/ 1926 h 2920"/>
              <a:gd name="T42" fmla="*/ 2716 w 3456"/>
              <a:gd name="T43" fmla="*/ 1678 h 2920"/>
              <a:gd name="T44" fmla="*/ 2346 w 3456"/>
              <a:gd name="T45" fmla="*/ 1305 h 2920"/>
              <a:gd name="T46" fmla="*/ 1975 w 3456"/>
              <a:gd name="T47" fmla="*/ 1678 h 2920"/>
              <a:gd name="T48" fmla="*/ 1605 w 3456"/>
              <a:gd name="T49" fmla="*/ 2051 h 2920"/>
              <a:gd name="T50" fmla="*/ 1235 w 3456"/>
              <a:gd name="T51" fmla="*/ 1678 h 2920"/>
              <a:gd name="T52" fmla="*/ 1235 w 3456"/>
              <a:gd name="T53" fmla="*/ 1429 h 2920"/>
              <a:gd name="T54" fmla="*/ 988 w 3456"/>
              <a:gd name="T55" fmla="*/ 995 h 2920"/>
              <a:gd name="T56" fmla="*/ 1358 w 3456"/>
              <a:gd name="T57" fmla="*/ 591 h 2920"/>
              <a:gd name="T58" fmla="*/ 1482 w 3456"/>
              <a:gd name="T59" fmla="*/ 715 h 2920"/>
              <a:gd name="T60" fmla="*/ 926 w 3456"/>
              <a:gd name="T61" fmla="*/ 684 h 2920"/>
              <a:gd name="T62" fmla="*/ 679 w 3456"/>
              <a:gd name="T63" fmla="*/ 932 h 2920"/>
              <a:gd name="T64" fmla="*/ 556 w 3456"/>
              <a:gd name="T65" fmla="*/ 932 h 2920"/>
              <a:gd name="T66" fmla="*/ 587 w 3456"/>
              <a:gd name="T67" fmla="*/ 684 h 2920"/>
              <a:gd name="T68" fmla="*/ 926 w 3456"/>
              <a:gd name="T69" fmla="*/ 684 h 2920"/>
              <a:gd name="T70" fmla="*/ 494 w 3456"/>
              <a:gd name="T71" fmla="*/ 1181 h 2920"/>
              <a:gd name="T72" fmla="*/ 741 w 3456"/>
              <a:gd name="T73" fmla="*/ 1181 h 2920"/>
              <a:gd name="T74" fmla="*/ 988 w 3456"/>
              <a:gd name="T75" fmla="*/ 1429 h 2920"/>
              <a:gd name="T76" fmla="*/ 988 w 3456"/>
              <a:gd name="T77" fmla="*/ 1678 h 2920"/>
              <a:gd name="T78" fmla="*/ 1605 w 3456"/>
              <a:gd name="T79" fmla="*/ 2299 h 2920"/>
              <a:gd name="T80" fmla="*/ 2222 w 3456"/>
              <a:gd name="T81" fmla="*/ 1678 h 2920"/>
              <a:gd name="T82" fmla="*/ 2346 w 3456"/>
              <a:gd name="T83" fmla="*/ 1554 h 2920"/>
              <a:gd name="T84" fmla="*/ 2469 w 3456"/>
              <a:gd name="T85" fmla="*/ 1678 h 2920"/>
              <a:gd name="T86" fmla="*/ 2469 w 3456"/>
              <a:gd name="T87" fmla="*/ 1926 h 2920"/>
              <a:gd name="T88" fmla="*/ 2901 w 3456"/>
              <a:gd name="T89" fmla="*/ 2672 h 2920"/>
              <a:gd name="T90" fmla="*/ 278 w 3456"/>
              <a:gd name="T91" fmla="*/ 2672 h 2920"/>
              <a:gd name="T92" fmla="*/ 494 w 3456"/>
              <a:gd name="T93" fmla="*/ 118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56" h="2920">
                <a:moveTo>
                  <a:pt x="2284" y="435"/>
                </a:moveTo>
                <a:cubicBezTo>
                  <a:pt x="1852" y="0"/>
                  <a:pt x="1852" y="0"/>
                  <a:pt x="1852" y="0"/>
                </a:cubicBezTo>
                <a:cubicBezTo>
                  <a:pt x="1482" y="373"/>
                  <a:pt x="1482" y="373"/>
                  <a:pt x="1482" y="373"/>
                </a:cubicBezTo>
                <a:cubicBezTo>
                  <a:pt x="1358" y="249"/>
                  <a:pt x="1358" y="249"/>
                  <a:pt x="1358" y="249"/>
                </a:cubicBezTo>
                <a:cubicBezTo>
                  <a:pt x="1173" y="435"/>
                  <a:pt x="1173" y="435"/>
                  <a:pt x="1173" y="435"/>
                </a:cubicBezTo>
                <a:cubicBezTo>
                  <a:pt x="371" y="435"/>
                  <a:pt x="371" y="435"/>
                  <a:pt x="371" y="435"/>
                </a:cubicBezTo>
                <a:cubicBezTo>
                  <a:pt x="0" y="2920"/>
                  <a:pt x="0" y="2920"/>
                  <a:pt x="0" y="2920"/>
                </a:cubicBezTo>
                <a:cubicBezTo>
                  <a:pt x="3456" y="2920"/>
                  <a:pt x="3456" y="2920"/>
                  <a:pt x="3456" y="2920"/>
                </a:cubicBezTo>
                <a:cubicBezTo>
                  <a:pt x="3086" y="435"/>
                  <a:pt x="3086" y="435"/>
                  <a:pt x="3086" y="435"/>
                </a:cubicBezTo>
                <a:lnTo>
                  <a:pt x="2284" y="435"/>
                </a:lnTo>
                <a:close/>
                <a:moveTo>
                  <a:pt x="2870" y="684"/>
                </a:moveTo>
                <a:cubicBezTo>
                  <a:pt x="2901" y="932"/>
                  <a:pt x="2901" y="932"/>
                  <a:pt x="2901" y="932"/>
                </a:cubicBezTo>
                <a:cubicBezTo>
                  <a:pt x="2778" y="932"/>
                  <a:pt x="2778" y="932"/>
                  <a:pt x="2778" y="932"/>
                </a:cubicBezTo>
                <a:cubicBezTo>
                  <a:pt x="2531" y="684"/>
                  <a:pt x="2531" y="684"/>
                  <a:pt x="2531" y="684"/>
                </a:cubicBezTo>
                <a:lnTo>
                  <a:pt x="2870" y="684"/>
                </a:lnTo>
                <a:close/>
                <a:moveTo>
                  <a:pt x="1482" y="715"/>
                </a:moveTo>
                <a:cubicBezTo>
                  <a:pt x="1852" y="342"/>
                  <a:pt x="1852" y="342"/>
                  <a:pt x="1852" y="342"/>
                </a:cubicBezTo>
                <a:cubicBezTo>
                  <a:pt x="2654" y="1181"/>
                  <a:pt x="2654" y="1181"/>
                  <a:pt x="2654" y="1181"/>
                </a:cubicBezTo>
                <a:cubicBezTo>
                  <a:pt x="2963" y="1181"/>
                  <a:pt x="2963" y="1181"/>
                  <a:pt x="2963" y="1181"/>
                </a:cubicBezTo>
                <a:cubicBezTo>
                  <a:pt x="3148" y="2517"/>
                  <a:pt x="3148" y="2517"/>
                  <a:pt x="3148" y="2517"/>
                </a:cubicBezTo>
                <a:cubicBezTo>
                  <a:pt x="2901" y="2423"/>
                  <a:pt x="2716" y="2206"/>
                  <a:pt x="2716" y="1926"/>
                </a:cubicBezTo>
                <a:cubicBezTo>
                  <a:pt x="2716" y="1678"/>
                  <a:pt x="2716" y="1678"/>
                  <a:pt x="2716" y="1678"/>
                </a:cubicBezTo>
                <a:cubicBezTo>
                  <a:pt x="2716" y="1460"/>
                  <a:pt x="2562" y="1305"/>
                  <a:pt x="2346" y="1305"/>
                </a:cubicBezTo>
                <a:cubicBezTo>
                  <a:pt x="2130" y="1305"/>
                  <a:pt x="1975" y="1460"/>
                  <a:pt x="1975" y="1678"/>
                </a:cubicBezTo>
                <a:cubicBezTo>
                  <a:pt x="1975" y="1864"/>
                  <a:pt x="1821" y="2051"/>
                  <a:pt x="1605" y="2051"/>
                </a:cubicBezTo>
                <a:cubicBezTo>
                  <a:pt x="1389" y="2051"/>
                  <a:pt x="1235" y="1864"/>
                  <a:pt x="1235" y="1678"/>
                </a:cubicBezTo>
                <a:cubicBezTo>
                  <a:pt x="1235" y="1429"/>
                  <a:pt x="1235" y="1429"/>
                  <a:pt x="1235" y="1429"/>
                </a:cubicBezTo>
                <a:cubicBezTo>
                  <a:pt x="1235" y="1243"/>
                  <a:pt x="1142" y="1088"/>
                  <a:pt x="988" y="995"/>
                </a:cubicBezTo>
                <a:cubicBezTo>
                  <a:pt x="1358" y="591"/>
                  <a:pt x="1358" y="591"/>
                  <a:pt x="1358" y="591"/>
                </a:cubicBezTo>
                <a:lnTo>
                  <a:pt x="1482" y="715"/>
                </a:lnTo>
                <a:close/>
                <a:moveTo>
                  <a:pt x="926" y="684"/>
                </a:moveTo>
                <a:cubicBezTo>
                  <a:pt x="679" y="932"/>
                  <a:pt x="679" y="932"/>
                  <a:pt x="679" y="932"/>
                </a:cubicBezTo>
                <a:cubicBezTo>
                  <a:pt x="556" y="932"/>
                  <a:pt x="556" y="932"/>
                  <a:pt x="556" y="932"/>
                </a:cubicBezTo>
                <a:cubicBezTo>
                  <a:pt x="587" y="684"/>
                  <a:pt x="587" y="684"/>
                  <a:pt x="587" y="684"/>
                </a:cubicBezTo>
                <a:lnTo>
                  <a:pt x="926" y="684"/>
                </a:lnTo>
                <a:close/>
                <a:moveTo>
                  <a:pt x="494" y="1181"/>
                </a:moveTo>
                <a:cubicBezTo>
                  <a:pt x="741" y="1181"/>
                  <a:pt x="741" y="1181"/>
                  <a:pt x="741" y="1181"/>
                </a:cubicBezTo>
                <a:cubicBezTo>
                  <a:pt x="864" y="1181"/>
                  <a:pt x="988" y="1274"/>
                  <a:pt x="988" y="1429"/>
                </a:cubicBezTo>
                <a:cubicBezTo>
                  <a:pt x="988" y="1678"/>
                  <a:pt x="988" y="1678"/>
                  <a:pt x="988" y="1678"/>
                </a:cubicBezTo>
                <a:cubicBezTo>
                  <a:pt x="988" y="2020"/>
                  <a:pt x="1266" y="2299"/>
                  <a:pt x="1605" y="2299"/>
                </a:cubicBezTo>
                <a:cubicBezTo>
                  <a:pt x="1944" y="2299"/>
                  <a:pt x="2222" y="2020"/>
                  <a:pt x="2222" y="1678"/>
                </a:cubicBezTo>
                <a:cubicBezTo>
                  <a:pt x="2222" y="1616"/>
                  <a:pt x="2284" y="1554"/>
                  <a:pt x="2346" y="1554"/>
                </a:cubicBezTo>
                <a:cubicBezTo>
                  <a:pt x="2407" y="1554"/>
                  <a:pt x="2469" y="1616"/>
                  <a:pt x="2469" y="1678"/>
                </a:cubicBezTo>
                <a:cubicBezTo>
                  <a:pt x="2469" y="1926"/>
                  <a:pt x="2469" y="1926"/>
                  <a:pt x="2469" y="1926"/>
                </a:cubicBezTo>
                <a:cubicBezTo>
                  <a:pt x="2469" y="2237"/>
                  <a:pt x="2623" y="2517"/>
                  <a:pt x="2901" y="2672"/>
                </a:cubicBezTo>
                <a:cubicBezTo>
                  <a:pt x="278" y="2672"/>
                  <a:pt x="278" y="2672"/>
                  <a:pt x="278" y="2672"/>
                </a:cubicBezTo>
                <a:lnTo>
                  <a:pt x="494" y="1181"/>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647559562"/>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2.22878E-6 L 4.70258E-6 2.22878E-6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Power BI Embedded</a:t>
            </a:r>
          </a:p>
        </p:txBody>
      </p:sp>
      <p:sp>
        <p:nvSpPr>
          <p:cNvPr id="3" name="Content Placeholder 2"/>
          <p:cNvSpPr>
            <a:spLocks noGrp="1"/>
          </p:cNvSpPr>
          <p:nvPr>
            <p:ph sz="quarter" idx="10"/>
          </p:nvPr>
        </p:nvSpPr>
        <p:spPr/>
        <p:txBody>
          <a:bodyPr/>
          <a:lstStyle/>
          <a:p>
            <a:r>
              <a:rPr lang="en-US" noProof="0" dirty="0"/>
              <a:t>JavaScript API</a:t>
            </a:r>
          </a:p>
        </p:txBody>
      </p:sp>
      <p:sp>
        <p:nvSpPr>
          <p:cNvPr id="4" name="Text Placeholder 3"/>
          <p:cNvSpPr>
            <a:spLocks noGrp="1"/>
          </p:cNvSpPr>
          <p:nvPr>
            <p:ph type="body" sz="quarter" idx="11"/>
          </p:nvPr>
        </p:nvSpPr>
        <p:spPr>
          <a:xfrm>
            <a:off x="269875" y="1749425"/>
            <a:ext cx="3511903" cy="5108575"/>
          </a:xfrm>
        </p:spPr>
        <p:txBody>
          <a:bodyPr>
            <a:normAutofit/>
          </a:bodyPr>
          <a:lstStyle/>
          <a:p>
            <a:pPr lvl="1"/>
            <a:r>
              <a:rPr lang="en-US" dirty="0"/>
              <a:t>Provides bidirectional communication between Power BI reports and your app</a:t>
            </a:r>
          </a:p>
          <a:p>
            <a:pPr lvl="1"/>
            <a:r>
              <a:rPr lang="en-US" dirty="0"/>
              <a:t>Enables easier integration of reports and reporting functionality</a:t>
            </a:r>
          </a:p>
          <a:p>
            <a:pPr lvl="1"/>
            <a:r>
              <a:rPr lang="en-US" dirty="0"/>
              <a:t>Enables programmatic interaction</a:t>
            </a:r>
          </a:p>
        </p:txBody>
      </p:sp>
      <p:sp>
        <p:nvSpPr>
          <p:cNvPr id="5" name="Rectangle 4"/>
          <p:cNvSpPr/>
          <p:nvPr/>
        </p:nvSpPr>
        <p:spPr bwMode="auto">
          <a:xfrm>
            <a:off x="5025986" y="2108593"/>
            <a:ext cx="1818306" cy="122326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33616" rIns="67232" bIns="33616" numCol="1" spcCol="0" rtlCol="0" fromWordArt="0" anchor="ctr" anchorCtr="0" forceAA="0" compatLnSpc="1">
            <a:prstTxWarp prst="textNoShape">
              <a:avLst/>
            </a:prstTxWarp>
            <a:noAutofit/>
          </a:bodyPr>
          <a:lstStyle/>
          <a:p>
            <a:pPr algn="ctr" defTabSz="685647" fontAlgn="base">
              <a:spcBef>
                <a:spcPts val="441"/>
              </a:spcBef>
              <a:spcAft>
                <a:spcPct val="0"/>
              </a:spcAft>
            </a:pPr>
            <a:r>
              <a:rPr lang="en-IN" b="1" dirty="0">
                <a:solidFill>
                  <a:schemeClr val="tx1"/>
                </a:solidFill>
                <a:latin typeface="+mj-lt"/>
                <a:ea typeface="Segoe UI" pitchFamily="34" charset="0"/>
                <a:cs typeface="Segoe UI" pitchFamily="34" charset="0"/>
              </a:rPr>
              <a:t>Embed a </a:t>
            </a:r>
            <a:br>
              <a:rPr lang="en-IN" b="1" dirty="0">
                <a:solidFill>
                  <a:schemeClr val="tx1"/>
                </a:solidFill>
                <a:latin typeface="+mj-lt"/>
                <a:ea typeface="Segoe UI" pitchFamily="34" charset="0"/>
                <a:cs typeface="Segoe UI" pitchFamily="34" charset="0"/>
              </a:rPr>
            </a:br>
            <a:r>
              <a:rPr lang="en-IN" b="1" dirty="0">
                <a:solidFill>
                  <a:schemeClr val="tx1"/>
                </a:solidFill>
                <a:latin typeface="+mj-lt"/>
                <a:ea typeface="Segoe UI" pitchFamily="34" charset="0"/>
                <a:cs typeface="Segoe UI" pitchFamily="34" charset="0"/>
              </a:rPr>
              <a:t>specific report</a:t>
            </a:r>
          </a:p>
        </p:txBody>
      </p:sp>
      <p:sp>
        <p:nvSpPr>
          <p:cNvPr id="6" name="Rectangle 5"/>
          <p:cNvSpPr/>
          <p:nvPr/>
        </p:nvSpPr>
        <p:spPr bwMode="auto">
          <a:xfrm>
            <a:off x="5025986" y="3384517"/>
            <a:ext cx="1818306" cy="122326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33616" rIns="67232" bIns="33616" numCol="1" spcCol="0" rtlCol="0" fromWordArt="0" anchor="ctr" anchorCtr="0" forceAA="0" compatLnSpc="1">
            <a:prstTxWarp prst="textNoShape">
              <a:avLst/>
            </a:prstTxWarp>
            <a:noAutofit/>
          </a:bodyPr>
          <a:lstStyle/>
          <a:p>
            <a:pPr algn="ctr" defTabSz="685647" fontAlgn="base">
              <a:spcBef>
                <a:spcPts val="441"/>
              </a:spcBef>
              <a:spcAft>
                <a:spcPct val="0"/>
              </a:spcAft>
            </a:pPr>
            <a:r>
              <a:rPr lang="en-IN" b="1" dirty="0">
                <a:solidFill>
                  <a:schemeClr val="tx1"/>
                </a:solidFill>
                <a:latin typeface="+mj-lt"/>
                <a:ea typeface="Segoe UI" pitchFamily="34" charset="0"/>
                <a:cs typeface="Segoe UI" pitchFamily="34" charset="0"/>
              </a:rPr>
              <a:t>Navigate to report pages</a:t>
            </a:r>
          </a:p>
        </p:txBody>
      </p:sp>
      <p:sp>
        <p:nvSpPr>
          <p:cNvPr id="7" name="Rectangle 6"/>
          <p:cNvSpPr/>
          <p:nvPr/>
        </p:nvSpPr>
        <p:spPr bwMode="auto">
          <a:xfrm>
            <a:off x="5025986" y="4660440"/>
            <a:ext cx="1818306" cy="122326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33616" rIns="67232" bIns="33616" numCol="1" spcCol="0" rtlCol="0" fromWordArt="0" anchor="ctr" anchorCtr="0" forceAA="0" compatLnSpc="1">
            <a:prstTxWarp prst="textNoShape">
              <a:avLst/>
            </a:prstTxWarp>
            <a:noAutofit/>
          </a:bodyPr>
          <a:lstStyle/>
          <a:p>
            <a:pPr algn="ctr" defTabSz="685647" fontAlgn="base">
              <a:spcBef>
                <a:spcPts val="441"/>
              </a:spcBef>
              <a:spcAft>
                <a:spcPct val="0"/>
              </a:spcAft>
            </a:pPr>
            <a:r>
              <a:rPr lang="en-IN" b="1" dirty="0">
                <a:solidFill>
                  <a:schemeClr val="tx1"/>
                </a:solidFill>
                <a:latin typeface="+mj-lt"/>
                <a:ea typeface="Segoe UI" pitchFamily="34" charset="0"/>
                <a:cs typeface="Segoe UI" pitchFamily="34" charset="0"/>
              </a:rPr>
              <a:t>Respond to events</a:t>
            </a:r>
          </a:p>
        </p:txBody>
      </p:sp>
      <p:sp>
        <p:nvSpPr>
          <p:cNvPr id="8" name="Rectangle 7"/>
          <p:cNvSpPr/>
          <p:nvPr/>
        </p:nvSpPr>
        <p:spPr bwMode="auto">
          <a:xfrm>
            <a:off x="6895472" y="2108593"/>
            <a:ext cx="1818306" cy="122326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33616" rIns="67232" bIns="33616" numCol="1" spcCol="0" rtlCol="0" fromWordArt="0" anchor="ctr" anchorCtr="0" forceAA="0" compatLnSpc="1">
            <a:prstTxWarp prst="textNoShape">
              <a:avLst/>
            </a:prstTxWarp>
            <a:noAutofit/>
          </a:bodyPr>
          <a:lstStyle/>
          <a:p>
            <a:pPr algn="ctr" defTabSz="685647" fontAlgn="base">
              <a:spcBef>
                <a:spcPts val="441"/>
              </a:spcBef>
              <a:spcAft>
                <a:spcPct val="0"/>
              </a:spcAft>
            </a:pPr>
            <a:r>
              <a:rPr lang="en-IN" b="1" dirty="0">
                <a:solidFill>
                  <a:schemeClr val="tx1"/>
                </a:solidFill>
                <a:latin typeface="+mj-lt"/>
                <a:ea typeface="Segoe UI" pitchFamily="34" charset="0"/>
                <a:cs typeface="Segoe UI" pitchFamily="34" charset="0"/>
              </a:rPr>
              <a:t>Enable/disable page navigation</a:t>
            </a:r>
          </a:p>
        </p:txBody>
      </p:sp>
      <p:sp>
        <p:nvSpPr>
          <p:cNvPr id="9" name="Rectangle 8"/>
          <p:cNvSpPr/>
          <p:nvPr/>
        </p:nvSpPr>
        <p:spPr bwMode="auto">
          <a:xfrm>
            <a:off x="6895472" y="3384517"/>
            <a:ext cx="1818306" cy="122326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33616" rIns="67232" bIns="33616" numCol="1" spcCol="0" rtlCol="0" fromWordArt="0" anchor="ctr" anchorCtr="0" forceAA="0" compatLnSpc="1">
            <a:prstTxWarp prst="textNoShape">
              <a:avLst/>
            </a:prstTxWarp>
            <a:noAutofit/>
          </a:bodyPr>
          <a:lstStyle/>
          <a:p>
            <a:pPr algn="ctr" defTabSz="685647" fontAlgn="base">
              <a:spcBef>
                <a:spcPts val="441"/>
              </a:spcBef>
              <a:spcAft>
                <a:spcPct val="0"/>
              </a:spcAft>
            </a:pPr>
            <a:r>
              <a:rPr lang="en-IN" b="1" dirty="0">
                <a:solidFill>
                  <a:schemeClr val="tx1"/>
                </a:solidFill>
                <a:latin typeface="+mj-lt"/>
                <a:ea typeface="Segoe UI" pitchFamily="34" charset="0"/>
                <a:cs typeface="Segoe UI" pitchFamily="34" charset="0"/>
              </a:rPr>
              <a:t>Enable/disable the filter pane</a:t>
            </a:r>
          </a:p>
        </p:txBody>
      </p:sp>
      <p:sp>
        <p:nvSpPr>
          <p:cNvPr id="10" name="Rectangle 9"/>
          <p:cNvSpPr/>
          <p:nvPr/>
        </p:nvSpPr>
        <p:spPr bwMode="auto">
          <a:xfrm>
            <a:off x="6895472" y="4660440"/>
            <a:ext cx="1818306" cy="122326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33616" rIns="67232" bIns="33616" numCol="1" spcCol="0" rtlCol="0" fromWordArt="0" anchor="ctr" anchorCtr="0" forceAA="0" compatLnSpc="1">
            <a:prstTxWarp prst="textNoShape">
              <a:avLst/>
            </a:prstTxWarp>
            <a:noAutofit/>
          </a:bodyPr>
          <a:lstStyle/>
          <a:p>
            <a:pPr algn="ctr" defTabSz="685647" fontAlgn="base">
              <a:spcBef>
                <a:spcPts val="441"/>
              </a:spcBef>
              <a:spcAft>
                <a:spcPct val="0"/>
              </a:spcAft>
            </a:pPr>
            <a:r>
              <a:rPr lang="en-IN" b="1" dirty="0">
                <a:solidFill>
                  <a:schemeClr val="tx1"/>
                </a:solidFill>
                <a:latin typeface="+mj-lt"/>
                <a:ea typeface="Segoe UI" pitchFamily="34" charset="0"/>
                <a:cs typeface="Segoe UI" pitchFamily="34" charset="0"/>
              </a:rPr>
              <a:t>Retrieve report interactivity context</a:t>
            </a:r>
          </a:p>
        </p:txBody>
      </p:sp>
      <p:sp>
        <p:nvSpPr>
          <p:cNvPr id="11" name="Rectangle 10"/>
          <p:cNvSpPr/>
          <p:nvPr/>
        </p:nvSpPr>
        <p:spPr bwMode="auto">
          <a:xfrm>
            <a:off x="8764958" y="2108593"/>
            <a:ext cx="1818306" cy="122326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33616" rIns="67232" bIns="33616" numCol="1" spcCol="0" rtlCol="0" fromWordArt="0" anchor="ctr" anchorCtr="0" forceAA="0" compatLnSpc="1">
            <a:prstTxWarp prst="textNoShape">
              <a:avLst/>
            </a:prstTxWarp>
            <a:noAutofit/>
          </a:bodyPr>
          <a:lstStyle/>
          <a:p>
            <a:pPr algn="ctr" defTabSz="685647" fontAlgn="base">
              <a:spcBef>
                <a:spcPts val="441"/>
              </a:spcBef>
              <a:spcAft>
                <a:spcPct val="0"/>
              </a:spcAft>
            </a:pPr>
            <a:r>
              <a:rPr lang="en-AU" b="1" dirty="0">
                <a:solidFill>
                  <a:schemeClr val="tx1"/>
                </a:solidFill>
                <a:latin typeface="+mj-lt"/>
                <a:ea typeface="Segoe UI" pitchFamily="34" charset="0"/>
                <a:cs typeface="Segoe UI" pitchFamily="34" charset="0"/>
              </a:rPr>
              <a:t>Load a default report page</a:t>
            </a:r>
            <a:endParaRPr lang="en-IN" b="1" dirty="0">
              <a:solidFill>
                <a:schemeClr val="tx1"/>
              </a:solidFill>
              <a:latin typeface="+mj-lt"/>
              <a:ea typeface="Segoe UI" pitchFamily="34" charset="0"/>
              <a:cs typeface="Segoe UI" pitchFamily="34" charset="0"/>
            </a:endParaRPr>
          </a:p>
        </p:txBody>
      </p:sp>
      <p:sp>
        <p:nvSpPr>
          <p:cNvPr id="12" name="Rectangle 11"/>
          <p:cNvSpPr/>
          <p:nvPr/>
        </p:nvSpPr>
        <p:spPr bwMode="auto">
          <a:xfrm>
            <a:off x="8764958" y="3384517"/>
            <a:ext cx="1818306" cy="122326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33616" rIns="67232" bIns="33616" numCol="1" spcCol="0" rtlCol="0" fromWordArt="0" anchor="ctr" anchorCtr="0" forceAA="0" compatLnSpc="1">
            <a:prstTxWarp prst="textNoShape">
              <a:avLst/>
            </a:prstTxWarp>
            <a:noAutofit/>
          </a:bodyPr>
          <a:lstStyle/>
          <a:p>
            <a:pPr algn="ctr" defTabSz="685647" fontAlgn="base">
              <a:spcBef>
                <a:spcPts val="441"/>
              </a:spcBef>
              <a:spcAft>
                <a:spcPct val="0"/>
              </a:spcAft>
            </a:pPr>
            <a:r>
              <a:rPr lang="en-IN" b="1" dirty="0">
                <a:solidFill>
                  <a:schemeClr val="tx1"/>
                </a:solidFill>
                <a:latin typeface="+mj-lt"/>
                <a:ea typeface="Segoe UI" pitchFamily="34" charset="0"/>
                <a:cs typeface="Segoe UI" pitchFamily="34" charset="0"/>
              </a:rPr>
              <a:t>Filter the report</a:t>
            </a:r>
          </a:p>
        </p:txBody>
      </p:sp>
      <p:sp>
        <p:nvSpPr>
          <p:cNvPr id="13" name="Rectangle 12"/>
          <p:cNvSpPr/>
          <p:nvPr/>
        </p:nvSpPr>
        <p:spPr bwMode="auto">
          <a:xfrm>
            <a:off x="8764958" y="4660440"/>
            <a:ext cx="1818306" cy="1223265"/>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33616" rIns="67232" bIns="33616" numCol="1" spcCol="0" rtlCol="0" fromWordArt="0" anchor="ctr" anchorCtr="0" forceAA="0" compatLnSpc="1">
            <a:prstTxWarp prst="textNoShape">
              <a:avLst/>
            </a:prstTxWarp>
            <a:noAutofit/>
          </a:bodyPr>
          <a:lstStyle/>
          <a:p>
            <a:pPr algn="ctr" defTabSz="685647" fontAlgn="base">
              <a:spcBef>
                <a:spcPts val="441"/>
              </a:spcBef>
              <a:spcAft>
                <a:spcPct val="0"/>
              </a:spcAft>
            </a:pPr>
            <a:r>
              <a:rPr lang="en-IN" b="1" dirty="0">
                <a:solidFill>
                  <a:schemeClr val="tx1"/>
                </a:solidFill>
                <a:latin typeface="+mj-lt"/>
                <a:ea typeface="Segoe UI" pitchFamily="34" charset="0"/>
                <a:cs typeface="Segoe UI" pitchFamily="34" charset="0"/>
              </a:rPr>
              <a:t>Enter/Exit full screen mode</a:t>
            </a:r>
          </a:p>
        </p:txBody>
      </p:sp>
    </p:spTree>
    <p:extLst>
      <p:ext uri="{BB962C8B-B14F-4D97-AF65-F5344CB8AC3E}">
        <p14:creationId xmlns:p14="http://schemas.microsoft.com/office/powerpoint/2010/main" val="214650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Azure Power BI Embedded</a:t>
            </a:r>
          </a:p>
        </p:txBody>
      </p:sp>
      <p:sp>
        <p:nvSpPr>
          <p:cNvPr id="3" name="Content Placeholder 2"/>
          <p:cNvSpPr>
            <a:spLocks noGrp="1"/>
          </p:cNvSpPr>
          <p:nvPr>
            <p:ph sz="quarter" idx="10"/>
          </p:nvPr>
        </p:nvSpPr>
        <p:spPr/>
        <p:txBody>
          <a:bodyPr/>
          <a:lstStyle/>
          <a:p>
            <a:r>
              <a:rPr lang="en-US" noProof="0" dirty="0"/>
              <a:t>Pricing</a:t>
            </a:r>
          </a:p>
        </p:txBody>
      </p:sp>
      <p:sp>
        <p:nvSpPr>
          <p:cNvPr id="4" name="Text Placeholder 3"/>
          <p:cNvSpPr>
            <a:spLocks noGrp="1"/>
          </p:cNvSpPr>
          <p:nvPr>
            <p:ph type="body" sz="quarter" idx="11"/>
          </p:nvPr>
        </p:nvSpPr>
        <p:spPr/>
        <p:txBody>
          <a:bodyPr/>
          <a:lstStyle/>
          <a:p>
            <a:pPr lvl="1"/>
            <a:r>
              <a:rPr lang="en-US" noProof="0" dirty="0"/>
              <a:t>Free: 100 sessions/month</a:t>
            </a:r>
          </a:p>
          <a:p>
            <a:pPr lvl="1"/>
            <a:r>
              <a:rPr lang="en-US" noProof="0" dirty="0"/>
              <a:t>Standard: USD 0.05/session</a:t>
            </a:r>
          </a:p>
          <a:p>
            <a:pPr lvl="1"/>
            <a:r>
              <a:rPr lang="en-US" noProof="0" dirty="0"/>
              <a:t>A session ends when either the user closes the report, or one hour after the session was initiated, whichever comes first</a:t>
            </a:r>
          </a:p>
          <a:p>
            <a:pPr marL="1054" lvl="1" indent="0">
              <a:buNone/>
            </a:pPr>
            <a:endParaRPr lang="en-US" noProof="0" dirty="0"/>
          </a:p>
        </p:txBody>
      </p:sp>
    </p:spTree>
    <p:extLst>
      <p:ext uri="{BB962C8B-B14F-4D97-AF65-F5344CB8AC3E}">
        <p14:creationId xmlns:p14="http://schemas.microsoft.com/office/powerpoint/2010/main" val="1693075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pPr lvl="1"/>
            <a:r>
              <a:rPr lang="en-US" noProof="0" dirty="0"/>
              <a:t>The Power BI REST API can push data directly from an application into a Power BI dataset</a:t>
            </a:r>
          </a:p>
          <a:p>
            <a:pPr lvl="1"/>
            <a:r>
              <a:rPr lang="en-US" dirty="0"/>
              <a:t>Developers can integrate Power BI tiles and reports into application</a:t>
            </a:r>
          </a:p>
          <a:p>
            <a:pPr lvl="1"/>
            <a:r>
              <a:rPr lang="en-US" dirty="0"/>
              <a:t>Developers can develop custom visuals for use in Power BI solutions</a:t>
            </a:r>
          </a:p>
          <a:p>
            <a:pPr lvl="1"/>
            <a:r>
              <a:rPr lang="en-US" dirty="0"/>
              <a:t>Developers can embed compelling, interactive reports within their web apps</a:t>
            </a:r>
          </a:p>
          <a:p>
            <a:pPr lvl="1"/>
            <a:endParaRPr lang="en-US" noProof="0" dirty="0"/>
          </a:p>
        </p:txBody>
      </p:sp>
    </p:spTree>
    <p:extLst>
      <p:ext uri="{BB962C8B-B14F-4D97-AF65-F5344CB8AC3E}">
        <p14:creationId xmlns:p14="http://schemas.microsoft.com/office/powerpoint/2010/main" val="1785588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Partner opportunities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pPr lvl="1"/>
            <a:r>
              <a:rPr lang="en-US" noProof="0" dirty="0"/>
              <a:t>Develop exactly what your customers need</a:t>
            </a:r>
          </a:p>
          <a:p>
            <a:pPr lvl="1"/>
            <a:r>
              <a:rPr lang="en-US" noProof="0" dirty="0"/>
              <a:t>Use the Power BI REST API to:</a:t>
            </a:r>
          </a:p>
          <a:p>
            <a:pPr lvl="2"/>
            <a:r>
              <a:rPr lang="en-US" noProof="0" dirty="0"/>
              <a:t>Integrate client and web applications with Power BI</a:t>
            </a:r>
          </a:p>
          <a:p>
            <a:pPr lvl="2"/>
            <a:r>
              <a:rPr lang="en-US" noProof="0" dirty="0"/>
              <a:t>Enable real-time content management and monitoring</a:t>
            </a:r>
          </a:p>
          <a:p>
            <a:pPr lvl="2"/>
            <a:r>
              <a:rPr lang="en-US" noProof="0" dirty="0"/>
              <a:t>Connect to data sources not yet integrated with Power BI</a:t>
            </a:r>
          </a:p>
          <a:p>
            <a:pPr lvl="1"/>
            <a:r>
              <a:rPr lang="en-US" noProof="0" dirty="0"/>
              <a:t>Integrate Power BI tiles and reports into apps</a:t>
            </a:r>
          </a:p>
          <a:p>
            <a:pPr lvl="1"/>
            <a:r>
              <a:rPr lang="en-US" noProof="0" dirty="0"/>
              <a:t>Extend Power BI with custom visuals to represent data in the best way</a:t>
            </a:r>
          </a:p>
          <a:p>
            <a:pPr lvl="1"/>
            <a:endParaRPr lang="en-US" noProof="0" dirty="0"/>
          </a:p>
        </p:txBody>
      </p:sp>
    </p:spTree>
    <p:extLst>
      <p:ext uri="{BB962C8B-B14F-4D97-AF65-F5344CB8AC3E}">
        <p14:creationId xmlns:p14="http://schemas.microsoft.com/office/powerpoint/2010/main" val="3120151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r>
              <a:rPr lang="en-US" noProof="0" dirty="0"/>
              <a:t>Power BI Developer Center</a:t>
            </a:r>
          </a:p>
          <a:p>
            <a:pPr lvl="1"/>
            <a:r>
              <a:rPr lang="en-US" noProof="0" dirty="0">
                <a:hlinkClick r:id="rId3"/>
              </a:rPr>
              <a:t>https://powerbi.microsoft.com/developers</a:t>
            </a:r>
            <a:endParaRPr lang="en-US" noProof="0" dirty="0"/>
          </a:p>
          <a:p>
            <a:r>
              <a:rPr lang="en-US" noProof="0" dirty="0"/>
              <a:t>Power BI App Registration Tool</a:t>
            </a:r>
          </a:p>
          <a:p>
            <a:pPr lvl="1"/>
            <a:r>
              <a:rPr lang="en-US" noProof="0" dirty="0">
                <a:hlinkClick r:id="rId4"/>
              </a:rPr>
              <a:t>http://dev.powerbi.com/apps</a:t>
            </a:r>
            <a:endParaRPr lang="en-US" noProof="0" dirty="0"/>
          </a:p>
          <a:p>
            <a:r>
              <a:rPr lang="en-US" noProof="0" dirty="0"/>
              <a:t>Power BI REST API Console</a:t>
            </a:r>
          </a:p>
          <a:p>
            <a:pPr lvl="1"/>
            <a:r>
              <a:rPr lang="en-US" noProof="0" dirty="0">
                <a:hlinkClick r:id="rId5"/>
              </a:rPr>
              <a:t>http://docs.powerbi.apiary.io</a:t>
            </a:r>
            <a:endParaRPr lang="en-US" noProof="0" dirty="0"/>
          </a:p>
          <a:p>
            <a:pPr lvl="1"/>
            <a:r>
              <a:rPr lang="en-US" noProof="0" dirty="0"/>
              <a:t>Test each of the REST API operations using the console interface</a:t>
            </a:r>
          </a:p>
          <a:p>
            <a:pPr lvl="1"/>
            <a:endParaRPr lang="en-US" noProof="0" dirty="0"/>
          </a:p>
        </p:txBody>
      </p:sp>
    </p:spTree>
    <p:extLst>
      <p:ext uri="{BB962C8B-B14F-4D97-AF65-F5344CB8AC3E}">
        <p14:creationId xmlns:p14="http://schemas.microsoft.com/office/powerpoint/2010/main" val="290681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a:bodyPr>
          <a:lstStyle/>
          <a:p>
            <a:r>
              <a:rPr lang="en-US" noProof="0" dirty="0"/>
              <a:t>GitHub: Integrate a tile into an app</a:t>
            </a:r>
          </a:p>
          <a:p>
            <a:pPr lvl="1"/>
            <a:r>
              <a:rPr lang="en-US" noProof="0" dirty="0">
                <a:hlinkClick r:id="rId3"/>
              </a:rPr>
              <a:t>https://github.com/Microsoft/PowerBI-CSharp/tree/master/samples/webforms/embed-a-tile-into-an-app</a:t>
            </a:r>
            <a:endParaRPr lang="en-US" noProof="0" dirty="0"/>
          </a:p>
          <a:p>
            <a:r>
              <a:rPr lang="en-US" noProof="0" dirty="0"/>
              <a:t>GitHub: Integrate a report into an app</a:t>
            </a:r>
          </a:p>
          <a:p>
            <a:pPr lvl="1"/>
            <a:r>
              <a:rPr lang="en-US" noProof="0" dirty="0">
                <a:hlinkClick r:id="rId4"/>
              </a:rPr>
              <a:t>https://github.com/Microsoft/PowerBI-CSharp/tree/master/samples/webforms/embed-a-report-into-an-app</a:t>
            </a:r>
            <a:endParaRPr lang="en-US" noProof="0" dirty="0"/>
          </a:p>
          <a:p>
            <a:endParaRPr lang="en-US" noProof="0" dirty="0"/>
          </a:p>
        </p:txBody>
      </p:sp>
    </p:spTree>
    <p:extLst>
      <p:ext uri="{BB962C8B-B14F-4D97-AF65-F5344CB8AC3E}">
        <p14:creationId xmlns:p14="http://schemas.microsoft.com/office/powerpoint/2010/main" val="160705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fontScale="92500" lnSpcReduction="10000"/>
          </a:bodyPr>
          <a:lstStyle/>
          <a:p>
            <a:r>
              <a:rPr lang="en-US" noProof="0" dirty="0"/>
              <a:t>Extend Power BI with Custom Visuals</a:t>
            </a:r>
          </a:p>
          <a:p>
            <a:pPr lvl="1"/>
            <a:r>
              <a:rPr lang="en-US" noProof="0" dirty="0">
                <a:hlinkClick r:id="rId3"/>
              </a:rPr>
              <a:t>https://powerbi.microsoft.com/custom-visuals</a:t>
            </a:r>
            <a:endParaRPr lang="en-US" noProof="0" dirty="0"/>
          </a:p>
          <a:p>
            <a:pPr lvl="1"/>
            <a:r>
              <a:rPr lang="en-US" noProof="0" dirty="0">
                <a:hlinkClick r:id="rId4"/>
              </a:rPr>
              <a:t>https://github.com/microsoft/powerbi-visuals</a:t>
            </a:r>
            <a:endParaRPr lang="en-US" noProof="0" dirty="0"/>
          </a:p>
          <a:p>
            <a:r>
              <a:rPr lang="en-US" noProof="0" dirty="0"/>
              <a:t>Power BI Visuals Gallery</a:t>
            </a:r>
          </a:p>
          <a:p>
            <a:pPr lvl="1"/>
            <a:r>
              <a:rPr lang="en-US" noProof="0" dirty="0">
                <a:hlinkClick r:id="rId5"/>
              </a:rPr>
              <a:t>https://app.powerbi.com/visuals</a:t>
            </a:r>
            <a:endParaRPr lang="en-US" noProof="0" dirty="0"/>
          </a:p>
          <a:p>
            <a:pPr lvl="1"/>
            <a:r>
              <a:rPr lang="en-US" noProof="0" dirty="0"/>
              <a:t>Submit custom visuals for discovery and use by the Power BI community</a:t>
            </a:r>
          </a:p>
          <a:p>
            <a:r>
              <a:rPr lang="en-US" dirty="0"/>
              <a:t>Azure Power BI Embedded</a:t>
            </a:r>
          </a:p>
          <a:p>
            <a:pPr lvl="1"/>
            <a:r>
              <a:rPr lang="en-US" dirty="0">
                <a:hlinkClick r:id="rId6"/>
              </a:rPr>
              <a:t>https://azure.microsoft.com/en-us/services/power-bi-embedded</a:t>
            </a:r>
            <a:endParaRPr lang="en-US" dirty="0"/>
          </a:p>
          <a:p>
            <a:pPr lvl="1"/>
            <a:r>
              <a:rPr lang="en-US" dirty="0">
                <a:hlinkClick r:id="rId7"/>
              </a:rPr>
              <a:t>https://azure.microsoft.com/en-us/pricing/details/power-bi-embedded/</a:t>
            </a:r>
            <a:endParaRPr lang="en-US" dirty="0"/>
          </a:p>
          <a:p>
            <a:pPr lvl="1"/>
            <a:endParaRPr lang="en-US" dirty="0"/>
          </a:p>
          <a:p>
            <a:endParaRPr lang="en-US" noProof="0" dirty="0"/>
          </a:p>
        </p:txBody>
      </p:sp>
    </p:spTree>
    <p:extLst>
      <p:ext uri="{BB962C8B-B14F-4D97-AF65-F5344CB8AC3E}">
        <p14:creationId xmlns:p14="http://schemas.microsoft.com/office/powerpoint/2010/main" val="81360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Delivering a real-time Power BI dashboard with the REST API</a:t>
            </a:r>
          </a:p>
        </p:txBody>
      </p:sp>
      <p:sp>
        <p:nvSpPr>
          <p:cNvPr id="5" name="Text Placeholder 4"/>
          <p:cNvSpPr>
            <a:spLocks noGrp="1"/>
          </p:cNvSpPr>
          <p:nvPr>
            <p:ph type="body" sz="quarter" idx="10"/>
          </p:nvPr>
        </p:nvSpPr>
        <p:spPr/>
        <p:txBody>
          <a:bodyPr>
            <a:normAutofit/>
          </a:bodyPr>
          <a:lstStyle/>
          <a:p>
            <a:r>
              <a:rPr lang="en-US" noProof="0" dirty="0"/>
              <a:t>06A | 45 minutes</a:t>
            </a:r>
          </a:p>
        </p:txBody>
      </p:sp>
      <p:sp>
        <p:nvSpPr>
          <p:cNvPr id="8" name="Text Placeholder 7"/>
          <p:cNvSpPr>
            <a:spLocks noGrp="1"/>
          </p:cNvSpPr>
          <p:nvPr>
            <p:ph type="body" sz="quarter" idx="11"/>
          </p:nvPr>
        </p:nvSpPr>
        <p:spPr>
          <a:xfrm>
            <a:off x="467833" y="3594100"/>
            <a:ext cx="6805326" cy="2966188"/>
          </a:xfrm>
        </p:spPr>
        <p:txBody>
          <a:bodyPr/>
          <a:lstStyle/>
          <a:p>
            <a:r>
              <a:rPr lang="en-US" noProof="0" dirty="0"/>
              <a:t>In this lab, you will deliver a real-time dashboard by using the Power BI REST API</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7895673" y="3419999"/>
            <a:ext cx="3660680" cy="3183082"/>
          </a:xfrm>
          <a:prstGeom prst="rect">
            <a:avLst/>
          </a:prstGeom>
        </p:spPr>
      </p:pic>
      <p:sp>
        <p:nvSpPr>
          <p:cNvPr id="6" name="TextBox 5"/>
          <p:cNvSpPr txBox="1"/>
          <p:nvPr/>
        </p:nvSpPr>
        <p:spPr>
          <a:xfrm>
            <a:off x="651641" y="5201794"/>
            <a:ext cx="6279246" cy="794064"/>
          </a:xfrm>
          <a:prstGeom prst="rect">
            <a:avLst/>
          </a:prstGeom>
          <a:solidFill>
            <a:schemeClr val="bg2">
              <a:lumMod val="75000"/>
            </a:schemeClr>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Experienced </a:t>
            </a:r>
            <a:r>
              <a:rPr lang="en-US" dirty="0">
                <a:gradFill>
                  <a:gsLst>
                    <a:gs pos="2917">
                      <a:schemeClr val="tx1"/>
                    </a:gs>
                    <a:gs pos="30000">
                      <a:schemeClr val="tx1"/>
                    </a:gs>
                  </a:gsLst>
                  <a:lin ang="5400000" scaled="0"/>
                </a:gradFill>
              </a:rPr>
              <a:t>C# developers are encouraged to enable debugging to more deeply explore the API</a:t>
            </a:r>
          </a:p>
        </p:txBody>
      </p:sp>
    </p:spTree>
    <p:extLst>
      <p:ext uri="{BB962C8B-B14F-4D97-AF65-F5344CB8AC3E}">
        <p14:creationId xmlns:p14="http://schemas.microsoft.com/office/powerpoint/2010/main" val="3234715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06669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06</a:t>
            </a:r>
            <a:br>
              <a:rPr lang="en-US" dirty="0"/>
            </a:br>
            <a:r>
              <a:rPr lang="en-AU" dirty="0"/>
              <a:t>Leveraging solution templates</a:t>
            </a:r>
          </a:p>
        </p:txBody>
      </p:sp>
      <p:sp>
        <p:nvSpPr>
          <p:cNvPr id="6" name="Text Placeholder 5"/>
          <p:cNvSpPr>
            <a:spLocks noGrp="1"/>
          </p:cNvSpPr>
          <p:nvPr>
            <p:ph type="body" sz="quarter" idx="10"/>
          </p:nvPr>
        </p:nvSpPr>
        <p:spPr/>
        <p:txBody>
          <a:bodyPr/>
          <a:lstStyle/>
          <a:p>
            <a:r>
              <a:rPr lang="en-US" dirty="0"/>
              <a:t>Introducing solution templates</a:t>
            </a:r>
          </a:p>
          <a:p>
            <a:r>
              <a:rPr lang="en-US" dirty="0"/>
              <a:t>Describing solution template use cases and architecture</a:t>
            </a:r>
          </a:p>
          <a:p>
            <a:r>
              <a:rPr lang="en-US" dirty="0"/>
              <a:t>Key points and takeaways</a:t>
            </a:r>
            <a:endParaRPr lang="en-AU" dirty="0"/>
          </a:p>
        </p:txBody>
      </p:sp>
    </p:spTree>
    <p:extLst>
      <p:ext uri="{BB962C8B-B14F-4D97-AF65-F5344CB8AC3E}">
        <p14:creationId xmlns:p14="http://schemas.microsoft.com/office/powerpoint/2010/main" val="28251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Participant introductions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noProof="0" dirty="0"/>
              <a:t>Please provide a brief introduction, including:</a:t>
            </a:r>
          </a:p>
          <a:p>
            <a:pPr lvl="1"/>
            <a:r>
              <a:rPr lang="en-US" noProof="0" dirty="0"/>
              <a:t>Name</a:t>
            </a:r>
          </a:p>
          <a:p>
            <a:pPr lvl="1"/>
            <a:r>
              <a:rPr lang="en-US" noProof="0" dirty="0"/>
              <a:t>Role</a:t>
            </a:r>
          </a:p>
          <a:p>
            <a:pPr marL="1054" lvl="1" indent="0">
              <a:buNone/>
            </a:pPr>
            <a:endParaRPr lang="en-US" noProof="0" dirty="0"/>
          </a:p>
          <a:p>
            <a:pPr lvl="1"/>
            <a:r>
              <a:rPr lang="en-US" noProof="0" dirty="0"/>
              <a:t>Prior Microsoft BI experience with:</a:t>
            </a:r>
          </a:p>
          <a:p>
            <a:pPr lvl="2"/>
            <a:r>
              <a:rPr lang="en-US" noProof="0" dirty="0"/>
              <a:t>Microsoft BI Stack</a:t>
            </a:r>
          </a:p>
          <a:p>
            <a:pPr lvl="2"/>
            <a:r>
              <a:rPr lang="en-US" noProof="0" dirty="0"/>
              <a:t>Azure Data Services</a:t>
            </a:r>
          </a:p>
          <a:p>
            <a:pPr lvl="2"/>
            <a:r>
              <a:rPr lang="en-US" noProof="0" dirty="0"/>
              <a:t>SQL Server</a:t>
            </a:r>
          </a:p>
          <a:p>
            <a:pPr lvl="2"/>
            <a:r>
              <a:rPr lang="en-US" noProof="0" dirty="0"/>
              <a:t>Definitely Microsoft Excel!</a:t>
            </a:r>
          </a:p>
          <a:p>
            <a:endParaRPr lang="en-US" noProof="0" dirty="0"/>
          </a:p>
        </p:txBody>
      </p:sp>
    </p:spTree>
    <p:extLst>
      <p:ext uri="{BB962C8B-B14F-4D97-AF65-F5344CB8AC3E}">
        <p14:creationId xmlns:p14="http://schemas.microsoft.com/office/powerpoint/2010/main" val="257203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p:cNvGrpSpPr/>
          <p:nvPr/>
        </p:nvGrpSpPr>
        <p:grpSpPr>
          <a:xfrm>
            <a:off x="3723666" y="-93933"/>
            <a:ext cx="10270279" cy="6838881"/>
            <a:chOff x="3798333" y="-96314"/>
            <a:chExt cx="10476219" cy="6976015"/>
          </a:xfrm>
        </p:grpSpPr>
        <p:pic>
          <p:nvPicPr>
            <p:cNvPr id="47"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4"/>
            <a:stretch>
              <a:fillRect/>
            </a:stretch>
          </p:blipFill>
          <p:spPr>
            <a:xfrm>
              <a:off x="5176706" y="902333"/>
              <a:ext cx="7800399" cy="4864608"/>
            </a:xfrm>
            <a:prstGeom prst="rect">
              <a:avLst/>
            </a:prstGeom>
          </p:spPr>
        </p:pic>
      </p:grpSp>
      <p:sp>
        <p:nvSpPr>
          <p:cNvPr id="28" name="microsoft"/>
          <p:cNvSpPr/>
          <p:nvPr/>
        </p:nvSpPr>
        <p:spPr>
          <a:xfrm>
            <a:off x="462070" y="1200081"/>
            <a:ext cx="6727850" cy="1351734"/>
          </a:xfrm>
          <a:prstGeom prst="rect">
            <a:avLst/>
          </a:prstGeom>
        </p:spPr>
        <p:txBody>
          <a:bodyPr wrap="square" anchor="t">
            <a:spAutoFit/>
          </a:bodyPr>
          <a:lstStyle/>
          <a:p>
            <a:pPr marL="0" marR="0" lvl="0" indent="0" algn="l" defTabSz="914102" rtl="0" eaLnBrk="1" fontAlgn="base" latinLnBrk="0" hangingPunct="1">
              <a:lnSpc>
                <a:spcPct val="95000"/>
              </a:lnSpc>
              <a:spcBef>
                <a:spcPct val="0"/>
              </a:spcBef>
              <a:spcAft>
                <a:spcPts val="1176"/>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Custom </a:t>
            </a:r>
            <a:b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b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visualizations</a:t>
            </a:r>
          </a:p>
        </p:txBody>
      </p:sp>
      <p:sp>
        <p:nvSpPr>
          <p:cNvPr id="17" name="Oval 5"/>
          <p:cNvSpPr>
            <a:spLocks noChangeArrowheads="1"/>
          </p:cNvSpPr>
          <p:nvPr/>
        </p:nvSpPr>
        <p:spPr bwMode="auto">
          <a:xfrm>
            <a:off x="821369" y="3135722"/>
            <a:ext cx="2897903" cy="2893671"/>
          </a:xfrm>
          <a:prstGeom prst="ellipse">
            <a:avLst/>
          </a:prstGeom>
          <a:solidFill>
            <a:srgbClr val="F2F2F2"/>
          </a:solidFill>
          <a:ln w="19050">
            <a:solidFill>
              <a:srgbClr val="C7C7C7"/>
            </a:solidFill>
            <a:prstDash val="solid"/>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21" name="Group 20"/>
          <p:cNvGrpSpPr/>
          <p:nvPr/>
        </p:nvGrpSpPr>
        <p:grpSpPr>
          <a:xfrm>
            <a:off x="3392165" y="4492358"/>
            <a:ext cx="597103" cy="597103"/>
            <a:chOff x="3353686" y="4475444"/>
            <a:chExt cx="822074" cy="822074"/>
          </a:xfrm>
        </p:grpSpPr>
        <p:sp>
          <p:nvSpPr>
            <p:cNvPr id="22" name="Oval 8"/>
            <p:cNvSpPr>
              <a:spLocks noChangeArrowheads="1"/>
            </p:cNvSpPr>
            <p:nvPr/>
          </p:nvSpPr>
          <p:spPr bwMode="auto">
            <a:xfrm>
              <a:off x="3353686" y="4475444"/>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microphone_2"/>
            <p:cNvSpPr>
              <a:spLocks noChangeAspect="1" noEditPoints="1"/>
            </p:cNvSpPr>
            <p:nvPr/>
          </p:nvSpPr>
          <p:spPr bwMode="auto">
            <a:xfrm>
              <a:off x="3651217" y="4695187"/>
              <a:ext cx="227013" cy="382588"/>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p:cNvGrpSpPr/>
          <p:nvPr/>
        </p:nvGrpSpPr>
        <p:grpSpPr>
          <a:xfrm>
            <a:off x="2912276" y="5345356"/>
            <a:ext cx="598671" cy="600238"/>
            <a:chOff x="2863895" y="5344987"/>
            <a:chExt cx="824231" cy="826389"/>
          </a:xfrm>
        </p:grpSpPr>
        <p:sp>
          <p:nvSpPr>
            <p:cNvPr id="25" name="Oval 24"/>
            <p:cNvSpPr>
              <a:spLocks noChangeArrowheads="1"/>
            </p:cNvSpPr>
            <p:nvPr/>
          </p:nvSpPr>
          <p:spPr bwMode="auto">
            <a:xfrm>
              <a:off x="2863895" y="5344987"/>
              <a:ext cx="824231"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graph_6"/>
            <p:cNvSpPr>
              <a:spLocks noChangeAspect="1" noEditPoints="1"/>
            </p:cNvSpPr>
            <p:nvPr/>
          </p:nvSpPr>
          <p:spPr bwMode="auto">
            <a:xfrm>
              <a:off x="3080748" y="5602606"/>
              <a:ext cx="390525" cy="31115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29" name="Oval 28"/>
          <p:cNvSpPr>
            <a:spLocks noChangeArrowheads="1"/>
          </p:cNvSpPr>
          <p:nvPr/>
        </p:nvSpPr>
        <p:spPr bwMode="auto">
          <a:xfrm>
            <a:off x="1733315" y="5438797"/>
            <a:ext cx="1076129" cy="1081776"/>
          </a:xfrm>
          <a:prstGeom prst="ellipse">
            <a:avLst/>
          </a:prstGeom>
          <a:solidFill>
            <a:schemeClr val="accent2"/>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34" name="Group 33"/>
          <p:cNvGrpSpPr/>
          <p:nvPr/>
        </p:nvGrpSpPr>
        <p:grpSpPr>
          <a:xfrm>
            <a:off x="551649" y="4492357"/>
            <a:ext cx="598671" cy="597105"/>
            <a:chOff x="455932" y="4475444"/>
            <a:chExt cx="824231" cy="822074"/>
          </a:xfrm>
        </p:grpSpPr>
        <p:sp>
          <p:nvSpPr>
            <p:cNvPr id="35" name="Oval 34"/>
            <p:cNvSpPr>
              <a:spLocks noChangeArrowheads="1"/>
            </p:cNvSpPr>
            <p:nvPr/>
          </p:nvSpPr>
          <p:spPr bwMode="auto">
            <a:xfrm>
              <a:off x="455932" y="4475444"/>
              <a:ext cx="824231"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arrow_4"/>
            <p:cNvSpPr>
              <a:spLocks noChangeAspect="1" noEditPoints="1"/>
            </p:cNvSpPr>
            <p:nvPr/>
          </p:nvSpPr>
          <p:spPr bwMode="auto">
            <a:xfrm>
              <a:off x="700566" y="4703222"/>
              <a:ext cx="334962" cy="366519"/>
            </a:xfrm>
            <a:custGeom>
              <a:avLst/>
              <a:gdLst>
                <a:gd name="T0" fmla="*/ 211 w 211"/>
                <a:gd name="T1" fmla="*/ 147 h 253"/>
                <a:gd name="T2" fmla="*/ 211 w 211"/>
                <a:gd name="T3" fmla="*/ 43 h 253"/>
                <a:gd name="T4" fmla="*/ 0 w 211"/>
                <a:gd name="T5" fmla="*/ 43 h 253"/>
                <a:gd name="T6" fmla="*/ 0 w 211"/>
                <a:gd name="T7" fmla="*/ 253 h 253"/>
                <a:gd name="T8" fmla="*/ 211 w 211"/>
                <a:gd name="T9" fmla="*/ 253 h 253"/>
                <a:gd name="T10" fmla="*/ 211 w 211"/>
                <a:gd name="T11" fmla="*/ 147 h 253"/>
                <a:gd name="T12" fmla="*/ 106 w 211"/>
                <a:gd name="T13" fmla="*/ 0 h 253"/>
                <a:gd name="T14" fmla="*/ 106 w 211"/>
                <a:gd name="T15" fmla="*/ 155 h 253"/>
                <a:gd name="T16" fmla="*/ 159 w 211"/>
                <a:gd name="T17" fmla="*/ 101 h 253"/>
                <a:gd name="T18" fmla="*/ 106 w 211"/>
                <a:gd name="T19" fmla="*/ 155 h 253"/>
                <a:gd name="T20" fmla="*/ 51 w 211"/>
                <a:gd name="T21" fmla="*/ 10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53">
                  <a:moveTo>
                    <a:pt x="211" y="147"/>
                  </a:moveTo>
                  <a:lnTo>
                    <a:pt x="211" y="43"/>
                  </a:lnTo>
                  <a:lnTo>
                    <a:pt x="0" y="43"/>
                  </a:lnTo>
                  <a:lnTo>
                    <a:pt x="0" y="253"/>
                  </a:lnTo>
                  <a:lnTo>
                    <a:pt x="211" y="253"/>
                  </a:lnTo>
                  <a:lnTo>
                    <a:pt x="211" y="147"/>
                  </a:lnTo>
                  <a:moveTo>
                    <a:pt x="106" y="0"/>
                  </a:moveTo>
                  <a:lnTo>
                    <a:pt x="106" y="155"/>
                  </a:lnTo>
                  <a:moveTo>
                    <a:pt x="159" y="101"/>
                  </a:moveTo>
                  <a:lnTo>
                    <a:pt x="106" y="155"/>
                  </a:lnTo>
                  <a:lnTo>
                    <a:pt x="51" y="101"/>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7" name="Group 36"/>
          <p:cNvGrpSpPr/>
          <p:nvPr/>
        </p:nvGrpSpPr>
        <p:grpSpPr>
          <a:xfrm>
            <a:off x="722711" y="3525687"/>
            <a:ext cx="597103" cy="597103"/>
            <a:chOff x="630703" y="3489389"/>
            <a:chExt cx="822074" cy="822074"/>
          </a:xfrm>
        </p:grpSpPr>
        <p:sp>
          <p:nvSpPr>
            <p:cNvPr id="38" name="Oval 6"/>
            <p:cNvSpPr>
              <a:spLocks noChangeArrowheads="1"/>
            </p:cNvSpPr>
            <p:nvPr/>
          </p:nvSpPr>
          <p:spPr bwMode="auto">
            <a:xfrm>
              <a:off x="630703" y="3489389"/>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phone"/>
            <p:cNvSpPr>
              <a:spLocks noChangeAspect="1" noEditPoints="1"/>
            </p:cNvSpPr>
            <p:nvPr/>
          </p:nvSpPr>
          <p:spPr bwMode="auto">
            <a:xfrm>
              <a:off x="924265" y="3712308"/>
              <a:ext cx="234950" cy="37623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0" name="Group 39"/>
          <p:cNvGrpSpPr/>
          <p:nvPr/>
        </p:nvGrpSpPr>
        <p:grpSpPr>
          <a:xfrm>
            <a:off x="1056921" y="5345357"/>
            <a:ext cx="597103" cy="600236"/>
            <a:chOff x="971615" y="5344987"/>
            <a:chExt cx="822074" cy="826389"/>
          </a:xfrm>
        </p:grpSpPr>
        <p:sp>
          <p:nvSpPr>
            <p:cNvPr id="41" name="Oval 40"/>
            <p:cNvSpPr>
              <a:spLocks noChangeArrowheads="1"/>
            </p:cNvSpPr>
            <p:nvPr/>
          </p:nvSpPr>
          <p:spPr bwMode="auto">
            <a:xfrm>
              <a:off x="971615" y="5344987"/>
              <a:ext cx="822074"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globe_2"/>
            <p:cNvSpPr>
              <a:spLocks noChangeAspect="1" noEditPoints="1"/>
            </p:cNvSpPr>
            <p:nvPr/>
          </p:nvSpPr>
          <p:spPr bwMode="auto">
            <a:xfrm>
              <a:off x="1189771" y="5565300"/>
              <a:ext cx="385763" cy="38576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3" name="Group 42"/>
          <p:cNvGrpSpPr/>
          <p:nvPr/>
        </p:nvGrpSpPr>
        <p:grpSpPr>
          <a:xfrm>
            <a:off x="1482637" y="2887154"/>
            <a:ext cx="600238" cy="598669"/>
            <a:chOff x="1405308" y="2837772"/>
            <a:chExt cx="826389" cy="824231"/>
          </a:xfrm>
        </p:grpSpPr>
        <p:sp>
          <p:nvSpPr>
            <p:cNvPr id="44" name="Oval 43"/>
            <p:cNvSpPr>
              <a:spLocks noChangeArrowheads="1"/>
            </p:cNvSpPr>
            <p:nvPr/>
          </p:nvSpPr>
          <p:spPr bwMode="auto">
            <a:xfrm>
              <a:off x="1405308" y="2837772"/>
              <a:ext cx="826389" cy="824231"/>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arrow_22"/>
            <p:cNvSpPr>
              <a:spLocks noChangeAspect="1" noEditPoints="1"/>
            </p:cNvSpPr>
            <p:nvPr/>
          </p:nvSpPr>
          <p:spPr bwMode="auto">
            <a:xfrm>
              <a:off x="1622446" y="3054625"/>
              <a:ext cx="392113" cy="390525"/>
            </a:xfrm>
            <a:custGeom>
              <a:avLst/>
              <a:gdLst>
                <a:gd name="T0" fmla="*/ 21 w 340"/>
                <a:gd name="T1" fmla="*/ 89 h 340"/>
                <a:gd name="T2" fmla="*/ 170 w 340"/>
                <a:gd name="T3" fmla="*/ 0 h 340"/>
                <a:gd name="T4" fmla="*/ 340 w 340"/>
                <a:gd name="T5" fmla="*/ 170 h 340"/>
                <a:gd name="T6" fmla="*/ 170 w 340"/>
                <a:gd name="T7" fmla="*/ 340 h 340"/>
                <a:gd name="T8" fmla="*/ 0 w 340"/>
                <a:gd name="T9" fmla="*/ 170 h 340"/>
                <a:gd name="T10" fmla="*/ 10 w 340"/>
                <a:gd name="T11" fmla="*/ 12 h 340"/>
                <a:gd name="T12" fmla="*/ 20 w 340"/>
                <a:gd name="T13" fmla="*/ 89 h 340"/>
                <a:gd name="T14" fmla="*/ 97 w 340"/>
                <a:gd name="T15" fmla="*/ 79 h 340"/>
                <a:gd name="T16" fmla="*/ 94 w 340"/>
                <a:gd name="T17" fmla="*/ 243 h 340"/>
                <a:gd name="T18" fmla="*/ 94 w 340"/>
                <a:gd name="T19" fmla="*/ 174 h 340"/>
                <a:gd name="T20" fmla="*/ 143 w 340"/>
                <a:gd name="T21" fmla="*/ 243 h 340"/>
                <a:gd name="T22" fmla="*/ 143 w 340"/>
                <a:gd name="T23" fmla="*/ 145 h 340"/>
                <a:gd name="T24" fmla="*/ 193 w 340"/>
                <a:gd name="T25" fmla="*/ 243 h 340"/>
                <a:gd name="T26" fmla="*/ 193 w 340"/>
                <a:gd name="T27" fmla="*/ 123 h 340"/>
                <a:gd name="T28" fmla="*/ 242 w 340"/>
                <a:gd name="T29" fmla="*/ 243 h 340"/>
                <a:gd name="T30" fmla="*/ 242 w 340"/>
                <a:gd name="T31" fmla="*/ 8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0" h="340">
                  <a:moveTo>
                    <a:pt x="21" y="89"/>
                  </a:moveTo>
                  <a:cubicBezTo>
                    <a:pt x="49" y="36"/>
                    <a:pt x="106" y="0"/>
                    <a:pt x="170" y="0"/>
                  </a:cubicBezTo>
                  <a:cubicBezTo>
                    <a:pt x="264" y="0"/>
                    <a:pt x="340" y="76"/>
                    <a:pt x="340" y="170"/>
                  </a:cubicBezTo>
                  <a:cubicBezTo>
                    <a:pt x="340" y="264"/>
                    <a:pt x="264" y="340"/>
                    <a:pt x="170" y="340"/>
                  </a:cubicBezTo>
                  <a:cubicBezTo>
                    <a:pt x="76" y="340"/>
                    <a:pt x="0" y="264"/>
                    <a:pt x="0" y="170"/>
                  </a:cubicBezTo>
                  <a:moveTo>
                    <a:pt x="10" y="12"/>
                  </a:moveTo>
                  <a:cubicBezTo>
                    <a:pt x="20" y="89"/>
                    <a:pt x="20" y="89"/>
                    <a:pt x="20" y="89"/>
                  </a:cubicBezTo>
                  <a:cubicBezTo>
                    <a:pt x="97" y="79"/>
                    <a:pt x="97" y="79"/>
                    <a:pt x="97" y="79"/>
                  </a:cubicBezTo>
                  <a:moveTo>
                    <a:pt x="94" y="243"/>
                  </a:moveTo>
                  <a:cubicBezTo>
                    <a:pt x="94" y="174"/>
                    <a:pt x="94" y="174"/>
                    <a:pt x="94" y="174"/>
                  </a:cubicBezTo>
                  <a:moveTo>
                    <a:pt x="143" y="243"/>
                  </a:moveTo>
                  <a:cubicBezTo>
                    <a:pt x="143" y="145"/>
                    <a:pt x="143" y="145"/>
                    <a:pt x="143" y="145"/>
                  </a:cubicBezTo>
                  <a:moveTo>
                    <a:pt x="193" y="243"/>
                  </a:moveTo>
                  <a:cubicBezTo>
                    <a:pt x="193" y="123"/>
                    <a:pt x="193" y="123"/>
                    <a:pt x="193" y="123"/>
                  </a:cubicBezTo>
                  <a:moveTo>
                    <a:pt x="242" y="243"/>
                  </a:moveTo>
                  <a:cubicBezTo>
                    <a:pt x="242" y="89"/>
                    <a:pt x="242" y="89"/>
                    <a:pt x="242" y="89"/>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p:cNvGrpSpPr/>
          <p:nvPr/>
        </p:nvGrpSpPr>
        <p:grpSpPr>
          <a:xfrm>
            <a:off x="3225060" y="3525687"/>
            <a:ext cx="597103" cy="597103"/>
            <a:chOff x="3289729" y="3595888"/>
            <a:chExt cx="609076" cy="609076"/>
          </a:xfrm>
        </p:grpSpPr>
        <p:sp>
          <p:nvSpPr>
            <p:cNvPr id="55" name="Oval 7"/>
            <p:cNvSpPr>
              <a:spLocks noChangeArrowheads="1"/>
            </p:cNvSpPr>
            <p:nvPr/>
          </p:nvSpPr>
          <p:spPr bwMode="auto">
            <a:xfrm>
              <a:off x="3289729" y="3595888"/>
              <a:ext cx="609076" cy="60907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6" name="Group 4"/>
            <p:cNvGrpSpPr>
              <a:grpSpLocks noChangeAspect="1"/>
            </p:cNvGrpSpPr>
            <p:nvPr/>
          </p:nvGrpSpPr>
          <p:grpSpPr bwMode="auto">
            <a:xfrm>
              <a:off x="3360561" y="3755481"/>
              <a:ext cx="477164" cy="332634"/>
              <a:chOff x="-1" y="13"/>
              <a:chExt cx="449" cy="313"/>
            </a:xfrm>
          </p:grpSpPr>
          <p:sp>
            <p:nvSpPr>
              <p:cNvPr id="57" name="Freeform 5"/>
              <p:cNvSpPr>
                <a:spLocks/>
              </p:cNvSpPr>
              <p:nvPr/>
            </p:nvSpPr>
            <p:spPr bwMode="auto">
              <a:xfrm>
                <a:off x="383" y="63"/>
                <a:ext cx="21" cy="85"/>
              </a:xfrm>
              <a:custGeom>
                <a:avLst/>
                <a:gdLst>
                  <a:gd name="T0" fmla="*/ 0 w 10"/>
                  <a:gd name="T1" fmla="*/ 40 h 40"/>
                  <a:gd name="T2" fmla="*/ 0 w 10"/>
                  <a:gd name="T3" fmla="*/ 0 h 40"/>
                </a:gdLst>
                <a:ahLst/>
                <a:cxnLst>
                  <a:cxn ang="0">
                    <a:pos x="T0" y="T1"/>
                  </a:cxn>
                  <a:cxn ang="0">
                    <a:pos x="T2" y="T3"/>
                  </a:cxn>
                </a:cxnLst>
                <a:rect l="0" t="0" r="r" b="b"/>
                <a:pathLst>
                  <a:path w="10" h="40">
                    <a:moveTo>
                      <a:pt x="0" y="40"/>
                    </a:moveTo>
                    <a:cubicBezTo>
                      <a:pt x="10" y="29"/>
                      <a:pt x="10" y="1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6"/>
              <p:cNvSpPr>
                <a:spLocks/>
              </p:cNvSpPr>
              <p:nvPr/>
            </p:nvSpPr>
            <p:spPr bwMode="auto">
              <a:xfrm>
                <a:off x="414" y="34"/>
                <a:ext cx="34" cy="141"/>
              </a:xfrm>
              <a:custGeom>
                <a:avLst/>
                <a:gdLst>
                  <a:gd name="T0" fmla="*/ 0 w 16"/>
                  <a:gd name="T1" fmla="*/ 67 h 67"/>
                  <a:gd name="T2" fmla="*/ 0 w 16"/>
                  <a:gd name="T3" fmla="*/ 0 h 67"/>
                </a:gdLst>
                <a:ahLst/>
                <a:cxnLst>
                  <a:cxn ang="0">
                    <a:pos x="T0" y="T1"/>
                  </a:cxn>
                  <a:cxn ang="0">
                    <a:pos x="T2" y="T3"/>
                  </a:cxn>
                </a:cxnLst>
                <a:rect l="0" t="0" r="r" b="b"/>
                <a:pathLst>
                  <a:path w="16" h="67">
                    <a:moveTo>
                      <a:pt x="0" y="67"/>
                    </a:moveTo>
                    <a:cubicBezTo>
                      <a:pt x="16" y="49"/>
                      <a:pt x="16" y="19"/>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7"/>
              <p:cNvSpPr>
                <a:spLocks/>
              </p:cNvSpPr>
              <p:nvPr/>
            </p:nvSpPr>
            <p:spPr bwMode="auto">
              <a:xfrm>
                <a:off x="45" y="63"/>
                <a:ext cx="19" cy="85"/>
              </a:xfrm>
              <a:custGeom>
                <a:avLst/>
                <a:gdLst>
                  <a:gd name="T0" fmla="*/ 9 w 9"/>
                  <a:gd name="T1" fmla="*/ 0 h 40"/>
                  <a:gd name="T2" fmla="*/ 9 w 9"/>
                  <a:gd name="T3" fmla="*/ 40 h 40"/>
                </a:gdLst>
                <a:ahLst/>
                <a:cxnLst>
                  <a:cxn ang="0">
                    <a:pos x="T0" y="T1"/>
                  </a:cxn>
                  <a:cxn ang="0">
                    <a:pos x="T2" y="T3"/>
                  </a:cxn>
                </a:cxnLst>
                <a:rect l="0" t="0" r="r" b="b"/>
                <a:pathLst>
                  <a:path w="9" h="40">
                    <a:moveTo>
                      <a:pt x="9" y="0"/>
                    </a:moveTo>
                    <a:cubicBezTo>
                      <a:pt x="0" y="10"/>
                      <a:pt x="0" y="29"/>
                      <a:pt x="9" y="4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8"/>
              <p:cNvSpPr>
                <a:spLocks/>
              </p:cNvSpPr>
              <p:nvPr/>
            </p:nvSpPr>
            <p:spPr bwMode="auto">
              <a:xfrm>
                <a:off x="-1" y="34"/>
                <a:ext cx="34" cy="141"/>
              </a:xfrm>
              <a:custGeom>
                <a:avLst/>
                <a:gdLst>
                  <a:gd name="T0" fmla="*/ 16 w 16"/>
                  <a:gd name="T1" fmla="*/ 0 h 67"/>
                  <a:gd name="T2" fmla="*/ 16 w 16"/>
                  <a:gd name="T3" fmla="*/ 67 h 67"/>
                </a:gdLst>
                <a:ahLst/>
                <a:cxnLst>
                  <a:cxn ang="0">
                    <a:pos x="T0" y="T1"/>
                  </a:cxn>
                  <a:cxn ang="0">
                    <a:pos x="T2" y="T3"/>
                  </a:cxn>
                </a:cxnLst>
                <a:rect l="0" t="0" r="r" b="b"/>
                <a:pathLst>
                  <a:path w="16" h="67">
                    <a:moveTo>
                      <a:pt x="16" y="0"/>
                    </a:moveTo>
                    <a:cubicBezTo>
                      <a:pt x="0" y="19"/>
                      <a:pt x="0" y="49"/>
                      <a:pt x="16" y="6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Line 9"/>
              <p:cNvSpPr>
                <a:spLocks noChangeShapeType="1"/>
              </p:cNvSpPr>
              <p:nvPr/>
            </p:nvSpPr>
            <p:spPr bwMode="auto">
              <a:xfrm>
                <a:off x="180" y="26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Line 10"/>
              <p:cNvSpPr>
                <a:spLocks noChangeShapeType="1"/>
              </p:cNvSpPr>
              <p:nvPr/>
            </p:nvSpPr>
            <p:spPr bwMode="auto">
              <a:xfrm>
                <a:off x="180" y="29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Line 11"/>
              <p:cNvSpPr>
                <a:spLocks noChangeShapeType="1"/>
              </p:cNvSpPr>
              <p:nvPr/>
            </p:nvSpPr>
            <p:spPr bwMode="auto">
              <a:xfrm>
                <a:off x="191" y="326"/>
                <a:ext cx="67"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12"/>
              <p:cNvSpPr>
                <a:spLocks/>
              </p:cNvSpPr>
              <p:nvPr/>
            </p:nvSpPr>
            <p:spPr bwMode="auto">
              <a:xfrm>
                <a:off x="130" y="13"/>
                <a:ext cx="189" cy="220"/>
              </a:xfrm>
              <a:custGeom>
                <a:avLst/>
                <a:gdLst>
                  <a:gd name="T0" fmla="*/ 69 w 90"/>
                  <a:gd name="T1" fmla="*/ 104 h 104"/>
                  <a:gd name="T2" fmla="*/ 20 w 90"/>
                  <a:gd name="T3" fmla="*/ 104 h 104"/>
                  <a:gd name="T4" fmla="*/ 20 w 90"/>
                  <a:gd name="T5" fmla="*/ 100 h 104"/>
                  <a:gd name="T6" fmla="*/ 8 w 90"/>
                  <a:gd name="T7" fmla="*/ 72 h 104"/>
                  <a:gd name="T8" fmla="*/ 8 w 90"/>
                  <a:gd name="T9" fmla="*/ 72 h 104"/>
                  <a:gd name="T10" fmla="*/ 0 w 90"/>
                  <a:gd name="T11" fmla="*/ 45 h 104"/>
                  <a:gd name="T12" fmla="*/ 45 w 90"/>
                  <a:gd name="T13" fmla="*/ 0 h 104"/>
                  <a:gd name="T14" fmla="*/ 90 w 90"/>
                  <a:gd name="T15" fmla="*/ 45 h 104"/>
                  <a:gd name="T16" fmla="*/ 81 w 90"/>
                  <a:gd name="T17" fmla="*/ 72 h 104"/>
                  <a:gd name="T18" fmla="*/ 79 w 90"/>
                  <a:gd name="T19" fmla="*/ 74 h 104"/>
                  <a:gd name="T20" fmla="*/ 70 w 90"/>
                  <a:gd name="T21" fmla="*/ 100 h 104"/>
                  <a:gd name="T22" fmla="*/ 69 w 90"/>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4">
                    <a:moveTo>
                      <a:pt x="69" y="104"/>
                    </a:moveTo>
                    <a:cubicBezTo>
                      <a:pt x="20" y="104"/>
                      <a:pt x="20" y="104"/>
                      <a:pt x="20" y="104"/>
                    </a:cubicBezTo>
                    <a:cubicBezTo>
                      <a:pt x="20" y="100"/>
                      <a:pt x="20" y="100"/>
                      <a:pt x="20" y="100"/>
                    </a:cubicBezTo>
                    <a:cubicBezTo>
                      <a:pt x="20" y="100"/>
                      <a:pt x="18" y="85"/>
                      <a:pt x="8" y="72"/>
                    </a:cubicBezTo>
                    <a:cubicBezTo>
                      <a:pt x="8" y="72"/>
                      <a:pt x="8" y="72"/>
                      <a:pt x="8" y="72"/>
                    </a:cubicBezTo>
                    <a:cubicBezTo>
                      <a:pt x="3" y="64"/>
                      <a:pt x="0" y="55"/>
                      <a:pt x="0" y="45"/>
                    </a:cubicBezTo>
                    <a:cubicBezTo>
                      <a:pt x="0" y="20"/>
                      <a:pt x="20" y="0"/>
                      <a:pt x="45" y="0"/>
                    </a:cubicBezTo>
                    <a:cubicBezTo>
                      <a:pt x="69" y="0"/>
                      <a:pt x="90" y="20"/>
                      <a:pt x="90" y="45"/>
                    </a:cubicBezTo>
                    <a:cubicBezTo>
                      <a:pt x="90" y="55"/>
                      <a:pt x="87" y="64"/>
                      <a:pt x="81" y="72"/>
                    </a:cubicBezTo>
                    <a:cubicBezTo>
                      <a:pt x="79" y="74"/>
                      <a:pt x="79" y="74"/>
                      <a:pt x="79" y="74"/>
                    </a:cubicBezTo>
                    <a:cubicBezTo>
                      <a:pt x="71" y="87"/>
                      <a:pt x="70" y="100"/>
                      <a:pt x="70" y="100"/>
                    </a:cubicBezTo>
                    <a:lnTo>
                      <a:pt x="69" y="10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65" name="Group 64"/>
          <p:cNvGrpSpPr/>
          <p:nvPr/>
        </p:nvGrpSpPr>
        <p:grpSpPr>
          <a:xfrm>
            <a:off x="2465682" y="2887154"/>
            <a:ext cx="597103" cy="598669"/>
            <a:chOff x="2515124" y="2944551"/>
            <a:chExt cx="609076" cy="610674"/>
          </a:xfrm>
        </p:grpSpPr>
        <p:sp>
          <p:nvSpPr>
            <p:cNvPr id="66" name="Oval 65"/>
            <p:cNvSpPr>
              <a:spLocks noChangeArrowheads="1"/>
            </p:cNvSpPr>
            <p:nvPr/>
          </p:nvSpPr>
          <p:spPr bwMode="auto">
            <a:xfrm>
              <a:off x="2515124" y="2944551"/>
              <a:ext cx="609076" cy="6106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67" name="Group 66"/>
            <p:cNvGrpSpPr/>
            <p:nvPr/>
          </p:nvGrpSpPr>
          <p:grpSpPr>
            <a:xfrm>
              <a:off x="2625283" y="3118687"/>
              <a:ext cx="377825" cy="325438"/>
              <a:chOff x="2628926" y="3122330"/>
              <a:chExt cx="377825" cy="325438"/>
            </a:xfrm>
          </p:grpSpPr>
          <p:sp>
            <p:nvSpPr>
              <p:cNvPr id="68" name="Freeform 5"/>
              <p:cNvSpPr>
                <a:spLocks noEditPoints="1"/>
              </p:cNvSpPr>
              <p:nvPr/>
            </p:nvSpPr>
            <p:spPr bwMode="auto">
              <a:xfrm>
                <a:off x="2628926" y="3122330"/>
                <a:ext cx="377825" cy="325438"/>
              </a:xfrm>
              <a:custGeom>
                <a:avLst/>
                <a:gdLst>
                  <a:gd name="T0" fmla="*/ 170 w 238"/>
                  <a:gd name="T1" fmla="*/ 0 h 205"/>
                  <a:gd name="T2" fmla="*/ 0 w 238"/>
                  <a:gd name="T3" fmla="*/ 0 h 205"/>
                  <a:gd name="T4" fmla="*/ 0 w 238"/>
                  <a:gd name="T5" fmla="*/ 120 h 205"/>
                  <a:gd name="T6" fmla="*/ 17 w 238"/>
                  <a:gd name="T7" fmla="*/ 120 h 205"/>
                  <a:gd name="T8" fmla="*/ 17 w 238"/>
                  <a:gd name="T9" fmla="*/ 171 h 205"/>
                  <a:gd name="T10" fmla="*/ 68 w 238"/>
                  <a:gd name="T11" fmla="*/ 120 h 205"/>
                  <a:gd name="T12" fmla="*/ 68 w 238"/>
                  <a:gd name="T13" fmla="*/ 154 h 205"/>
                  <a:gd name="T14" fmla="*/ 170 w 238"/>
                  <a:gd name="T15" fmla="*/ 154 h 205"/>
                  <a:gd name="T16" fmla="*/ 221 w 238"/>
                  <a:gd name="T17" fmla="*/ 205 h 205"/>
                  <a:gd name="T18" fmla="*/ 221 w 238"/>
                  <a:gd name="T19" fmla="*/ 154 h 205"/>
                  <a:gd name="T20" fmla="*/ 238 w 238"/>
                  <a:gd name="T21" fmla="*/ 154 h 205"/>
                  <a:gd name="T22" fmla="*/ 238 w 238"/>
                  <a:gd name="T23" fmla="*/ 34 h 205"/>
                  <a:gd name="T24" fmla="*/ 170 w 238"/>
                  <a:gd name="T25" fmla="*/ 34 h 205"/>
                  <a:gd name="T26" fmla="*/ 170 w 238"/>
                  <a:gd name="T27" fmla="*/ 0 h 205"/>
                  <a:gd name="T28" fmla="*/ 62 w 238"/>
                  <a:gd name="T29" fmla="*/ 103 h 205"/>
                  <a:gd name="T30" fmla="*/ 55 w 238"/>
                  <a:gd name="T31" fmla="*/ 107 h 205"/>
                  <a:gd name="T32" fmla="*/ 34 w 238"/>
                  <a:gd name="T33" fmla="*/ 130 h 205"/>
                  <a:gd name="T34" fmla="*/ 34 w 238"/>
                  <a:gd name="T35" fmla="*/ 120 h 205"/>
                  <a:gd name="T36" fmla="*/ 34 w 238"/>
                  <a:gd name="T37" fmla="*/ 103 h 205"/>
                  <a:gd name="T38" fmla="*/ 17 w 238"/>
                  <a:gd name="T39" fmla="*/ 103 h 205"/>
                  <a:gd name="T40" fmla="*/ 17 w 238"/>
                  <a:gd name="T41" fmla="*/ 17 h 205"/>
                  <a:gd name="T42" fmla="*/ 153 w 238"/>
                  <a:gd name="T43" fmla="*/ 17 h 205"/>
                  <a:gd name="T44" fmla="*/ 153 w 238"/>
                  <a:gd name="T45" fmla="*/ 103 h 205"/>
                  <a:gd name="T46" fmla="*/ 68 w 238"/>
                  <a:gd name="T47" fmla="*/ 103 h 205"/>
                  <a:gd name="T48" fmla="*/ 62 w 238"/>
                  <a:gd name="T49" fmla="*/ 103 h 205"/>
                  <a:gd name="T50" fmla="*/ 221 w 238"/>
                  <a:gd name="T51" fmla="*/ 51 h 205"/>
                  <a:gd name="T52" fmla="*/ 221 w 238"/>
                  <a:gd name="T53" fmla="*/ 137 h 205"/>
                  <a:gd name="T54" fmla="*/ 204 w 238"/>
                  <a:gd name="T55" fmla="*/ 137 h 205"/>
                  <a:gd name="T56" fmla="*/ 204 w 238"/>
                  <a:gd name="T57" fmla="*/ 154 h 205"/>
                  <a:gd name="T58" fmla="*/ 204 w 238"/>
                  <a:gd name="T59" fmla="*/ 164 h 205"/>
                  <a:gd name="T60" fmla="*/ 183 w 238"/>
                  <a:gd name="T61" fmla="*/ 141 h 205"/>
                  <a:gd name="T62" fmla="*/ 176 w 238"/>
                  <a:gd name="T63" fmla="*/ 137 h 205"/>
                  <a:gd name="T64" fmla="*/ 170 w 238"/>
                  <a:gd name="T65" fmla="*/ 137 h 205"/>
                  <a:gd name="T66" fmla="*/ 85 w 238"/>
                  <a:gd name="T67" fmla="*/ 137 h 205"/>
                  <a:gd name="T68" fmla="*/ 85 w 238"/>
                  <a:gd name="T69" fmla="*/ 120 h 205"/>
                  <a:gd name="T70" fmla="*/ 170 w 238"/>
                  <a:gd name="T71" fmla="*/ 120 h 205"/>
                  <a:gd name="T72" fmla="*/ 170 w 238"/>
                  <a:gd name="T73" fmla="*/ 51 h 205"/>
                  <a:gd name="T74" fmla="*/ 221 w 238"/>
                  <a:gd name="T75" fmla="*/ 5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205">
                    <a:moveTo>
                      <a:pt x="170" y="0"/>
                    </a:moveTo>
                    <a:lnTo>
                      <a:pt x="0" y="0"/>
                    </a:lnTo>
                    <a:lnTo>
                      <a:pt x="0" y="120"/>
                    </a:lnTo>
                    <a:lnTo>
                      <a:pt x="17" y="120"/>
                    </a:lnTo>
                    <a:lnTo>
                      <a:pt x="17" y="171"/>
                    </a:lnTo>
                    <a:lnTo>
                      <a:pt x="68" y="120"/>
                    </a:lnTo>
                    <a:lnTo>
                      <a:pt x="68" y="154"/>
                    </a:lnTo>
                    <a:lnTo>
                      <a:pt x="170" y="154"/>
                    </a:lnTo>
                    <a:lnTo>
                      <a:pt x="221" y="205"/>
                    </a:lnTo>
                    <a:lnTo>
                      <a:pt x="221" y="154"/>
                    </a:lnTo>
                    <a:lnTo>
                      <a:pt x="238" y="154"/>
                    </a:lnTo>
                    <a:lnTo>
                      <a:pt x="238" y="34"/>
                    </a:lnTo>
                    <a:lnTo>
                      <a:pt x="170" y="34"/>
                    </a:lnTo>
                    <a:lnTo>
                      <a:pt x="170" y="0"/>
                    </a:lnTo>
                    <a:close/>
                    <a:moveTo>
                      <a:pt x="62" y="103"/>
                    </a:moveTo>
                    <a:lnTo>
                      <a:pt x="55" y="107"/>
                    </a:lnTo>
                    <a:lnTo>
                      <a:pt x="34" y="130"/>
                    </a:lnTo>
                    <a:lnTo>
                      <a:pt x="34" y="120"/>
                    </a:lnTo>
                    <a:lnTo>
                      <a:pt x="34" y="103"/>
                    </a:lnTo>
                    <a:lnTo>
                      <a:pt x="17" y="103"/>
                    </a:lnTo>
                    <a:lnTo>
                      <a:pt x="17" y="17"/>
                    </a:lnTo>
                    <a:lnTo>
                      <a:pt x="153" y="17"/>
                    </a:lnTo>
                    <a:lnTo>
                      <a:pt x="153" y="103"/>
                    </a:lnTo>
                    <a:lnTo>
                      <a:pt x="68" y="103"/>
                    </a:lnTo>
                    <a:lnTo>
                      <a:pt x="62" y="103"/>
                    </a:lnTo>
                    <a:close/>
                    <a:moveTo>
                      <a:pt x="221" y="51"/>
                    </a:moveTo>
                    <a:lnTo>
                      <a:pt x="221" y="137"/>
                    </a:lnTo>
                    <a:lnTo>
                      <a:pt x="204" y="137"/>
                    </a:lnTo>
                    <a:lnTo>
                      <a:pt x="204" y="154"/>
                    </a:lnTo>
                    <a:lnTo>
                      <a:pt x="204" y="164"/>
                    </a:lnTo>
                    <a:lnTo>
                      <a:pt x="183" y="141"/>
                    </a:lnTo>
                    <a:lnTo>
                      <a:pt x="176" y="137"/>
                    </a:lnTo>
                    <a:lnTo>
                      <a:pt x="170" y="137"/>
                    </a:lnTo>
                    <a:lnTo>
                      <a:pt x="85" y="137"/>
                    </a:lnTo>
                    <a:lnTo>
                      <a:pt x="85" y="120"/>
                    </a:lnTo>
                    <a:lnTo>
                      <a:pt x="170" y="120"/>
                    </a:lnTo>
                    <a:lnTo>
                      <a:pt x="170" y="51"/>
                    </a:lnTo>
                    <a:lnTo>
                      <a:pt x="221" y="51"/>
                    </a:lnTo>
                    <a:close/>
                  </a:path>
                </a:pathLst>
              </a:custGeom>
              <a:solidFill>
                <a:schemeClr val="bg1"/>
              </a:solidFill>
              <a:ln>
                <a:solidFill>
                  <a:srgbClr val="C7C7C7"/>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TextBox 68"/>
              <p:cNvSpPr txBox="1"/>
              <p:nvPr/>
            </p:nvSpPr>
            <p:spPr>
              <a:xfrm>
                <a:off x="2701957" y="3178066"/>
                <a:ext cx="126638" cy="83100"/>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abc</a:t>
                </a:r>
                <a:endParaRPr kumimoji="0" lang="en-US" sz="58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3" name="AutoShape 3"/>
          <p:cNvSpPr>
            <a:spLocks noChangeAspect="1" noChangeArrowheads="1" noTextEdit="1"/>
          </p:cNvSpPr>
          <p:nvPr/>
        </p:nvSpPr>
        <p:spPr bwMode="auto">
          <a:xfrm>
            <a:off x="-1126755" y="5438175"/>
            <a:ext cx="1360200" cy="135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 name="Freeform 6"/>
          <p:cNvSpPr>
            <a:spLocks noEditPoints="1"/>
          </p:cNvSpPr>
          <p:nvPr/>
        </p:nvSpPr>
        <p:spPr bwMode="auto">
          <a:xfrm>
            <a:off x="2021743" y="5758475"/>
            <a:ext cx="478401" cy="403471"/>
          </a:xfrm>
          <a:custGeom>
            <a:avLst/>
            <a:gdLst>
              <a:gd name="T0" fmla="*/ 2284 w 3456"/>
              <a:gd name="T1" fmla="*/ 435 h 2920"/>
              <a:gd name="T2" fmla="*/ 1852 w 3456"/>
              <a:gd name="T3" fmla="*/ 0 h 2920"/>
              <a:gd name="T4" fmla="*/ 1482 w 3456"/>
              <a:gd name="T5" fmla="*/ 373 h 2920"/>
              <a:gd name="T6" fmla="*/ 1358 w 3456"/>
              <a:gd name="T7" fmla="*/ 249 h 2920"/>
              <a:gd name="T8" fmla="*/ 1173 w 3456"/>
              <a:gd name="T9" fmla="*/ 435 h 2920"/>
              <a:gd name="T10" fmla="*/ 371 w 3456"/>
              <a:gd name="T11" fmla="*/ 435 h 2920"/>
              <a:gd name="T12" fmla="*/ 0 w 3456"/>
              <a:gd name="T13" fmla="*/ 2920 h 2920"/>
              <a:gd name="T14" fmla="*/ 3456 w 3456"/>
              <a:gd name="T15" fmla="*/ 2920 h 2920"/>
              <a:gd name="T16" fmla="*/ 3086 w 3456"/>
              <a:gd name="T17" fmla="*/ 435 h 2920"/>
              <a:gd name="T18" fmla="*/ 2284 w 3456"/>
              <a:gd name="T19" fmla="*/ 435 h 2920"/>
              <a:gd name="T20" fmla="*/ 2870 w 3456"/>
              <a:gd name="T21" fmla="*/ 684 h 2920"/>
              <a:gd name="T22" fmla="*/ 2901 w 3456"/>
              <a:gd name="T23" fmla="*/ 932 h 2920"/>
              <a:gd name="T24" fmla="*/ 2778 w 3456"/>
              <a:gd name="T25" fmla="*/ 932 h 2920"/>
              <a:gd name="T26" fmla="*/ 2531 w 3456"/>
              <a:gd name="T27" fmla="*/ 684 h 2920"/>
              <a:gd name="T28" fmla="*/ 2870 w 3456"/>
              <a:gd name="T29" fmla="*/ 684 h 2920"/>
              <a:gd name="T30" fmla="*/ 1482 w 3456"/>
              <a:gd name="T31" fmla="*/ 715 h 2920"/>
              <a:gd name="T32" fmla="*/ 1852 w 3456"/>
              <a:gd name="T33" fmla="*/ 342 h 2920"/>
              <a:gd name="T34" fmla="*/ 2654 w 3456"/>
              <a:gd name="T35" fmla="*/ 1181 h 2920"/>
              <a:gd name="T36" fmla="*/ 2963 w 3456"/>
              <a:gd name="T37" fmla="*/ 1181 h 2920"/>
              <a:gd name="T38" fmla="*/ 3148 w 3456"/>
              <a:gd name="T39" fmla="*/ 2517 h 2920"/>
              <a:gd name="T40" fmla="*/ 2716 w 3456"/>
              <a:gd name="T41" fmla="*/ 1926 h 2920"/>
              <a:gd name="T42" fmla="*/ 2716 w 3456"/>
              <a:gd name="T43" fmla="*/ 1678 h 2920"/>
              <a:gd name="T44" fmla="*/ 2346 w 3456"/>
              <a:gd name="T45" fmla="*/ 1305 h 2920"/>
              <a:gd name="T46" fmla="*/ 1975 w 3456"/>
              <a:gd name="T47" fmla="*/ 1678 h 2920"/>
              <a:gd name="T48" fmla="*/ 1605 w 3456"/>
              <a:gd name="T49" fmla="*/ 2051 h 2920"/>
              <a:gd name="T50" fmla="*/ 1235 w 3456"/>
              <a:gd name="T51" fmla="*/ 1678 h 2920"/>
              <a:gd name="T52" fmla="*/ 1235 w 3456"/>
              <a:gd name="T53" fmla="*/ 1429 h 2920"/>
              <a:gd name="T54" fmla="*/ 988 w 3456"/>
              <a:gd name="T55" fmla="*/ 995 h 2920"/>
              <a:gd name="T56" fmla="*/ 1358 w 3456"/>
              <a:gd name="T57" fmla="*/ 591 h 2920"/>
              <a:gd name="T58" fmla="*/ 1482 w 3456"/>
              <a:gd name="T59" fmla="*/ 715 h 2920"/>
              <a:gd name="T60" fmla="*/ 926 w 3456"/>
              <a:gd name="T61" fmla="*/ 684 h 2920"/>
              <a:gd name="T62" fmla="*/ 679 w 3456"/>
              <a:gd name="T63" fmla="*/ 932 h 2920"/>
              <a:gd name="T64" fmla="*/ 556 w 3456"/>
              <a:gd name="T65" fmla="*/ 932 h 2920"/>
              <a:gd name="T66" fmla="*/ 587 w 3456"/>
              <a:gd name="T67" fmla="*/ 684 h 2920"/>
              <a:gd name="T68" fmla="*/ 926 w 3456"/>
              <a:gd name="T69" fmla="*/ 684 h 2920"/>
              <a:gd name="T70" fmla="*/ 494 w 3456"/>
              <a:gd name="T71" fmla="*/ 1181 h 2920"/>
              <a:gd name="T72" fmla="*/ 741 w 3456"/>
              <a:gd name="T73" fmla="*/ 1181 h 2920"/>
              <a:gd name="T74" fmla="*/ 988 w 3456"/>
              <a:gd name="T75" fmla="*/ 1429 h 2920"/>
              <a:gd name="T76" fmla="*/ 988 w 3456"/>
              <a:gd name="T77" fmla="*/ 1678 h 2920"/>
              <a:gd name="T78" fmla="*/ 1605 w 3456"/>
              <a:gd name="T79" fmla="*/ 2299 h 2920"/>
              <a:gd name="T80" fmla="*/ 2222 w 3456"/>
              <a:gd name="T81" fmla="*/ 1678 h 2920"/>
              <a:gd name="T82" fmla="*/ 2346 w 3456"/>
              <a:gd name="T83" fmla="*/ 1554 h 2920"/>
              <a:gd name="T84" fmla="*/ 2469 w 3456"/>
              <a:gd name="T85" fmla="*/ 1678 h 2920"/>
              <a:gd name="T86" fmla="*/ 2469 w 3456"/>
              <a:gd name="T87" fmla="*/ 1926 h 2920"/>
              <a:gd name="T88" fmla="*/ 2901 w 3456"/>
              <a:gd name="T89" fmla="*/ 2672 h 2920"/>
              <a:gd name="T90" fmla="*/ 278 w 3456"/>
              <a:gd name="T91" fmla="*/ 2672 h 2920"/>
              <a:gd name="T92" fmla="*/ 494 w 3456"/>
              <a:gd name="T93" fmla="*/ 118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56" h="2920">
                <a:moveTo>
                  <a:pt x="2284" y="435"/>
                </a:moveTo>
                <a:cubicBezTo>
                  <a:pt x="1852" y="0"/>
                  <a:pt x="1852" y="0"/>
                  <a:pt x="1852" y="0"/>
                </a:cubicBezTo>
                <a:cubicBezTo>
                  <a:pt x="1482" y="373"/>
                  <a:pt x="1482" y="373"/>
                  <a:pt x="1482" y="373"/>
                </a:cubicBezTo>
                <a:cubicBezTo>
                  <a:pt x="1358" y="249"/>
                  <a:pt x="1358" y="249"/>
                  <a:pt x="1358" y="249"/>
                </a:cubicBezTo>
                <a:cubicBezTo>
                  <a:pt x="1173" y="435"/>
                  <a:pt x="1173" y="435"/>
                  <a:pt x="1173" y="435"/>
                </a:cubicBezTo>
                <a:cubicBezTo>
                  <a:pt x="371" y="435"/>
                  <a:pt x="371" y="435"/>
                  <a:pt x="371" y="435"/>
                </a:cubicBezTo>
                <a:cubicBezTo>
                  <a:pt x="0" y="2920"/>
                  <a:pt x="0" y="2920"/>
                  <a:pt x="0" y="2920"/>
                </a:cubicBezTo>
                <a:cubicBezTo>
                  <a:pt x="3456" y="2920"/>
                  <a:pt x="3456" y="2920"/>
                  <a:pt x="3456" y="2920"/>
                </a:cubicBezTo>
                <a:cubicBezTo>
                  <a:pt x="3086" y="435"/>
                  <a:pt x="3086" y="435"/>
                  <a:pt x="3086" y="435"/>
                </a:cubicBezTo>
                <a:lnTo>
                  <a:pt x="2284" y="435"/>
                </a:lnTo>
                <a:close/>
                <a:moveTo>
                  <a:pt x="2870" y="684"/>
                </a:moveTo>
                <a:cubicBezTo>
                  <a:pt x="2901" y="932"/>
                  <a:pt x="2901" y="932"/>
                  <a:pt x="2901" y="932"/>
                </a:cubicBezTo>
                <a:cubicBezTo>
                  <a:pt x="2778" y="932"/>
                  <a:pt x="2778" y="932"/>
                  <a:pt x="2778" y="932"/>
                </a:cubicBezTo>
                <a:cubicBezTo>
                  <a:pt x="2531" y="684"/>
                  <a:pt x="2531" y="684"/>
                  <a:pt x="2531" y="684"/>
                </a:cubicBezTo>
                <a:lnTo>
                  <a:pt x="2870" y="684"/>
                </a:lnTo>
                <a:close/>
                <a:moveTo>
                  <a:pt x="1482" y="715"/>
                </a:moveTo>
                <a:cubicBezTo>
                  <a:pt x="1852" y="342"/>
                  <a:pt x="1852" y="342"/>
                  <a:pt x="1852" y="342"/>
                </a:cubicBezTo>
                <a:cubicBezTo>
                  <a:pt x="2654" y="1181"/>
                  <a:pt x="2654" y="1181"/>
                  <a:pt x="2654" y="1181"/>
                </a:cubicBezTo>
                <a:cubicBezTo>
                  <a:pt x="2963" y="1181"/>
                  <a:pt x="2963" y="1181"/>
                  <a:pt x="2963" y="1181"/>
                </a:cubicBezTo>
                <a:cubicBezTo>
                  <a:pt x="3148" y="2517"/>
                  <a:pt x="3148" y="2517"/>
                  <a:pt x="3148" y="2517"/>
                </a:cubicBezTo>
                <a:cubicBezTo>
                  <a:pt x="2901" y="2423"/>
                  <a:pt x="2716" y="2206"/>
                  <a:pt x="2716" y="1926"/>
                </a:cubicBezTo>
                <a:cubicBezTo>
                  <a:pt x="2716" y="1678"/>
                  <a:pt x="2716" y="1678"/>
                  <a:pt x="2716" y="1678"/>
                </a:cubicBezTo>
                <a:cubicBezTo>
                  <a:pt x="2716" y="1460"/>
                  <a:pt x="2562" y="1305"/>
                  <a:pt x="2346" y="1305"/>
                </a:cubicBezTo>
                <a:cubicBezTo>
                  <a:pt x="2130" y="1305"/>
                  <a:pt x="1975" y="1460"/>
                  <a:pt x="1975" y="1678"/>
                </a:cubicBezTo>
                <a:cubicBezTo>
                  <a:pt x="1975" y="1864"/>
                  <a:pt x="1821" y="2051"/>
                  <a:pt x="1605" y="2051"/>
                </a:cubicBezTo>
                <a:cubicBezTo>
                  <a:pt x="1389" y="2051"/>
                  <a:pt x="1235" y="1864"/>
                  <a:pt x="1235" y="1678"/>
                </a:cubicBezTo>
                <a:cubicBezTo>
                  <a:pt x="1235" y="1429"/>
                  <a:pt x="1235" y="1429"/>
                  <a:pt x="1235" y="1429"/>
                </a:cubicBezTo>
                <a:cubicBezTo>
                  <a:pt x="1235" y="1243"/>
                  <a:pt x="1142" y="1088"/>
                  <a:pt x="988" y="995"/>
                </a:cubicBezTo>
                <a:cubicBezTo>
                  <a:pt x="1358" y="591"/>
                  <a:pt x="1358" y="591"/>
                  <a:pt x="1358" y="591"/>
                </a:cubicBezTo>
                <a:lnTo>
                  <a:pt x="1482" y="715"/>
                </a:lnTo>
                <a:close/>
                <a:moveTo>
                  <a:pt x="926" y="684"/>
                </a:moveTo>
                <a:cubicBezTo>
                  <a:pt x="679" y="932"/>
                  <a:pt x="679" y="932"/>
                  <a:pt x="679" y="932"/>
                </a:cubicBezTo>
                <a:cubicBezTo>
                  <a:pt x="556" y="932"/>
                  <a:pt x="556" y="932"/>
                  <a:pt x="556" y="932"/>
                </a:cubicBezTo>
                <a:cubicBezTo>
                  <a:pt x="587" y="684"/>
                  <a:pt x="587" y="684"/>
                  <a:pt x="587" y="684"/>
                </a:cubicBezTo>
                <a:lnTo>
                  <a:pt x="926" y="684"/>
                </a:lnTo>
                <a:close/>
                <a:moveTo>
                  <a:pt x="494" y="1181"/>
                </a:moveTo>
                <a:cubicBezTo>
                  <a:pt x="741" y="1181"/>
                  <a:pt x="741" y="1181"/>
                  <a:pt x="741" y="1181"/>
                </a:cubicBezTo>
                <a:cubicBezTo>
                  <a:pt x="864" y="1181"/>
                  <a:pt x="988" y="1274"/>
                  <a:pt x="988" y="1429"/>
                </a:cubicBezTo>
                <a:cubicBezTo>
                  <a:pt x="988" y="1678"/>
                  <a:pt x="988" y="1678"/>
                  <a:pt x="988" y="1678"/>
                </a:cubicBezTo>
                <a:cubicBezTo>
                  <a:pt x="988" y="2020"/>
                  <a:pt x="1266" y="2299"/>
                  <a:pt x="1605" y="2299"/>
                </a:cubicBezTo>
                <a:cubicBezTo>
                  <a:pt x="1944" y="2299"/>
                  <a:pt x="2222" y="2020"/>
                  <a:pt x="2222" y="1678"/>
                </a:cubicBezTo>
                <a:cubicBezTo>
                  <a:pt x="2222" y="1616"/>
                  <a:pt x="2284" y="1554"/>
                  <a:pt x="2346" y="1554"/>
                </a:cubicBezTo>
                <a:cubicBezTo>
                  <a:pt x="2407" y="1554"/>
                  <a:pt x="2469" y="1616"/>
                  <a:pt x="2469" y="1678"/>
                </a:cubicBezTo>
                <a:cubicBezTo>
                  <a:pt x="2469" y="1926"/>
                  <a:pt x="2469" y="1926"/>
                  <a:pt x="2469" y="1926"/>
                </a:cubicBezTo>
                <a:cubicBezTo>
                  <a:pt x="2469" y="2237"/>
                  <a:pt x="2623" y="2517"/>
                  <a:pt x="2901" y="2672"/>
                </a:cubicBezTo>
                <a:cubicBezTo>
                  <a:pt x="278" y="2672"/>
                  <a:pt x="278" y="2672"/>
                  <a:pt x="278" y="2672"/>
                </a:cubicBezTo>
                <a:lnTo>
                  <a:pt x="494" y="1181"/>
                </a:lnTo>
                <a:close/>
              </a:path>
            </a:pathLst>
          </a:custGeom>
          <a:solidFill>
            <a:srgbClr val="FFFFFF"/>
          </a:solidFill>
          <a:ln w="0">
            <a:solidFill>
              <a:srgbClr val="000000"/>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1782924092"/>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2.22878E-6 L 4.70258E-6 2.22878E-6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350"/>
                                        <p:tgtEl>
                                          <p:spTgt spid="46"/>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46"/>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865" y="2419963"/>
            <a:ext cx="12190271" cy="118525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ext Placeholder 2"/>
          <p:cNvSpPr>
            <a:spLocks noGrp="1"/>
          </p:cNvSpPr>
          <p:nvPr>
            <p:ph type="body" sz="quarter" idx="10"/>
          </p:nvPr>
        </p:nvSpPr>
        <p:spPr>
          <a:xfrm>
            <a:off x="252893" y="3809755"/>
            <a:ext cx="4044205" cy="1022853"/>
          </a:xfrm>
        </p:spPr>
        <p:txBody>
          <a:bodyPr/>
          <a:lstStyle/>
          <a:p>
            <a:pPr lvl="1">
              <a:buFont typeface="Wingdings" panose="05000000000000000000" pitchFamily="2" charset="2"/>
              <a:buChar char="§"/>
            </a:pPr>
            <a:r>
              <a:rPr lang="en-US" sz="1765" dirty="0">
                <a:latin typeface="+mj-lt"/>
              </a:rPr>
              <a:t>Persona-focused</a:t>
            </a:r>
          </a:p>
          <a:p>
            <a:pPr lvl="1">
              <a:buFont typeface="Wingdings" panose="05000000000000000000" pitchFamily="2" charset="2"/>
              <a:buChar char="§"/>
            </a:pPr>
            <a:r>
              <a:rPr lang="en-US" sz="1765" dirty="0">
                <a:latin typeface="+mj-lt"/>
              </a:rPr>
              <a:t>Connect to ISV apps</a:t>
            </a:r>
          </a:p>
          <a:p>
            <a:pPr lvl="1">
              <a:buFont typeface="Wingdings" panose="05000000000000000000" pitchFamily="2" charset="2"/>
              <a:buChar char="§"/>
            </a:pPr>
            <a:r>
              <a:rPr lang="en-US" sz="1765" dirty="0">
                <a:latin typeface="+mj-lt"/>
              </a:rPr>
              <a:t>Set up an end-to-end pipeline</a:t>
            </a:r>
          </a:p>
        </p:txBody>
      </p:sp>
      <p:sp>
        <p:nvSpPr>
          <p:cNvPr id="2" name="Title 1"/>
          <p:cNvSpPr>
            <a:spLocks noGrp="1"/>
          </p:cNvSpPr>
          <p:nvPr>
            <p:ph type="title"/>
          </p:nvPr>
        </p:nvSpPr>
        <p:spPr/>
        <p:txBody>
          <a:bodyPr/>
          <a:lstStyle/>
          <a:p>
            <a:r>
              <a:rPr lang="en-US" dirty="0"/>
              <a:t>Scale through solution templates</a:t>
            </a:r>
            <a:endParaRPr lang="en-US" sz="3920" dirty="0">
              <a:gradFill>
                <a:gsLst>
                  <a:gs pos="1250">
                    <a:schemeClr val="tx2"/>
                  </a:gs>
                  <a:gs pos="99000">
                    <a:schemeClr val="tx2"/>
                  </a:gs>
                </a:gsLst>
                <a:lin ang="5400000" scaled="0"/>
              </a:gradFill>
            </a:endParaRPr>
          </a:p>
        </p:txBody>
      </p:sp>
      <p:sp>
        <p:nvSpPr>
          <p:cNvPr id="4" name="Rectangle 3"/>
          <p:cNvSpPr/>
          <p:nvPr/>
        </p:nvSpPr>
        <p:spPr bwMode="auto">
          <a:xfrm>
            <a:off x="438218" y="2419962"/>
            <a:ext cx="3768276" cy="9294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14367">
              <a:defRPr/>
            </a:pPr>
            <a:r>
              <a:rPr lang="en-US" sz="1961" dirty="0">
                <a:solidFill>
                  <a:srgbClr val="5C2D91">
                    <a:lumMod val="50000"/>
                  </a:srgbClr>
                </a:solidFill>
                <a:latin typeface="Segoe UI"/>
                <a:cs typeface="Segoe UI Semibold" panose="020B0702040204020203" pitchFamily="34" charset="0"/>
              </a:rPr>
              <a:t>Templates that </a:t>
            </a:r>
            <a:br>
              <a:rPr lang="en-US" sz="1961" dirty="0">
                <a:solidFill>
                  <a:srgbClr val="5C2D91">
                    <a:lumMod val="50000"/>
                  </a:srgbClr>
                </a:solidFill>
                <a:latin typeface="Segoe UI"/>
                <a:cs typeface="Segoe UI Semibold" panose="020B0702040204020203" pitchFamily="34" charset="0"/>
              </a:rPr>
            </a:br>
            <a:r>
              <a:rPr lang="en-US" sz="1961" dirty="0">
                <a:solidFill>
                  <a:srgbClr val="5C2D91">
                    <a:lumMod val="50000"/>
                  </a:srgbClr>
                </a:solidFill>
                <a:latin typeface="Segoe UI"/>
                <a:cs typeface="Segoe UI Semibold" panose="020B0702040204020203" pitchFamily="34" charset="0"/>
              </a:rPr>
              <a:t>kick start solutions </a:t>
            </a:r>
          </a:p>
        </p:txBody>
      </p:sp>
      <p:sp>
        <p:nvSpPr>
          <p:cNvPr id="5" name="Rectangle 4"/>
          <p:cNvSpPr/>
          <p:nvPr/>
        </p:nvSpPr>
        <p:spPr bwMode="auto">
          <a:xfrm>
            <a:off x="4643847" y="2419962"/>
            <a:ext cx="3421526" cy="9294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14367">
              <a:defRPr/>
            </a:pPr>
            <a:r>
              <a:rPr lang="en-US" sz="1961" dirty="0">
                <a:solidFill>
                  <a:srgbClr val="5C2D91">
                    <a:lumMod val="50000"/>
                  </a:srgbClr>
                </a:solidFill>
                <a:latin typeface="Segoe UI"/>
                <a:cs typeface="Segoe UI Semibold" panose="020B0702040204020203" pitchFamily="34" charset="0"/>
              </a:rPr>
              <a:t>Designed for </a:t>
            </a:r>
            <a:br>
              <a:rPr lang="en-US" sz="1961" dirty="0">
                <a:solidFill>
                  <a:srgbClr val="5C2D91">
                    <a:lumMod val="50000"/>
                  </a:srgbClr>
                </a:solidFill>
                <a:latin typeface="Segoe UI"/>
                <a:cs typeface="Segoe UI Semibold" panose="020B0702040204020203" pitchFamily="34" charset="0"/>
              </a:rPr>
            </a:br>
            <a:r>
              <a:rPr lang="en-US" sz="1961" dirty="0">
                <a:solidFill>
                  <a:srgbClr val="5C2D91">
                    <a:lumMod val="50000"/>
                  </a:srgbClr>
                </a:solidFill>
                <a:latin typeface="Segoe UI"/>
                <a:cs typeface="Segoe UI Semibold" panose="020B0702040204020203" pitchFamily="34" charset="0"/>
              </a:rPr>
              <a:t>Microsoft field </a:t>
            </a:r>
            <a:br>
              <a:rPr lang="en-US" sz="1961" dirty="0">
                <a:solidFill>
                  <a:srgbClr val="5C2D91">
                    <a:lumMod val="50000"/>
                  </a:srgbClr>
                </a:solidFill>
                <a:latin typeface="Segoe UI"/>
                <a:cs typeface="Segoe UI Semibold" panose="020B0702040204020203" pitchFamily="34" charset="0"/>
              </a:rPr>
            </a:br>
            <a:r>
              <a:rPr lang="en-US" sz="1961" dirty="0">
                <a:solidFill>
                  <a:srgbClr val="5C2D91">
                    <a:lumMod val="50000"/>
                  </a:srgbClr>
                </a:solidFill>
                <a:latin typeface="Segoe UI"/>
                <a:cs typeface="Segoe UI Semibold" panose="020B0702040204020203" pitchFamily="34" charset="0"/>
              </a:rPr>
              <a:t>and partners</a:t>
            </a:r>
          </a:p>
        </p:txBody>
      </p:sp>
      <p:sp>
        <p:nvSpPr>
          <p:cNvPr id="6" name="Rectangle 5"/>
          <p:cNvSpPr/>
          <p:nvPr/>
        </p:nvSpPr>
        <p:spPr bwMode="auto">
          <a:xfrm>
            <a:off x="8155977" y="2419962"/>
            <a:ext cx="3768276" cy="9294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14367">
              <a:defRPr/>
            </a:pPr>
            <a:r>
              <a:rPr lang="en-US" sz="1961" dirty="0">
                <a:solidFill>
                  <a:srgbClr val="5C2D91">
                    <a:lumMod val="50000"/>
                  </a:srgbClr>
                </a:solidFill>
                <a:latin typeface="Segoe UI"/>
                <a:cs typeface="Segoe UI Semibold" panose="020B0702040204020203" pitchFamily="34" charset="0"/>
              </a:rPr>
              <a:t>Enterprise-ready</a:t>
            </a:r>
          </a:p>
        </p:txBody>
      </p:sp>
      <p:sp>
        <p:nvSpPr>
          <p:cNvPr id="9" name="Rectangle 8"/>
          <p:cNvSpPr/>
          <p:nvPr/>
        </p:nvSpPr>
        <p:spPr>
          <a:xfrm>
            <a:off x="4206493" y="3809755"/>
            <a:ext cx="3949483" cy="633625"/>
          </a:xfrm>
          <a:prstGeom prst="rect">
            <a:avLst/>
          </a:prstGeom>
        </p:spPr>
        <p:txBody>
          <a:bodyPr wrap="square">
            <a:spAutoFit/>
          </a:bodyPr>
          <a:lstStyle/>
          <a:p>
            <a:pPr marL="572581" lvl="1" indent="-236500" defTabSz="914192">
              <a:lnSpc>
                <a:spcPct val="90000"/>
              </a:lnSpc>
              <a:spcBef>
                <a:spcPct val="20000"/>
              </a:spcBef>
              <a:buSzPct val="90000"/>
              <a:buFont typeface="Wingdings" panose="05000000000000000000" pitchFamily="2" charset="2"/>
              <a:buChar char="§"/>
              <a:defRPr/>
            </a:pPr>
            <a:r>
              <a:rPr lang="en-US" sz="1765" dirty="0">
                <a:gradFill>
                  <a:gsLst>
                    <a:gs pos="1250">
                      <a:srgbClr val="505050"/>
                    </a:gs>
                    <a:gs pos="100000">
                      <a:srgbClr val="505050"/>
                    </a:gs>
                  </a:gsLst>
                  <a:lin ang="5400000" scaled="0"/>
                </a:gradFill>
                <a:latin typeface="Segoe UI Light"/>
              </a:rPr>
              <a:t>Speedy configuration</a:t>
            </a:r>
          </a:p>
          <a:p>
            <a:pPr marL="572581" lvl="1" indent="-236500" defTabSz="914192">
              <a:lnSpc>
                <a:spcPct val="90000"/>
              </a:lnSpc>
              <a:spcBef>
                <a:spcPct val="20000"/>
              </a:spcBef>
              <a:buSzPct val="90000"/>
              <a:buFont typeface="Wingdings" panose="05000000000000000000" pitchFamily="2" charset="2"/>
              <a:buChar char="§"/>
              <a:defRPr/>
            </a:pPr>
            <a:r>
              <a:rPr lang="en-US" sz="1765" dirty="0">
                <a:gradFill>
                  <a:gsLst>
                    <a:gs pos="1250">
                      <a:srgbClr val="505050"/>
                    </a:gs>
                    <a:gs pos="100000">
                      <a:srgbClr val="505050"/>
                    </a:gs>
                  </a:gsLst>
                  <a:lin ang="5400000" scaled="0"/>
                </a:gradFill>
                <a:latin typeface="Segoe UI Light"/>
              </a:rPr>
              <a:t>Focus on customization</a:t>
            </a:r>
          </a:p>
        </p:txBody>
      </p:sp>
      <p:sp>
        <p:nvSpPr>
          <p:cNvPr id="11" name="Rectangle 10"/>
          <p:cNvSpPr/>
          <p:nvPr/>
        </p:nvSpPr>
        <p:spPr>
          <a:xfrm>
            <a:off x="8065374" y="3809754"/>
            <a:ext cx="3849133" cy="878024"/>
          </a:xfrm>
          <a:prstGeom prst="rect">
            <a:avLst/>
          </a:prstGeom>
        </p:spPr>
        <p:txBody>
          <a:bodyPr wrap="square">
            <a:spAutoFit/>
          </a:bodyPr>
          <a:lstStyle/>
          <a:p>
            <a:pPr marL="572581" lvl="1" indent="-236500" defTabSz="914192">
              <a:lnSpc>
                <a:spcPct val="90000"/>
              </a:lnSpc>
              <a:spcBef>
                <a:spcPct val="20000"/>
              </a:spcBef>
              <a:buSzPct val="90000"/>
              <a:buFont typeface="Wingdings" panose="05000000000000000000" pitchFamily="2" charset="2"/>
              <a:buChar char="§"/>
              <a:defRPr/>
            </a:pPr>
            <a:r>
              <a:rPr lang="en-US" sz="1765" dirty="0">
                <a:gradFill>
                  <a:gsLst>
                    <a:gs pos="1250">
                      <a:srgbClr val="505050"/>
                    </a:gs>
                    <a:gs pos="100000">
                      <a:srgbClr val="505050"/>
                    </a:gs>
                  </a:gsLst>
                  <a:lin ang="5400000" scaled="0"/>
                </a:gradFill>
                <a:latin typeface="Segoe UI Light"/>
              </a:rPr>
              <a:t>Robust, scalable, and extensible</a:t>
            </a:r>
          </a:p>
          <a:p>
            <a:pPr marL="572581" lvl="1" indent="-236500" defTabSz="914192">
              <a:lnSpc>
                <a:spcPct val="90000"/>
              </a:lnSpc>
              <a:spcBef>
                <a:spcPct val="20000"/>
              </a:spcBef>
              <a:buSzPct val="90000"/>
              <a:buFont typeface="Wingdings" panose="05000000000000000000" pitchFamily="2" charset="2"/>
              <a:buChar char="§"/>
              <a:defRPr/>
            </a:pPr>
            <a:r>
              <a:rPr lang="en-US" sz="1765" dirty="0">
                <a:gradFill>
                  <a:gsLst>
                    <a:gs pos="1250">
                      <a:srgbClr val="505050"/>
                    </a:gs>
                    <a:gs pos="100000">
                      <a:srgbClr val="505050"/>
                    </a:gs>
                  </a:gsLst>
                  <a:lin ang="5400000" scaled="0"/>
                </a:gradFill>
                <a:latin typeface="Segoe UI Light"/>
              </a:rPr>
              <a:t>Incorporate best technical and business practices</a:t>
            </a:r>
          </a:p>
        </p:txBody>
      </p:sp>
    </p:spTree>
    <p:extLst>
      <p:ext uri="{BB962C8B-B14F-4D97-AF65-F5344CB8AC3E}">
        <p14:creationId xmlns:p14="http://schemas.microsoft.com/office/powerpoint/2010/main" val="1441823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9" grpId="0"/>
      <p:bldP spid="11" grpId="0"/>
    </p:bld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2" dirty="0"/>
              <a:t>Value for Partners</a:t>
            </a:r>
          </a:p>
        </p:txBody>
      </p:sp>
      <p:pic>
        <p:nvPicPr>
          <p:cNvPr id="4" name="Picture 3"/>
          <p:cNvPicPr>
            <a:picLocks noChangeAspect="1"/>
          </p:cNvPicPr>
          <p:nvPr/>
        </p:nvPicPr>
        <p:blipFill>
          <a:blip r:embed="rId3"/>
          <a:stretch>
            <a:fillRect/>
          </a:stretch>
        </p:blipFill>
        <p:spPr>
          <a:xfrm>
            <a:off x="8101778" y="974"/>
            <a:ext cx="4089358" cy="6834270"/>
          </a:xfrm>
          <a:prstGeom prst="rect">
            <a:avLst/>
          </a:prstGeom>
        </p:spPr>
      </p:pic>
      <p:graphicFrame>
        <p:nvGraphicFramePr>
          <p:cNvPr id="5" name="Diagram 4"/>
          <p:cNvGraphicFramePr/>
          <p:nvPr>
            <p:extLst/>
          </p:nvPr>
        </p:nvGraphicFramePr>
        <p:xfrm>
          <a:off x="269241" y="1829482"/>
          <a:ext cx="7227064" cy="40112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80517478"/>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5294" dirty="0"/>
              <a:t>Architecture</a:t>
            </a:r>
          </a:p>
        </p:txBody>
      </p:sp>
      <p:pic>
        <p:nvPicPr>
          <p:cNvPr id="7" name="Picture 6"/>
          <p:cNvPicPr>
            <a:picLocks noChangeAspect="1"/>
          </p:cNvPicPr>
          <p:nvPr/>
        </p:nvPicPr>
        <p:blipFill>
          <a:blip r:embed="rId3">
            <a:duotone>
              <a:schemeClr val="accent1">
                <a:shade val="45000"/>
                <a:satMod val="135000"/>
              </a:schemeClr>
              <a:prstClr val="white"/>
            </a:duotone>
          </a:blip>
          <a:stretch>
            <a:fillRect/>
          </a:stretch>
        </p:blipFill>
        <p:spPr>
          <a:xfrm>
            <a:off x="809558" y="2911168"/>
            <a:ext cx="1844479" cy="922240"/>
          </a:xfrm>
          <a:prstGeom prst="rect">
            <a:avLst/>
          </a:prstGeom>
        </p:spPr>
      </p:pic>
      <p:sp>
        <p:nvSpPr>
          <p:cNvPr id="9" name="Freeform 128"/>
          <p:cNvSpPr>
            <a:spLocks noChangeAspect="1"/>
          </p:cNvSpPr>
          <p:nvPr/>
        </p:nvSpPr>
        <p:spPr bwMode="black">
          <a:xfrm>
            <a:off x="3966127" y="3058363"/>
            <a:ext cx="5235199" cy="283787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B0F0"/>
          </a:solidFill>
          <a:ln>
            <a:solidFill>
              <a:schemeClr val="accent1"/>
            </a:solidFill>
          </a:ln>
          <a:effectLst/>
          <a:extLst/>
        </p:spPr>
        <p:txBody>
          <a:bodyPr vert="horz" wrap="square" lIns="87842" tIns="43921" rIns="87842" bIns="43921" numCol="1" anchor="b" anchorCtr="1" compatLnSpc="1">
            <a:prstTxWarp prst="textNoShape">
              <a:avLst/>
            </a:prstTxWarp>
          </a:bodyPr>
          <a:lstStyle/>
          <a:p>
            <a:pPr defTabSz="895835">
              <a:defRPr/>
            </a:pPr>
            <a:endParaRPr lang="en-US" sz="1729" kern="0">
              <a:solidFill>
                <a:srgbClr val="FFFFFF"/>
              </a:solidFill>
              <a:latin typeface="Segoe UI"/>
            </a:endParaRPr>
          </a:p>
        </p:txBody>
      </p:sp>
      <p:sp>
        <p:nvSpPr>
          <p:cNvPr id="11" name="Arrow: Right 10"/>
          <p:cNvSpPr/>
          <p:nvPr/>
        </p:nvSpPr>
        <p:spPr bwMode="auto">
          <a:xfrm>
            <a:off x="3312571" y="4265208"/>
            <a:ext cx="1737289" cy="524817"/>
          </a:xfrm>
          <a:prstGeom prst="rightArrow">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 name="Arrow: Right 29"/>
          <p:cNvSpPr/>
          <p:nvPr/>
        </p:nvSpPr>
        <p:spPr bwMode="auto">
          <a:xfrm>
            <a:off x="8613251" y="4265207"/>
            <a:ext cx="1780275" cy="524817"/>
          </a:xfrm>
          <a:prstGeom prst="rightArrow">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Arrow: Right 30"/>
          <p:cNvSpPr/>
          <p:nvPr/>
        </p:nvSpPr>
        <p:spPr bwMode="auto">
          <a:xfrm rot="5400000">
            <a:off x="6129070" y="2695595"/>
            <a:ext cx="932065" cy="454303"/>
          </a:xfrm>
          <a:prstGeom prst="rightArrow">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867"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8" name="Picture 27"/>
          <p:cNvPicPr>
            <a:picLocks noChangeAspect="1"/>
          </p:cNvPicPr>
          <p:nvPr/>
        </p:nvPicPr>
        <p:blipFill>
          <a:blip r:embed="rId4"/>
          <a:stretch>
            <a:fillRect/>
          </a:stretch>
        </p:blipFill>
        <p:spPr>
          <a:xfrm>
            <a:off x="10726217" y="4103740"/>
            <a:ext cx="985380" cy="1037754"/>
          </a:xfrm>
          <a:prstGeom prst="rect">
            <a:avLst/>
          </a:prstGeom>
        </p:spPr>
      </p:pic>
      <p:pic>
        <p:nvPicPr>
          <p:cNvPr id="35" name="Picture 34"/>
          <p:cNvPicPr>
            <a:picLocks noChangeAspect="1"/>
          </p:cNvPicPr>
          <p:nvPr/>
        </p:nvPicPr>
        <p:blipFill>
          <a:blip r:embed="rId5"/>
          <a:stretch>
            <a:fillRect/>
          </a:stretch>
        </p:blipFill>
        <p:spPr>
          <a:xfrm>
            <a:off x="1346444" y="4057448"/>
            <a:ext cx="1168006" cy="578164"/>
          </a:xfrm>
          <a:prstGeom prst="rect">
            <a:avLst/>
          </a:prstGeom>
        </p:spPr>
      </p:pic>
      <p:sp>
        <p:nvSpPr>
          <p:cNvPr id="38" name="Rectangle 37"/>
          <p:cNvSpPr/>
          <p:nvPr/>
        </p:nvSpPr>
        <p:spPr>
          <a:xfrm>
            <a:off x="5404725" y="1607154"/>
            <a:ext cx="2275783" cy="633600"/>
          </a:xfrm>
          <a:prstGeom prst="rect">
            <a:avLst/>
          </a:prstGeom>
          <a:noFill/>
        </p:spPr>
        <p:txBody>
          <a:bodyPr wrap="none" lIns="89617" tIns="44808" rIns="89617" bIns="44808">
            <a:spAutoFit/>
          </a:bodyPr>
          <a:lstStyle/>
          <a:p>
            <a:pPr algn="ctr" defTabSz="896214">
              <a:defRPr/>
            </a:pPr>
            <a:r>
              <a:rPr lang="en-US" sz="1765" kern="0" dirty="0">
                <a:ln w="0"/>
                <a:solidFill>
                  <a:srgbClr val="015F9D"/>
                </a:solidFill>
                <a:latin typeface="Segoe UI"/>
              </a:rPr>
              <a:t>Extensible for </a:t>
            </a:r>
          </a:p>
          <a:p>
            <a:pPr algn="ctr" defTabSz="896214">
              <a:defRPr/>
            </a:pPr>
            <a:r>
              <a:rPr lang="en-US" sz="1765" kern="0" dirty="0">
                <a:ln w="0"/>
                <a:solidFill>
                  <a:srgbClr val="015F9D"/>
                </a:solidFill>
                <a:latin typeface="Segoe UI"/>
              </a:rPr>
              <a:t>other enterprise data</a:t>
            </a:r>
          </a:p>
        </p:txBody>
      </p:sp>
      <p:pic>
        <p:nvPicPr>
          <p:cNvPr id="18" name="Picture 17"/>
          <p:cNvPicPr>
            <a:picLocks noChangeAspect="1"/>
          </p:cNvPicPr>
          <p:nvPr/>
        </p:nvPicPr>
        <p:blipFill>
          <a:blip r:embed="rId6">
            <a:extLst>
              <a:ext uri="{BEBA8EAE-BF5A-486C-A8C5-ECC9F3942E4B}">
                <a14:imgProps xmlns:a14="http://schemas.microsoft.com/office/drawing/2010/main">
                  <a14:imgLayer r:embed="rId7">
                    <a14:imgEffect>
                      <a14:backgroundRemoval t="2471" b="95058" l="3200" r="97500">
                        <a14:foregroundMark x1="13800" y1="14244" x2="13800" y2="14244"/>
                        <a14:foregroundMark x1="24800" y1="2616" x2="24800" y2="2616"/>
                        <a14:foregroundMark x1="3200" y1="57267" x2="3200" y2="57267"/>
                        <a14:foregroundMark x1="93400" y1="29651" x2="93400" y2="29651"/>
                        <a14:foregroundMark x1="37300" y1="95203" x2="37300" y2="95203"/>
                        <a14:foregroundMark x1="97500" y1="43459" x2="97500" y2="43459"/>
                        <a14:foregroundMark x1="61400" y1="46657" x2="61400" y2="46657"/>
                        <a14:foregroundMark x1="84500" y1="43169" x2="84500" y2="43169"/>
                        <a14:foregroundMark x1="25600" y1="48401" x2="25600" y2="48401"/>
                        <a14:foregroundMark x1="38300" y1="43895" x2="38300" y2="43895"/>
                        <a14:backgroundMark x1="96000" y1="13663" x2="96000" y2="13663"/>
                        <a14:backgroundMark x1="97200" y1="72674" x2="97200" y2="72674"/>
                        <a14:backgroundMark x1="2800" y1="85320" x2="2800" y2="85320"/>
                        <a14:backgroundMark x1="3900" y1="21948" x2="3900" y2="21948"/>
                      </a14:backgroundRemoval>
                    </a14:imgEffect>
                  </a14:imgLayer>
                </a14:imgProps>
              </a:ext>
            </a:extLst>
          </a:blip>
          <a:stretch>
            <a:fillRect/>
          </a:stretch>
        </p:blipFill>
        <p:spPr>
          <a:xfrm>
            <a:off x="1261485" y="1713012"/>
            <a:ext cx="1358710" cy="934792"/>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24634" y="5164928"/>
            <a:ext cx="1285648" cy="944008"/>
          </a:xfrm>
          <a:prstGeom prst="rect">
            <a:avLst/>
          </a:prstGeom>
        </p:spPr>
      </p:pic>
      <p:sp>
        <p:nvSpPr>
          <p:cNvPr id="17" name="TextBox 16"/>
          <p:cNvSpPr txBox="1"/>
          <p:nvPr/>
        </p:nvSpPr>
        <p:spPr>
          <a:xfrm>
            <a:off x="5561800" y="3836732"/>
            <a:ext cx="1455778" cy="534014"/>
          </a:xfrm>
          <a:prstGeom prst="rect">
            <a:avLst/>
          </a:prstGeom>
          <a:noFill/>
        </p:spPr>
        <p:txBody>
          <a:bodyPr wrap="none" lIns="179259" tIns="143407" rIns="179259" bIns="143407" rtlCol="0" anchor="ctr">
            <a:spAutoFit/>
          </a:bodyPr>
          <a:lstStyle/>
          <a:p>
            <a:pPr defTabSz="896214">
              <a:lnSpc>
                <a:spcPct val="90000"/>
              </a:lnSpc>
              <a:spcAft>
                <a:spcPts val="588"/>
              </a:spcAft>
              <a:defRPr/>
            </a:pPr>
            <a:r>
              <a:rPr lang="en-US" sz="1765" b="1" kern="0" dirty="0">
                <a:solidFill>
                  <a:srgbClr val="FFFFFF"/>
                </a:solidFill>
                <a:latin typeface="Segoe UI"/>
              </a:rPr>
              <a:t>Azure SQL</a:t>
            </a:r>
          </a:p>
        </p:txBody>
      </p:sp>
      <p:sp>
        <p:nvSpPr>
          <p:cNvPr id="19" name="TextBox 18"/>
          <p:cNvSpPr txBox="1"/>
          <p:nvPr/>
        </p:nvSpPr>
        <p:spPr>
          <a:xfrm>
            <a:off x="5555725" y="5037288"/>
            <a:ext cx="2299669" cy="534014"/>
          </a:xfrm>
          <a:prstGeom prst="rect">
            <a:avLst/>
          </a:prstGeom>
          <a:noFill/>
        </p:spPr>
        <p:txBody>
          <a:bodyPr wrap="none" lIns="179259" tIns="143407" rIns="179259" bIns="143407" rtlCol="0" anchor="ctr">
            <a:spAutoFit/>
          </a:bodyPr>
          <a:lstStyle/>
          <a:p>
            <a:pPr defTabSz="896214">
              <a:lnSpc>
                <a:spcPct val="90000"/>
              </a:lnSpc>
              <a:spcAft>
                <a:spcPts val="588"/>
              </a:spcAft>
              <a:defRPr/>
            </a:pPr>
            <a:r>
              <a:rPr lang="en-US" sz="1765" b="1" kern="0" dirty="0">
                <a:solidFill>
                  <a:srgbClr val="FFFFFF"/>
                </a:solidFill>
                <a:latin typeface="Segoe UI"/>
              </a:rPr>
              <a:t>Cognitive Services</a:t>
            </a:r>
          </a:p>
        </p:txBody>
      </p:sp>
      <p:sp>
        <p:nvSpPr>
          <p:cNvPr id="20" name="TextBox 19"/>
          <p:cNvSpPr txBox="1"/>
          <p:nvPr/>
        </p:nvSpPr>
        <p:spPr>
          <a:xfrm>
            <a:off x="5561800" y="4250574"/>
            <a:ext cx="1529639" cy="534014"/>
          </a:xfrm>
          <a:prstGeom prst="rect">
            <a:avLst/>
          </a:prstGeom>
          <a:noFill/>
        </p:spPr>
        <p:txBody>
          <a:bodyPr wrap="none" lIns="179259" tIns="143407" rIns="179259" bIns="143407" rtlCol="0" anchor="ctr">
            <a:spAutoFit/>
          </a:bodyPr>
          <a:lstStyle/>
          <a:p>
            <a:pPr defTabSz="896214">
              <a:lnSpc>
                <a:spcPct val="90000"/>
              </a:lnSpc>
              <a:spcAft>
                <a:spcPts val="588"/>
              </a:spcAft>
              <a:defRPr/>
            </a:pPr>
            <a:r>
              <a:rPr lang="en-US" sz="1765" b="1" kern="0">
                <a:solidFill>
                  <a:srgbClr val="FFFFFF"/>
                </a:solidFill>
                <a:latin typeface="Segoe UI"/>
              </a:rPr>
              <a:t>Logic Apps</a:t>
            </a:r>
          </a:p>
        </p:txBody>
      </p:sp>
      <p:sp>
        <p:nvSpPr>
          <p:cNvPr id="21" name="TextBox 20"/>
          <p:cNvSpPr txBox="1"/>
          <p:nvPr/>
        </p:nvSpPr>
        <p:spPr>
          <a:xfrm>
            <a:off x="5594247" y="4658367"/>
            <a:ext cx="2067089" cy="534014"/>
          </a:xfrm>
          <a:prstGeom prst="rect">
            <a:avLst/>
          </a:prstGeom>
          <a:noFill/>
        </p:spPr>
        <p:txBody>
          <a:bodyPr wrap="none" lIns="179259" tIns="143407" rIns="179259" bIns="143407" rtlCol="0" anchor="ctr">
            <a:spAutoFit/>
          </a:bodyPr>
          <a:lstStyle/>
          <a:p>
            <a:pPr defTabSz="896214">
              <a:lnSpc>
                <a:spcPct val="90000"/>
              </a:lnSpc>
              <a:spcAft>
                <a:spcPts val="588"/>
              </a:spcAft>
              <a:defRPr/>
            </a:pPr>
            <a:r>
              <a:rPr lang="en-US" sz="1765" b="1" kern="0" dirty="0">
                <a:solidFill>
                  <a:srgbClr val="FFFFFF"/>
                </a:solidFill>
                <a:latin typeface="Segoe UI"/>
              </a:rPr>
              <a:t>Azure Functions</a:t>
            </a:r>
          </a:p>
        </p:txBody>
      </p:sp>
    </p:spTree>
    <p:extLst>
      <p:ext uri="{BB962C8B-B14F-4D97-AF65-F5344CB8AC3E}">
        <p14:creationId xmlns:p14="http://schemas.microsoft.com/office/powerpoint/2010/main" val="2686018146"/>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z="5294" dirty="0"/>
              <a:t>Start with widely adopted apps </a:t>
            </a:r>
          </a:p>
        </p:txBody>
      </p:sp>
      <p:sp>
        <p:nvSpPr>
          <p:cNvPr id="5" name="Rectangle 127"/>
          <p:cNvSpPr/>
          <p:nvPr/>
        </p:nvSpPr>
        <p:spPr bwMode="auto">
          <a:xfrm>
            <a:off x="281202" y="1531847"/>
            <a:ext cx="3072089" cy="55251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84" rIns="182854" bIns="146284" numCol="1" spcCol="0" rtlCol="0" fromWordArt="0" anchor="ctr" anchorCtr="0" forceAA="0" compatLnSpc="1">
            <a:prstTxWarp prst="textNoShape">
              <a:avLst/>
            </a:prstTxWarp>
            <a:noAutofit/>
          </a:bodyPr>
          <a:lstStyle/>
          <a:p>
            <a:pPr defTabSz="932293" fontAlgn="base">
              <a:defRPr/>
            </a:pPr>
            <a:r>
              <a:rPr lang="en-US" sz="1961" dirty="0">
                <a:gradFill>
                  <a:gsLst>
                    <a:gs pos="100000">
                      <a:srgbClr val="FFFFFF"/>
                    </a:gs>
                    <a:gs pos="0">
                      <a:srgbClr val="FFFFFF"/>
                    </a:gs>
                  </a:gsLst>
                  <a:lin ang="0" scaled="1"/>
                </a:gradFill>
                <a:latin typeface="Segoe UI Semibold" panose="020B0702040204020203" pitchFamily="34" charset="0"/>
                <a:ea typeface="Segoe UI" pitchFamily="34" charset="0"/>
                <a:cs typeface="Segoe UI Semibold" panose="020B0702040204020203" pitchFamily="34" charset="0"/>
              </a:rPr>
              <a:t>Function</a:t>
            </a:r>
          </a:p>
        </p:txBody>
      </p:sp>
      <p:sp>
        <p:nvSpPr>
          <p:cNvPr id="6" name="Rectangle 127"/>
          <p:cNvSpPr/>
          <p:nvPr/>
        </p:nvSpPr>
        <p:spPr bwMode="auto">
          <a:xfrm>
            <a:off x="3353293" y="1531847"/>
            <a:ext cx="4194922" cy="55251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84" rIns="182854" bIns="146284" numCol="1" spcCol="0" rtlCol="0" fromWordArt="0" anchor="ctr" anchorCtr="0" forceAA="0" compatLnSpc="1">
            <a:prstTxWarp prst="textNoShape">
              <a:avLst/>
            </a:prstTxWarp>
            <a:noAutofit/>
          </a:bodyPr>
          <a:lstStyle/>
          <a:p>
            <a:pPr defTabSz="932293" fontAlgn="base">
              <a:defRPr/>
            </a:pPr>
            <a:r>
              <a:rPr lang="en-US" sz="1961" dirty="0">
                <a:gradFill>
                  <a:gsLst>
                    <a:gs pos="100000">
                      <a:srgbClr val="FFFFFF"/>
                    </a:gs>
                    <a:gs pos="0">
                      <a:srgbClr val="FFFFFF"/>
                    </a:gs>
                  </a:gsLst>
                  <a:lin ang="0" scaled="1"/>
                </a:gradFill>
                <a:latin typeface="Segoe UI Semibold" panose="020B0702040204020203" pitchFamily="34" charset="0"/>
                <a:ea typeface="Segoe UI" pitchFamily="34" charset="0"/>
                <a:cs typeface="Segoe UI Semibold" panose="020B0702040204020203" pitchFamily="34" charset="0"/>
              </a:rPr>
              <a:t>Template</a:t>
            </a:r>
          </a:p>
        </p:txBody>
      </p:sp>
      <p:grpSp>
        <p:nvGrpSpPr>
          <p:cNvPr id="22" name="Group 21"/>
          <p:cNvGrpSpPr/>
          <p:nvPr/>
        </p:nvGrpSpPr>
        <p:grpSpPr>
          <a:xfrm>
            <a:off x="314540" y="3959582"/>
            <a:ext cx="11973869" cy="2781607"/>
            <a:chOff x="-52132" y="3047479"/>
            <a:chExt cx="12213970" cy="2837384"/>
          </a:xfrm>
        </p:grpSpPr>
        <p:sp>
          <p:nvSpPr>
            <p:cNvPr id="11" name="Rectangle 127"/>
            <p:cNvSpPr/>
            <p:nvPr/>
          </p:nvSpPr>
          <p:spPr bwMode="auto">
            <a:xfrm>
              <a:off x="3047552" y="3047479"/>
              <a:ext cx="8741307" cy="8904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14367">
                <a:defRPr/>
              </a:pPr>
              <a:r>
                <a:rPr lang="en-US" sz="1961" dirty="0">
                  <a:gradFill>
                    <a:gsLst>
                      <a:gs pos="100000">
                        <a:srgbClr val="505050"/>
                      </a:gs>
                      <a:gs pos="0">
                        <a:srgbClr val="505050"/>
                      </a:gs>
                    </a:gsLst>
                    <a:lin ang="0" scaled="1"/>
                  </a:gradFill>
                  <a:latin typeface="Segoe UI Semilight" panose="020B0402040204020203" pitchFamily="34" charset="0"/>
                  <a:cs typeface="Segoe UI Semilight" panose="020B0402040204020203" pitchFamily="34" charset="0"/>
                </a:rPr>
                <a:t>System Center Configuration Manager</a:t>
              </a:r>
            </a:p>
          </p:txBody>
        </p:sp>
        <p:sp>
          <p:nvSpPr>
            <p:cNvPr id="15" name="Rectangle 127"/>
            <p:cNvSpPr/>
            <p:nvPr/>
          </p:nvSpPr>
          <p:spPr bwMode="auto">
            <a:xfrm>
              <a:off x="-52132" y="3081222"/>
              <a:ext cx="2735475" cy="8904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961"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IT</a:t>
              </a:r>
            </a:p>
          </p:txBody>
        </p:sp>
        <p:cxnSp>
          <p:nvCxnSpPr>
            <p:cNvPr id="20" name="Straight Connector 19"/>
            <p:cNvCxnSpPr/>
            <p:nvPr/>
          </p:nvCxnSpPr>
          <p:spPr>
            <a:xfrm>
              <a:off x="274638" y="5884863"/>
              <a:ext cx="11887200"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69239" y="3043540"/>
            <a:ext cx="11653523" cy="894481"/>
            <a:chOff x="274638" y="3104072"/>
            <a:chExt cx="11887200" cy="912417"/>
          </a:xfrm>
        </p:grpSpPr>
        <p:sp>
          <p:nvSpPr>
            <p:cNvPr id="9" name="Rectangle 127"/>
            <p:cNvSpPr/>
            <p:nvPr/>
          </p:nvSpPr>
          <p:spPr bwMode="auto">
            <a:xfrm>
              <a:off x="3420531" y="3104072"/>
              <a:ext cx="8741307" cy="8904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672334">
                <a:defRPr/>
              </a:pPr>
              <a:r>
                <a:rPr lang="en-US" sz="1961" dirty="0">
                  <a:gradFill>
                    <a:gsLst>
                      <a:gs pos="100000">
                        <a:srgbClr val="505050"/>
                      </a:gs>
                      <a:gs pos="0">
                        <a:srgbClr val="505050"/>
                      </a:gs>
                    </a:gsLst>
                    <a:lin ang="0" scaled="1"/>
                  </a:gradFill>
                  <a:latin typeface="Segoe UI Semilight" panose="020B0402040204020203" pitchFamily="34" charset="0"/>
                  <a:cs typeface="Segoe UI Semilight" panose="020B0402040204020203" pitchFamily="34" charset="0"/>
                </a:rPr>
                <a:t>Brand/campaign management</a:t>
              </a:r>
              <a:endParaRPr lang="en-US" sz="1029" dirty="0">
                <a:gradFill>
                  <a:gsLst>
                    <a:gs pos="100000">
                      <a:srgbClr val="505050"/>
                    </a:gs>
                    <a:gs pos="0">
                      <a:srgbClr val="505050"/>
                    </a:gs>
                  </a:gsLst>
                  <a:lin ang="0" scaled="1"/>
                </a:gradFill>
                <a:latin typeface="Segoe UI Semilight" panose="020B0402040204020203" pitchFamily="34" charset="0"/>
                <a:cs typeface="Segoe UI Semilight" panose="020B0402040204020203" pitchFamily="34" charset="0"/>
              </a:endParaRPr>
            </a:p>
          </p:txBody>
        </p:sp>
        <p:sp>
          <p:nvSpPr>
            <p:cNvPr id="13" name="Rectangle 127"/>
            <p:cNvSpPr/>
            <p:nvPr/>
          </p:nvSpPr>
          <p:spPr bwMode="auto">
            <a:xfrm>
              <a:off x="286841" y="3104072"/>
              <a:ext cx="2735475" cy="8904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961"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Marketing</a:t>
              </a:r>
            </a:p>
          </p:txBody>
        </p:sp>
        <p:cxnSp>
          <p:nvCxnSpPr>
            <p:cNvPr id="18" name="Straight Connector 17"/>
            <p:cNvCxnSpPr/>
            <p:nvPr/>
          </p:nvCxnSpPr>
          <p:spPr>
            <a:xfrm>
              <a:off x="274638" y="4016489"/>
              <a:ext cx="11887200"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p:cNvGrpSpPr>
              <a:grpSpLocks noChangeAspect="1"/>
            </p:cNvGrpSpPr>
            <p:nvPr/>
          </p:nvGrpSpPr>
          <p:grpSpPr bwMode="black">
            <a:xfrm>
              <a:off x="8217308" y="3377461"/>
              <a:ext cx="1616665" cy="333133"/>
              <a:chOff x="3622884" y="1663267"/>
              <a:chExt cx="3734658" cy="769570"/>
            </a:xfrm>
          </p:grpSpPr>
          <p:sp>
            <p:nvSpPr>
              <p:cNvPr id="27" name="Freeform 9"/>
              <p:cNvSpPr>
                <a:spLocks/>
              </p:cNvSpPr>
              <p:nvPr/>
            </p:nvSpPr>
            <p:spPr bwMode="black">
              <a:xfrm>
                <a:off x="6341710" y="1663267"/>
                <a:ext cx="1015832" cy="769570"/>
              </a:xfrm>
              <a:custGeom>
                <a:avLst/>
                <a:gdLst>
                  <a:gd name="T0" fmla="*/ 167 w 346"/>
                  <a:gd name="T1" fmla="*/ 92 h 261"/>
                  <a:gd name="T2" fmla="*/ 207 w 346"/>
                  <a:gd name="T3" fmla="*/ 19 h 261"/>
                  <a:gd name="T4" fmla="*/ 218 w 346"/>
                  <a:gd name="T5" fmla="*/ 16 h 261"/>
                  <a:gd name="T6" fmla="*/ 229 w 346"/>
                  <a:gd name="T7" fmla="*/ 9 h 261"/>
                  <a:gd name="T8" fmla="*/ 233 w 346"/>
                  <a:gd name="T9" fmla="*/ 15 h 261"/>
                  <a:gd name="T10" fmla="*/ 230 w 346"/>
                  <a:gd name="T11" fmla="*/ 27 h 261"/>
                  <a:gd name="T12" fmla="*/ 303 w 346"/>
                  <a:gd name="T13" fmla="*/ 89 h 261"/>
                  <a:gd name="T14" fmla="*/ 308 w 346"/>
                  <a:gd name="T15" fmla="*/ 95 h 261"/>
                  <a:gd name="T16" fmla="*/ 345 w 346"/>
                  <a:gd name="T17" fmla="*/ 93 h 261"/>
                  <a:gd name="T18" fmla="*/ 314 w 346"/>
                  <a:gd name="T19" fmla="*/ 111 h 261"/>
                  <a:gd name="T20" fmla="*/ 314 w 346"/>
                  <a:gd name="T21" fmla="*/ 114 h 261"/>
                  <a:gd name="T22" fmla="*/ 346 w 346"/>
                  <a:gd name="T23" fmla="*/ 116 h 261"/>
                  <a:gd name="T24" fmla="*/ 306 w 346"/>
                  <a:gd name="T25" fmla="*/ 132 h 261"/>
                  <a:gd name="T26" fmla="*/ 238 w 346"/>
                  <a:gd name="T27" fmla="*/ 219 h 261"/>
                  <a:gd name="T28" fmla="*/ 0 w 346"/>
                  <a:gd name="T29" fmla="*/ 178 h 261"/>
                  <a:gd name="T30" fmla="*/ 128 w 346"/>
                  <a:gd name="T31" fmla="*/ 173 h 261"/>
                  <a:gd name="T32" fmla="*/ 116 w 346"/>
                  <a:gd name="T33" fmla="*/ 143 h 261"/>
                  <a:gd name="T34" fmla="*/ 77 w 346"/>
                  <a:gd name="T35" fmla="*/ 126 h 261"/>
                  <a:gd name="T36" fmla="*/ 79 w 346"/>
                  <a:gd name="T37" fmla="*/ 118 h 261"/>
                  <a:gd name="T38" fmla="*/ 97 w 346"/>
                  <a:gd name="T39" fmla="*/ 113 h 261"/>
                  <a:gd name="T40" fmla="*/ 61 w 346"/>
                  <a:gd name="T41" fmla="*/ 82 h 261"/>
                  <a:gd name="T42" fmla="*/ 64 w 346"/>
                  <a:gd name="T43" fmla="*/ 77 h 261"/>
                  <a:gd name="T44" fmla="*/ 80 w 346"/>
                  <a:gd name="T45" fmla="*/ 75 h 261"/>
                  <a:gd name="T46" fmla="*/ 52 w 346"/>
                  <a:gd name="T47" fmla="*/ 40 h 261"/>
                  <a:gd name="T48" fmla="*/ 61 w 346"/>
                  <a:gd name="T49" fmla="*/ 35 h 261"/>
                  <a:gd name="T50" fmla="*/ 167 w 346"/>
                  <a:gd name="T51" fmla="*/ 92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6" h="261">
                    <a:moveTo>
                      <a:pt x="167" y="92"/>
                    </a:moveTo>
                    <a:cubicBezTo>
                      <a:pt x="178" y="57"/>
                      <a:pt x="192" y="35"/>
                      <a:pt x="207" y="19"/>
                    </a:cubicBezTo>
                    <a:cubicBezTo>
                      <a:pt x="219" y="7"/>
                      <a:pt x="225" y="3"/>
                      <a:pt x="218" y="16"/>
                    </a:cubicBezTo>
                    <a:cubicBezTo>
                      <a:pt x="221" y="14"/>
                      <a:pt x="225" y="10"/>
                      <a:pt x="229" y="9"/>
                    </a:cubicBezTo>
                    <a:cubicBezTo>
                      <a:pt x="248" y="0"/>
                      <a:pt x="246" y="7"/>
                      <a:pt x="233" y="15"/>
                    </a:cubicBezTo>
                    <a:cubicBezTo>
                      <a:pt x="269" y="3"/>
                      <a:pt x="268" y="19"/>
                      <a:pt x="230" y="27"/>
                    </a:cubicBezTo>
                    <a:cubicBezTo>
                      <a:pt x="261" y="27"/>
                      <a:pt x="293" y="47"/>
                      <a:pt x="303" y="89"/>
                    </a:cubicBezTo>
                    <a:cubicBezTo>
                      <a:pt x="304" y="94"/>
                      <a:pt x="303" y="94"/>
                      <a:pt x="308" y="95"/>
                    </a:cubicBezTo>
                    <a:cubicBezTo>
                      <a:pt x="321" y="97"/>
                      <a:pt x="333" y="97"/>
                      <a:pt x="345" y="93"/>
                    </a:cubicBezTo>
                    <a:cubicBezTo>
                      <a:pt x="344" y="102"/>
                      <a:pt x="332" y="107"/>
                      <a:pt x="314" y="111"/>
                    </a:cubicBezTo>
                    <a:cubicBezTo>
                      <a:pt x="308" y="112"/>
                      <a:pt x="307" y="112"/>
                      <a:pt x="314" y="114"/>
                    </a:cubicBezTo>
                    <a:cubicBezTo>
                      <a:pt x="324" y="116"/>
                      <a:pt x="335" y="117"/>
                      <a:pt x="346" y="116"/>
                    </a:cubicBezTo>
                    <a:cubicBezTo>
                      <a:pt x="337" y="126"/>
                      <a:pt x="323" y="132"/>
                      <a:pt x="306" y="132"/>
                    </a:cubicBezTo>
                    <a:cubicBezTo>
                      <a:pt x="295" y="172"/>
                      <a:pt x="269" y="201"/>
                      <a:pt x="238" y="219"/>
                    </a:cubicBezTo>
                    <a:cubicBezTo>
                      <a:pt x="163" y="261"/>
                      <a:pt x="54" y="255"/>
                      <a:pt x="0" y="178"/>
                    </a:cubicBezTo>
                    <a:cubicBezTo>
                      <a:pt x="35" y="206"/>
                      <a:pt x="88" y="212"/>
                      <a:pt x="128" y="173"/>
                    </a:cubicBezTo>
                    <a:cubicBezTo>
                      <a:pt x="102" y="173"/>
                      <a:pt x="95" y="154"/>
                      <a:pt x="116" y="143"/>
                    </a:cubicBezTo>
                    <a:cubicBezTo>
                      <a:pt x="96" y="143"/>
                      <a:pt x="84" y="137"/>
                      <a:pt x="77" y="126"/>
                    </a:cubicBezTo>
                    <a:cubicBezTo>
                      <a:pt x="74" y="122"/>
                      <a:pt x="74" y="121"/>
                      <a:pt x="79" y="118"/>
                    </a:cubicBezTo>
                    <a:cubicBezTo>
                      <a:pt x="83" y="115"/>
                      <a:pt x="90" y="113"/>
                      <a:pt x="97" y="113"/>
                    </a:cubicBezTo>
                    <a:cubicBezTo>
                      <a:pt x="77" y="107"/>
                      <a:pt x="65" y="96"/>
                      <a:pt x="61" y="82"/>
                    </a:cubicBezTo>
                    <a:cubicBezTo>
                      <a:pt x="59" y="78"/>
                      <a:pt x="59" y="78"/>
                      <a:pt x="64" y="77"/>
                    </a:cubicBezTo>
                    <a:cubicBezTo>
                      <a:pt x="68" y="75"/>
                      <a:pt x="74" y="75"/>
                      <a:pt x="80" y="75"/>
                    </a:cubicBezTo>
                    <a:cubicBezTo>
                      <a:pt x="64" y="65"/>
                      <a:pt x="54" y="53"/>
                      <a:pt x="52" y="40"/>
                    </a:cubicBezTo>
                    <a:cubicBezTo>
                      <a:pt x="50" y="28"/>
                      <a:pt x="52" y="31"/>
                      <a:pt x="61" y="35"/>
                    </a:cubicBezTo>
                    <a:cubicBezTo>
                      <a:pt x="102" y="50"/>
                      <a:pt x="143" y="67"/>
                      <a:pt x="167" y="92"/>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8" name="Freeform 5"/>
              <p:cNvSpPr>
                <a:spLocks noEditPoints="1"/>
              </p:cNvSpPr>
              <p:nvPr/>
            </p:nvSpPr>
            <p:spPr bwMode="black">
              <a:xfrm>
                <a:off x="3622884" y="1664715"/>
                <a:ext cx="2800003" cy="568367"/>
              </a:xfrm>
              <a:custGeom>
                <a:avLst/>
                <a:gdLst>
                  <a:gd name="T0" fmla="*/ 0 w 961"/>
                  <a:gd name="T1" fmla="*/ 114 h 193"/>
                  <a:gd name="T2" fmla="*/ 23 w 961"/>
                  <a:gd name="T3" fmla="*/ 0 h 193"/>
                  <a:gd name="T4" fmla="*/ 46 w 961"/>
                  <a:gd name="T5" fmla="*/ 57 h 193"/>
                  <a:gd name="T6" fmla="*/ 125 w 961"/>
                  <a:gd name="T7" fmla="*/ 80 h 193"/>
                  <a:gd name="T8" fmla="*/ 46 w 961"/>
                  <a:gd name="T9" fmla="*/ 102 h 193"/>
                  <a:gd name="T10" fmla="*/ 79 w 961"/>
                  <a:gd name="T11" fmla="*/ 147 h 193"/>
                  <a:gd name="T12" fmla="*/ 136 w 961"/>
                  <a:gd name="T13" fmla="*/ 170 h 193"/>
                  <a:gd name="T14" fmla="*/ 79 w 961"/>
                  <a:gd name="T15" fmla="*/ 193 h 193"/>
                  <a:gd name="T16" fmla="*/ 560 w 961"/>
                  <a:gd name="T17" fmla="*/ 170 h 193"/>
                  <a:gd name="T18" fmla="*/ 526 w 961"/>
                  <a:gd name="T19" fmla="*/ 147 h 193"/>
                  <a:gd name="T20" fmla="*/ 492 w 961"/>
                  <a:gd name="T21" fmla="*/ 102 h 193"/>
                  <a:gd name="T22" fmla="*/ 549 w 961"/>
                  <a:gd name="T23" fmla="*/ 80 h 193"/>
                  <a:gd name="T24" fmla="*/ 492 w 961"/>
                  <a:gd name="T25" fmla="*/ 57 h 193"/>
                  <a:gd name="T26" fmla="*/ 470 w 961"/>
                  <a:gd name="T27" fmla="*/ 0 h 193"/>
                  <a:gd name="T28" fmla="*/ 447 w 961"/>
                  <a:gd name="T29" fmla="*/ 114 h 193"/>
                  <a:gd name="T30" fmla="*/ 538 w 961"/>
                  <a:gd name="T31" fmla="*/ 193 h 193"/>
                  <a:gd name="T32" fmla="*/ 679 w 961"/>
                  <a:gd name="T33" fmla="*/ 170 h 193"/>
                  <a:gd name="T34" fmla="*/ 645 w 961"/>
                  <a:gd name="T35" fmla="*/ 147 h 193"/>
                  <a:gd name="T36" fmla="*/ 611 w 961"/>
                  <a:gd name="T37" fmla="*/ 102 h 193"/>
                  <a:gd name="T38" fmla="*/ 668 w 961"/>
                  <a:gd name="T39" fmla="*/ 80 h 193"/>
                  <a:gd name="T40" fmla="*/ 611 w 961"/>
                  <a:gd name="T41" fmla="*/ 57 h 193"/>
                  <a:gd name="T42" fmla="*/ 588 w 961"/>
                  <a:gd name="T43" fmla="*/ 0 h 193"/>
                  <a:gd name="T44" fmla="*/ 566 w 961"/>
                  <a:gd name="T45" fmla="*/ 114 h 193"/>
                  <a:gd name="T46" fmla="*/ 656 w 961"/>
                  <a:gd name="T47" fmla="*/ 193 h 193"/>
                  <a:gd name="T48" fmla="*/ 860 w 961"/>
                  <a:gd name="T49" fmla="*/ 193 h 193"/>
                  <a:gd name="T50" fmla="*/ 882 w 961"/>
                  <a:gd name="T51" fmla="*/ 125 h 193"/>
                  <a:gd name="T52" fmla="*/ 939 w 961"/>
                  <a:gd name="T53" fmla="*/ 102 h 193"/>
                  <a:gd name="T54" fmla="*/ 939 w 961"/>
                  <a:gd name="T55" fmla="*/ 57 h 193"/>
                  <a:gd name="T56" fmla="*/ 837 w 961"/>
                  <a:gd name="T57" fmla="*/ 125 h 193"/>
                  <a:gd name="T58" fmla="*/ 345 w 961"/>
                  <a:gd name="T59" fmla="*/ 57 h 193"/>
                  <a:gd name="T60" fmla="*/ 323 w 961"/>
                  <a:gd name="T61" fmla="*/ 125 h 193"/>
                  <a:gd name="T62" fmla="*/ 277 w 961"/>
                  <a:gd name="T63" fmla="*/ 125 h 193"/>
                  <a:gd name="T64" fmla="*/ 255 w 961"/>
                  <a:gd name="T65" fmla="*/ 57 h 193"/>
                  <a:gd name="T66" fmla="*/ 232 w 961"/>
                  <a:gd name="T67" fmla="*/ 125 h 193"/>
                  <a:gd name="T68" fmla="*/ 187 w 961"/>
                  <a:gd name="T69" fmla="*/ 125 h 193"/>
                  <a:gd name="T70" fmla="*/ 164 w 961"/>
                  <a:gd name="T71" fmla="*/ 57 h 193"/>
                  <a:gd name="T72" fmla="*/ 142 w 961"/>
                  <a:gd name="T73" fmla="*/ 125 h 193"/>
                  <a:gd name="T74" fmla="*/ 255 w 961"/>
                  <a:gd name="T75" fmla="*/ 175 h 193"/>
                  <a:gd name="T76" fmla="*/ 368 w 961"/>
                  <a:gd name="T77" fmla="*/ 125 h 193"/>
                  <a:gd name="T78" fmla="*/ 345 w 961"/>
                  <a:gd name="T79" fmla="*/ 57 h 193"/>
                  <a:gd name="T80" fmla="*/ 385 w 961"/>
                  <a:gd name="T81" fmla="*/ 80 h 193"/>
                  <a:gd name="T82" fmla="*/ 408 w 961"/>
                  <a:gd name="T83" fmla="*/ 193 h 193"/>
                  <a:gd name="T84" fmla="*/ 430 w 961"/>
                  <a:gd name="T85" fmla="*/ 80 h 193"/>
                  <a:gd name="T86" fmla="*/ 408 w 961"/>
                  <a:gd name="T87" fmla="*/ 46 h 193"/>
                  <a:gd name="T88" fmla="*/ 408 w 961"/>
                  <a:gd name="T89" fmla="*/ 0 h 193"/>
                  <a:gd name="T90" fmla="*/ 408 w 961"/>
                  <a:gd name="T91" fmla="*/ 46 h 193"/>
                  <a:gd name="T92" fmla="*/ 752 w 961"/>
                  <a:gd name="T93" fmla="*/ 57 h 193"/>
                  <a:gd name="T94" fmla="*/ 752 w 961"/>
                  <a:gd name="T95" fmla="*/ 193 h 193"/>
                  <a:gd name="T96" fmla="*/ 820 w 961"/>
                  <a:gd name="T97" fmla="*/ 173 h 193"/>
                  <a:gd name="T98" fmla="*/ 752 w 961"/>
                  <a:gd name="T99" fmla="*/ 153 h 193"/>
                  <a:gd name="T100" fmla="*/ 805 w 961"/>
                  <a:gd name="T101" fmla="*/ 136 h 193"/>
                  <a:gd name="T102" fmla="*/ 730 w 961"/>
                  <a:gd name="T103" fmla="*/ 108 h 193"/>
                  <a:gd name="T104" fmla="*/ 775 w 961"/>
                  <a:gd name="T105" fmla="*/ 10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1" h="193">
                    <a:moveTo>
                      <a:pt x="79" y="193"/>
                    </a:moveTo>
                    <a:cubicBezTo>
                      <a:pt x="36" y="193"/>
                      <a:pt x="0" y="157"/>
                      <a:pt x="0" y="114"/>
                    </a:cubicBezTo>
                    <a:cubicBezTo>
                      <a:pt x="0" y="23"/>
                      <a:pt x="0" y="23"/>
                      <a:pt x="0" y="23"/>
                    </a:cubicBezTo>
                    <a:cubicBezTo>
                      <a:pt x="0" y="11"/>
                      <a:pt x="11" y="0"/>
                      <a:pt x="23" y="0"/>
                    </a:cubicBezTo>
                    <a:cubicBezTo>
                      <a:pt x="36" y="0"/>
                      <a:pt x="46" y="11"/>
                      <a:pt x="46" y="23"/>
                    </a:cubicBezTo>
                    <a:cubicBezTo>
                      <a:pt x="46" y="57"/>
                      <a:pt x="46" y="57"/>
                      <a:pt x="46" y="57"/>
                    </a:cubicBezTo>
                    <a:cubicBezTo>
                      <a:pt x="102" y="57"/>
                      <a:pt x="102" y="57"/>
                      <a:pt x="102" y="57"/>
                    </a:cubicBezTo>
                    <a:cubicBezTo>
                      <a:pt x="115" y="57"/>
                      <a:pt x="125" y="67"/>
                      <a:pt x="125" y="80"/>
                    </a:cubicBezTo>
                    <a:cubicBezTo>
                      <a:pt x="125" y="92"/>
                      <a:pt x="115" y="102"/>
                      <a:pt x="102" y="102"/>
                    </a:cubicBezTo>
                    <a:cubicBezTo>
                      <a:pt x="46" y="102"/>
                      <a:pt x="46" y="102"/>
                      <a:pt x="46" y="102"/>
                    </a:cubicBezTo>
                    <a:cubicBezTo>
                      <a:pt x="46" y="114"/>
                      <a:pt x="46" y="114"/>
                      <a:pt x="46" y="114"/>
                    </a:cubicBezTo>
                    <a:cubicBezTo>
                      <a:pt x="46" y="132"/>
                      <a:pt x="61" y="147"/>
                      <a:pt x="79" y="147"/>
                    </a:cubicBezTo>
                    <a:cubicBezTo>
                      <a:pt x="113" y="147"/>
                      <a:pt x="113" y="147"/>
                      <a:pt x="113" y="147"/>
                    </a:cubicBezTo>
                    <a:cubicBezTo>
                      <a:pt x="126" y="147"/>
                      <a:pt x="136" y="158"/>
                      <a:pt x="136" y="170"/>
                    </a:cubicBezTo>
                    <a:cubicBezTo>
                      <a:pt x="136" y="183"/>
                      <a:pt x="126" y="193"/>
                      <a:pt x="113" y="193"/>
                    </a:cubicBezTo>
                    <a:lnTo>
                      <a:pt x="79" y="193"/>
                    </a:lnTo>
                    <a:close/>
                    <a:moveTo>
                      <a:pt x="538" y="193"/>
                    </a:moveTo>
                    <a:cubicBezTo>
                      <a:pt x="550" y="193"/>
                      <a:pt x="560" y="183"/>
                      <a:pt x="560" y="170"/>
                    </a:cubicBezTo>
                    <a:cubicBezTo>
                      <a:pt x="560" y="158"/>
                      <a:pt x="550" y="147"/>
                      <a:pt x="538" y="147"/>
                    </a:cubicBezTo>
                    <a:cubicBezTo>
                      <a:pt x="526" y="147"/>
                      <a:pt x="526" y="147"/>
                      <a:pt x="526" y="147"/>
                    </a:cubicBezTo>
                    <a:cubicBezTo>
                      <a:pt x="507" y="147"/>
                      <a:pt x="492" y="132"/>
                      <a:pt x="492" y="114"/>
                    </a:cubicBezTo>
                    <a:cubicBezTo>
                      <a:pt x="492" y="102"/>
                      <a:pt x="492" y="102"/>
                      <a:pt x="492" y="102"/>
                    </a:cubicBezTo>
                    <a:cubicBezTo>
                      <a:pt x="526" y="102"/>
                      <a:pt x="526" y="102"/>
                      <a:pt x="526" y="102"/>
                    </a:cubicBezTo>
                    <a:cubicBezTo>
                      <a:pt x="539" y="102"/>
                      <a:pt x="549" y="92"/>
                      <a:pt x="549" y="80"/>
                    </a:cubicBezTo>
                    <a:cubicBezTo>
                      <a:pt x="549" y="67"/>
                      <a:pt x="539" y="57"/>
                      <a:pt x="526" y="57"/>
                    </a:cubicBezTo>
                    <a:cubicBezTo>
                      <a:pt x="492" y="57"/>
                      <a:pt x="492" y="57"/>
                      <a:pt x="492" y="57"/>
                    </a:cubicBezTo>
                    <a:cubicBezTo>
                      <a:pt x="492" y="23"/>
                      <a:pt x="492" y="23"/>
                      <a:pt x="492" y="23"/>
                    </a:cubicBezTo>
                    <a:cubicBezTo>
                      <a:pt x="492" y="11"/>
                      <a:pt x="482" y="0"/>
                      <a:pt x="470" y="0"/>
                    </a:cubicBezTo>
                    <a:cubicBezTo>
                      <a:pt x="457" y="0"/>
                      <a:pt x="447" y="11"/>
                      <a:pt x="447" y="23"/>
                    </a:cubicBezTo>
                    <a:cubicBezTo>
                      <a:pt x="447" y="114"/>
                      <a:pt x="447" y="114"/>
                      <a:pt x="447" y="114"/>
                    </a:cubicBezTo>
                    <a:cubicBezTo>
                      <a:pt x="447" y="157"/>
                      <a:pt x="482" y="193"/>
                      <a:pt x="526" y="193"/>
                    </a:cubicBezTo>
                    <a:lnTo>
                      <a:pt x="538" y="193"/>
                    </a:lnTo>
                    <a:close/>
                    <a:moveTo>
                      <a:pt x="656" y="193"/>
                    </a:moveTo>
                    <a:cubicBezTo>
                      <a:pt x="669" y="193"/>
                      <a:pt x="679" y="183"/>
                      <a:pt x="679" y="170"/>
                    </a:cubicBezTo>
                    <a:cubicBezTo>
                      <a:pt x="679" y="158"/>
                      <a:pt x="669" y="147"/>
                      <a:pt x="656" y="147"/>
                    </a:cubicBezTo>
                    <a:cubicBezTo>
                      <a:pt x="645" y="147"/>
                      <a:pt x="645" y="147"/>
                      <a:pt x="645" y="147"/>
                    </a:cubicBezTo>
                    <a:cubicBezTo>
                      <a:pt x="626" y="147"/>
                      <a:pt x="611" y="132"/>
                      <a:pt x="611" y="114"/>
                    </a:cubicBezTo>
                    <a:cubicBezTo>
                      <a:pt x="611" y="102"/>
                      <a:pt x="611" y="102"/>
                      <a:pt x="611" y="102"/>
                    </a:cubicBezTo>
                    <a:cubicBezTo>
                      <a:pt x="645" y="102"/>
                      <a:pt x="645" y="102"/>
                      <a:pt x="645" y="102"/>
                    </a:cubicBezTo>
                    <a:cubicBezTo>
                      <a:pt x="657" y="102"/>
                      <a:pt x="668" y="92"/>
                      <a:pt x="668" y="80"/>
                    </a:cubicBezTo>
                    <a:cubicBezTo>
                      <a:pt x="668" y="67"/>
                      <a:pt x="657" y="57"/>
                      <a:pt x="645" y="57"/>
                    </a:cubicBezTo>
                    <a:cubicBezTo>
                      <a:pt x="611" y="57"/>
                      <a:pt x="611" y="57"/>
                      <a:pt x="611" y="57"/>
                    </a:cubicBezTo>
                    <a:cubicBezTo>
                      <a:pt x="611" y="23"/>
                      <a:pt x="611" y="23"/>
                      <a:pt x="611" y="23"/>
                    </a:cubicBezTo>
                    <a:cubicBezTo>
                      <a:pt x="611" y="11"/>
                      <a:pt x="601" y="0"/>
                      <a:pt x="588" y="0"/>
                    </a:cubicBezTo>
                    <a:cubicBezTo>
                      <a:pt x="576" y="0"/>
                      <a:pt x="566" y="11"/>
                      <a:pt x="566" y="23"/>
                    </a:cubicBezTo>
                    <a:cubicBezTo>
                      <a:pt x="566" y="114"/>
                      <a:pt x="566" y="114"/>
                      <a:pt x="566" y="114"/>
                    </a:cubicBezTo>
                    <a:cubicBezTo>
                      <a:pt x="566" y="157"/>
                      <a:pt x="601" y="193"/>
                      <a:pt x="645" y="193"/>
                    </a:cubicBezTo>
                    <a:lnTo>
                      <a:pt x="656" y="193"/>
                    </a:lnTo>
                    <a:close/>
                    <a:moveTo>
                      <a:pt x="837" y="170"/>
                    </a:moveTo>
                    <a:cubicBezTo>
                      <a:pt x="837" y="183"/>
                      <a:pt x="847" y="193"/>
                      <a:pt x="860" y="193"/>
                    </a:cubicBezTo>
                    <a:cubicBezTo>
                      <a:pt x="872" y="193"/>
                      <a:pt x="883" y="183"/>
                      <a:pt x="883" y="170"/>
                    </a:cubicBezTo>
                    <a:cubicBezTo>
                      <a:pt x="882" y="125"/>
                      <a:pt x="882" y="125"/>
                      <a:pt x="882" y="125"/>
                    </a:cubicBezTo>
                    <a:cubicBezTo>
                      <a:pt x="882" y="112"/>
                      <a:pt x="892" y="102"/>
                      <a:pt x="905" y="102"/>
                    </a:cubicBezTo>
                    <a:cubicBezTo>
                      <a:pt x="939" y="102"/>
                      <a:pt x="939" y="102"/>
                      <a:pt x="939" y="102"/>
                    </a:cubicBezTo>
                    <a:cubicBezTo>
                      <a:pt x="951" y="102"/>
                      <a:pt x="961" y="92"/>
                      <a:pt x="961" y="80"/>
                    </a:cubicBezTo>
                    <a:cubicBezTo>
                      <a:pt x="961" y="67"/>
                      <a:pt x="951" y="57"/>
                      <a:pt x="939" y="57"/>
                    </a:cubicBezTo>
                    <a:cubicBezTo>
                      <a:pt x="905" y="57"/>
                      <a:pt x="905" y="57"/>
                      <a:pt x="905" y="57"/>
                    </a:cubicBezTo>
                    <a:cubicBezTo>
                      <a:pt x="867" y="57"/>
                      <a:pt x="837" y="87"/>
                      <a:pt x="837" y="125"/>
                    </a:cubicBezTo>
                    <a:lnTo>
                      <a:pt x="837" y="170"/>
                    </a:lnTo>
                    <a:close/>
                    <a:moveTo>
                      <a:pt x="345" y="57"/>
                    </a:moveTo>
                    <a:cubicBezTo>
                      <a:pt x="333" y="57"/>
                      <a:pt x="323" y="67"/>
                      <a:pt x="323" y="80"/>
                    </a:cubicBezTo>
                    <a:cubicBezTo>
                      <a:pt x="323" y="125"/>
                      <a:pt x="323" y="125"/>
                      <a:pt x="323" y="125"/>
                    </a:cubicBezTo>
                    <a:cubicBezTo>
                      <a:pt x="323" y="137"/>
                      <a:pt x="313" y="147"/>
                      <a:pt x="300" y="147"/>
                    </a:cubicBezTo>
                    <a:cubicBezTo>
                      <a:pt x="288" y="147"/>
                      <a:pt x="277" y="137"/>
                      <a:pt x="277" y="125"/>
                    </a:cubicBezTo>
                    <a:cubicBezTo>
                      <a:pt x="277" y="80"/>
                      <a:pt x="277" y="80"/>
                      <a:pt x="277" y="80"/>
                    </a:cubicBezTo>
                    <a:cubicBezTo>
                      <a:pt x="277" y="67"/>
                      <a:pt x="267" y="57"/>
                      <a:pt x="255" y="57"/>
                    </a:cubicBezTo>
                    <a:cubicBezTo>
                      <a:pt x="242" y="57"/>
                      <a:pt x="232" y="67"/>
                      <a:pt x="232" y="80"/>
                    </a:cubicBezTo>
                    <a:cubicBezTo>
                      <a:pt x="232" y="125"/>
                      <a:pt x="232" y="125"/>
                      <a:pt x="232" y="125"/>
                    </a:cubicBezTo>
                    <a:cubicBezTo>
                      <a:pt x="232" y="137"/>
                      <a:pt x="222" y="147"/>
                      <a:pt x="210" y="147"/>
                    </a:cubicBezTo>
                    <a:cubicBezTo>
                      <a:pt x="197" y="147"/>
                      <a:pt x="187" y="137"/>
                      <a:pt x="187" y="125"/>
                    </a:cubicBezTo>
                    <a:cubicBezTo>
                      <a:pt x="187" y="80"/>
                      <a:pt x="187" y="80"/>
                      <a:pt x="187" y="80"/>
                    </a:cubicBezTo>
                    <a:cubicBezTo>
                      <a:pt x="187" y="67"/>
                      <a:pt x="177" y="57"/>
                      <a:pt x="164" y="57"/>
                    </a:cubicBezTo>
                    <a:cubicBezTo>
                      <a:pt x="152" y="57"/>
                      <a:pt x="142" y="67"/>
                      <a:pt x="142" y="80"/>
                    </a:cubicBezTo>
                    <a:cubicBezTo>
                      <a:pt x="142" y="125"/>
                      <a:pt x="142" y="125"/>
                      <a:pt x="142" y="125"/>
                    </a:cubicBezTo>
                    <a:cubicBezTo>
                      <a:pt x="142" y="162"/>
                      <a:pt x="172" y="193"/>
                      <a:pt x="210" y="193"/>
                    </a:cubicBezTo>
                    <a:cubicBezTo>
                      <a:pt x="227" y="193"/>
                      <a:pt x="243" y="186"/>
                      <a:pt x="255" y="175"/>
                    </a:cubicBezTo>
                    <a:cubicBezTo>
                      <a:pt x="267" y="186"/>
                      <a:pt x="283" y="193"/>
                      <a:pt x="300" y="193"/>
                    </a:cubicBezTo>
                    <a:cubicBezTo>
                      <a:pt x="338" y="193"/>
                      <a:pt x="368" y="162"/>
                      <a:pt x="368" y="125"/>
                    </a:cubicBezTo>
                    <a:cubicBezTo>
                      <a:pt x="368" y="80"/>
                      <a:pt x="368" y="80"/>
                      <a:pt x="368" y="80"/>
                    </a:cubicBezTo>
                    <a:cubicBezTo>
                      <a:pt x="368" y="67"/>
                      <a:pt x="358" y="57"/>
                      <a:pt x="345" y="57"/>
                    </a:cubicBezTo>
                    <a:close/>
                    <a:moveTo>
                      <a:pt x="408" y="57"/>
                    </a:moveTo>
                    <a:cubicBezTo>
                      <a:pt x="395" y="57"/>
                      <a:pt x="385" y="67"/>
                      <a:pt x="385" y="80"/>
                    </a:cubicBezTo>
                    <a:cubicBezTo>
                      <a:pt x="385" y="170"/>
                      <a:pt x="385" y="170"/>
                      <a:pt x="385" y="170"/>
                    </a:cubicBezTo>
                    <a:cubicBezTo>
                      <a:pt x="385" y="183"/>
                      <a:pt x="395" y="193"/>
                      <a:pt x="408" y="193"/>
                    </a:cubicBezTo>
                    <a:cubicBezTo>
                      <a:pt x="420" y="193"/>
                      <a:pt x="430" y="183"/>
                      <a:pt x="430" y="170"/>
                    </a:cubicBezTo>
                    <a:cubicBezTo>
                      <a:pt x="430" y="80"/>
                      <a:pt x="430" y="80"/>
                      <a:pt x="430" y="80"/>
                    </a:cubicBezTo>
                    <a:cubicBezTo>
                      <a:pt x="430" y="67"/>
                      <a:pt x="420" y="57"/>
                      <a:pt x="408" y="57"/>
                    </a:cubicBezTo>
                    <a:close/>
                    <a:moveTo>
                      <a:pt x="408" y="46"/>
                    </a:moveTo>
                    <a:cubicBezTo>
                      <a:pt x="420" y="46"/>
                      <a:pt x="430" y="36"/>
                      <a:pt x="430" y="23"/>
                    </a:cubicBezTo>
                    <a:cubicBezTo>
                      <a:pt x="430" y="11"/>
                      <a:pt x="420" y="0"/>
                      <a:pt x="408" y="0"/>
                    </a:cubicBezTo>
                    <a:cubicBezTo>
                      <a:pt x="395" y="0"/>
                      <a:pt x="385" y="11"/>
                      <a:pt x="385" y="23"/>
                    </a:cubicBezTo>
                    <a:cubicBezTo>
                      <a:pt x="385" y="36"/>
                      <a:pt x="395" y="46"/>
                      <a:pt x="408" y="46"/>
                    </a:cubicBezTo>
                    <a:close/>
                    <a:moveTo>
                      <a:pt x="820" y="113"/>
                    </a:moveTo>
                    <a:cubicBezTo>
                      <a:pt x="820" y="82"/>
                      <a:pt x="790" y="57"/>
                      <a:pt x="752" y="57"/>
                    </a:cubicBezTo>
                    <a:cubicBezTo>
                      <a:pt x="715" y="57"/>
                      <a:pt x="685" y="82"/>
                      <a:pt x="685" y="119"/>
                    </a:cubicBezTo>
                    <a:cubicBezTo>
                      <a:pt x="685" y="162"/>
                      <a:pt x="715" y="193"/>
                      <a:pt x="752" y="193"/>
                    </a:cubicBezTo>
                    <a:cubicBezTo>
                      <a:pt x="801" y="193"/>
                      <a:pt x="801" y="193"/>
                      <a:pt x="801" y="193"/>
                    </a:cubicBezTo>
                    <a:cubicBezTo>
                      <a:pt x="812" y="193"/>
                      <a:pt x="820" y="184"/>
                      <a:pt x="820" y="173"/>
                    </a:cubicBezTo>
                    <a:cubicBezTo>
                      <a:pt x="820" y="162"/>
                      <a:pt x="812" y="153"/>
                      <a:pt x="801" y="153"/>
                    </a:cubicBezTo>
                    <a:cubicBezTo>
                      <a:pt x="752" y="153"/>
                      <a:pt x="752" y="153"/>
                      <a:pt x="752" y="153"/>
                    </a:cubicBezTo>
                    <a:cubicBezTo>
                      <a:pt x="742" y="153"/>
                      <a:pt x="733" y="146"/>
                      <a:pt x="731" y="136"/>
                    </a:cubicBezTo>
                    <a:cubicBezTo>
                      <a:pt x="731" y="136"/>
                      <a:pt x="796" y="136"/>
                      <a:pt x="805" y="136"/>
                    </a:cubicBezTo>
                    <a:cubicBezTo>
                      <a:pt x="817" y="136"/>
                      <a:pt x="820" y="121"/>
                      <a:pt x="820" y="113"/>
                    </a:cubicBezTo>
                    <a:close/>
                    <a:moveTo>
                      <a:pt x="730" y="108"/>
                    </a:moveTo>
                    <a:cubicBezTo>
                      <a:pt x="730" y="97"/>
                      <a:pt x="740" y="89"/>
                      <a:pt x="752" y="89"/>
                    </a:cubicBezTo>
                    <a:cubicBezTo>
                      <a:pt x="765" y="89"/>
                      <a:pt x="775" y="97"/>
                      <a:pt x="775" y="108"/>
                    </a:cubicBezTo>
                    <a:lnTo>
                      <a:pt x="730" y="108"/>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cxnSp>
        <p:nvCxnSpPr>
          <p:cNvPr id="19" name="Straight Connector 18"/>
          <p:cNvCxnSpPr/>
          <p:nvPr/>
        </p:nvCxnSpPr>
        <p:spPr>
          <a:xfrm>
            <a:off x="269239" y="4854064"/>
            <a:ext cx="11653523"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269239" y="2127494"/>
            <a:ext cx="11653523" cy="894481"/>
            <a:chOff x="274638" y="2169658"/>
            <a:chExt cx="11887200" cy="912417"/>
          </a:xfrm>
        </p:grpSpPr>
        <p:cxnSp>
          <p:nvCxnSpPr>
            <p:cNvPr id="16" name="Straight Connector 15"/>
            <p:cNvCxnSpPr/>
            <p:nvPr/>
          </p:nvCxnSpPr>
          <p:spPr>
            <a:xfrm>
              <a:off x="274638" y="3082075"/>
              <a:ext cx="11887200"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Rectangle 127"/>
            <p:cNvSpPr/>
            <p:nvPr/>
          </p:nvSpPr>
          <p:spPr bwMode="auto">
            <a:xfrm>
              <a:off x="3420531" y="2169658"/>
              <a:ext cx="8741307" cy="8904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14367">
                <a:defRPr/>
              </a:pPr>
              <a:r>
                <a:rPr lang="en-US" sz="1961" dirty="0">
                  <a:gradFill>
                    <a:gsLst>
                      <a:gs pos="100000">
                        <a:srgbClr val="505050"/>
                      </a:gs>
                      <a:gs pos="0">
                        <a:srgbClr val="505050"/>
                      </a:gs>
                    </a:gsLst>
                    <a:lin ang="0" scaled="1"/>
                  </a:gradFill>
                  <a:latin typeface="Segoe UI Semilight" panose="020B0402040204020203" pitchFamily="34" charset="0"/>
                  <a:cs typeface="Segoe UI Semilight" panose="020B0402040204020203" pitchFamily="34" charset="0"/>
                </a:rPr>
                <a:t>Sales Management </a:t>
              </a:r>
            </a:p>
          </p:txBody>
        </p:sp>
        <p:sp>
          <p:nvSpPr>
            <p:cNvPr id="12" name="Rectangle 127"/>
            <p:cNvSpPr/>
            <p:nvPr/>
          </p:nvSpPr>
          <p:spPr bwMode="auto">
            <a:xfrm>
              <a:off x="286841" y="2169658"/>
              <a:ext cx="2735475" cy="8904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961"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Sales</a:t>
              </a:r>
            </a:p>
          </p:txBody>
        </p:sp>
        <p:grpSp>
          <p:nvGrpSpPr>
            <p:cNvPr id="23" name="Group 22"/>
            <p:cNvGrpSpPr>
              <a:grpSpLocks noChangeAspect="1"/>
            </p:cNvGrpSpPr>
            <p:nvPr/>
          </p:nvGrpSpPr>
          <p:grpSpPr bwMode="invGray">
            <a:xfrm>
              <a:off x="8214602" y="2282264"/>
              <a:ext cx="980949" cy="686804"/>
              <a:chOff x="24162718" y="1224723"/>
              <a:chExt cx="6702425" cy="4692650"/>
            </a:xfrm>
          </p:grpSpPr>
          <p:sp>
            <p:nvSpPr>
              <p:cNvPr id="24" name="Freeform 5"/>
              <p:cNvSpPr>
                <a:spLocks/>
              </p:cNvSpPr>
              <p:nvPr/>
            </p:nvSpPr>
            <p:spPr bwMode="invGray">
              <a:xfrm>
                <a:off x="24162718" y="1224723"/>
                <a:ext cx="6702425" cy="4692650"/>
              </a:xfrm>
              <a:custGeom>
                <a:avLst/>
                <a:gdLst>
                  <a:gd name="T0" fmla="*/ 742 w 1784"/>
                  <a:gd name="T1" fmla="*/ 136 h 1248"/>
                  <a:gd name="T2" fmla="*/ 968 w 1784"/>
                  <a:gd name="T3" fmla="*/ 39 h 1248"/>
                  <a:gd name="T4" fmla="*/ 1244 w 1784"/>
                  <a:gd name="T5" fmla="*/ 202 h 1248"/>
                  <a:gd name="T6" fmla="*/ 1399 w 1784"/>
                  <a:gd name="T7" fmla="*/ 169 h 1248"/>
                  <a:gd name="T8" fmla="*/ 1784 w 1784"/>
                  <a:gd name="T9" fmla="*/ 557 h 1248"/>
                  <a:gd name="T10" fmla="*/ 1399 w 1784"/>
                  <a:gd name="T11" fmla="*/ 944 h 1248"/>
                  <a:gd name="T12" fmla="*/ 1323 w 1784"/>
                  <a:gd name="T13" fmla="*/ 937 h 1248"/>
                  <a:gd name="T14" fmla="*/ 1078 w 1784"/>
                  <a:gd name="T15" fmla="*/ 1081 h 1248"/>
                  <a:gd name="T16" fmla="*/ 955 w 1784"/>
                  <a:gd name="T17" fmla="*/ 1053 h 1248"/>
                  <a:gd name="T18" fmla="*/ 660 w 1784"/>
                  <a:gd name="T19" fmla="*/ 1248 h 1248"/>
                  <a:gd name="T20" fmla="*/ 359 w 1784"/>
                  <a:gd name="T21" fmla="*/ 1038 h 1248"/>
                  <a:gd name="T22" fmla="*/ 298 w 1784"/>
                  <a:gd name="T23" fmla="*/ 1044 h 1248"/>
                  <a:gd name="T24" fmla="*/ 0 w 1784"/>
                  <a:gd name="T25" fmla="*/ 744 h 1248"/>
                  <a:gd name="T26" fmla="*/ 149 w 1784"/>
                  <a:gd name="T27" fmla="*/ 483 h 1248"/>
                  <a:gd name="T28" fmla="*/ 120 w 1784"/>
                  <a:gd name="T29" fmla="*/ 345 h 1248"/>
                  <a:gd name="T30" fmla="*/ 467 w 1784"/>
                  <a:gd name="T31" fmla="*/ 0 h 1248"/>
                  <a:gd name="T32" fmla="*/ 742 w 1784"/>
                  <a:gd name="T33" fmla="*/ 136 h 1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8">
                    <a:moveTo>
                      <a:pt x="742" y="136"/>
                    </a:moveTo>
                    <a:cubicBezTo>
                      <a:pt x="800" y="76"/>
                      <a:pt x="880" y="39"/>
                      <a:pt x="968" y="39"/>
                    </a:cubicBezTo>
                    <a:cubicBezTo>
                      <a:pt x="1086" y="39"/>
                      <a:pt x="1189" y="104"/>
                      <a:pt x="1244" y="202"/>
                    </a:cubicBezTo>
                    <a:cubicBezTo>
                      <a:pt x="1291" y="180"/>
                      <a:pt x="1344" y="169"/>
                      <a:pt x="1399" y="169"/>
                    </a:cubicBezTo>
                    <a:cubicBezTo>
                      <a:pt x="1611" y="169"/>
                      <a:pt x="1784" y="342"/>
                      <a:pt x="1784" y="557"/>
                    </a:cubicBezTo>
                    <a:cubicBezTo>
                      <a:pt x="1784" y="771"/>
                      <a:pt x="1611" y="944"/>
                      <a:pt x="1399" y="944"/>
                    </a:cubicBezTo>
                    <a:cubicBezTo>
                      <a:pt x="1373" y="944"/>
                      <a:pt x="1348" y="942"/>
                      <a:pt x="1323" y="937"/>
                    </a:cubicBezTo>
                    <a:cubicBezTo>
                      <a:pt x="1275" y="1023"/>
                      <a:pt x="1183" y="1081"/>
                      <a:pt x="1078" y="1081"/>
                    </a:cubicBezTo>
                    <a:cubicBezTo>
                      <a:pt x="1034" y="1081"/>
                      <a:pt x="992" y="1071"/>
                      <a:pt x="955" y="1053"/>
                    </a:cubicBezTo>
                    <a:cubicBezTo>
                      <a:pt x="906" y="1167"/>
                      <a:pt x="792" y="1248"/>
                      <a:pt x="660" y="1248"/>
                    </a:cubicBezTo>
                    <a:cubicBezTo>
                      <a:pt x="522" y="1248"/>
                      <a:pt x="404" y="1161"/>
                      <a:pt x="359" y="1038"/>
                    </a:cubicBezTo>
                    <a:cubicBezTo>
                      <a:pt x="339" y="1042"/>
                      <a:pt x="319" y="1044"/>
                      <a:pt x="298" y="1044"/>
                    </a:cubicBezTo>
                    <a:cubicBezTo>
                      <a:pt x="133" y="1044"/>
                      <a:pt x="0" y="910"/>
                      <a:pt x="0" y="744"/>
                    </a:cubicBezTo>
                    <a:cubicBezTo>
                      <a:pt x="0" y="632"/>
                      <a:pt x="60" y="535"/>
                      <a:pt x="149" y="483"/>
                    </a:cubicBezTo>
                    <a:cubicBezTo>
                      <a:pt x="131" y="441"/>
                      <a:pt x="120" y="394"/>
                      <a:pt x="120" y="345"/>
                    </a:cubicBezTo>
                    <a:cubicBezTo>
                      <a:pt x="120" y="154"/>
                      <a:pt x="275" y="0"/>
                      <a:pt x="467" y="0"/>
                    </a:cubicBezTo>
                    <a:cubicBezTo>
                      <a:pt x="579" y="0"/>
                      <a:pt x="679" y="53"/>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sp>
            <p:nvSpPr>
              <p:cNvPr id="25" name="Freeform 6"/>
              <p:cNvSpPr>
                <a:spLocks noEditPoints="1"/>
              </p:cNvSpPr>
              <p:nvPr/>
            </p:nvSpPr>
            <p:spPr bwMode="invGray">
              <a:xfrm>
                <a:off x="24983449" y="3110818"/>
                <a:ext cx="5060949" cy="1147766"/>
              </a:xfrm>
              <a:custGeom>
                <a:avLst/>
                <a:gdLst>
                  <a:gd name="T0" fmla="*/ 92 w 1347"/>
                  <a:gd name="T1" fmla="*/ 188 h 305"/>
                  <a:gd name="T2" fmla="*/ 6 w 1347"/>
                  <a:gd name="T3" fmla="*/ 116 h 305"/>
                  <a:gd name="T4" fmla="*/ 113 w 1347"/>
                  <a:gd name="T5" fmla="*/ 105 h 305"/>
                  <a:gd name="T6" fmla="*/ 72 w 1347"/>
                  <a:gd name="T7" fmla="*/ 135 h 305"/>
                  <a:gd name="T8" fmla="*/ 12 w 1347"/>
                  <a:gd name="T9" fmla="*/ 222 h 305"/>
                  <a:gd name="T10" fmla="*/ 538 w 1347"/>
                  <a:gd name="T11" fmla="*/ 216 h 305"/>
                  <a:gd name="T12" fmla="*/ 611 w 1347"/>
                  <a:gd name="T13" fmla="*/ 136 h 305"/>
                  <a:gd name="T14" fmla="*/ 644 w 1347"/>
                  <a:gd name="T15" fmla="*/ 106 h 305"/>
                  <a:gd name="T16" fmla="*/ 598 w 1347"/>
                  <a:gd name="T17" fmla="*/ 66 h 305"/>
                  <a:gd name="T18" fmla="*/ 628 w 1347"/>
                  <a:gd name="T19" fmla="*/ 187 h 305"/>
                  <a:gd name="T20" fmla="*/ 544 w 1347"/>
                  <a:gd name="T21" fmla="*/ 192 h 305"/>
                  <a:gd name="T22" fmla="*/ 919 w 1347"/>
                  <a:gd name="T23" fmla="*/ 210 h 305"/>
                  <a:gd name="T24" fmla="*/ 793 w 1347"/>
                  <a:gd name="T25" fmla="*/ 183 h 305"/>
                  <a:gd name="T26" fmla="*/ 863 w 1347"/>
                  <a:gd name="T27" fmla="*/ 67 h 305"/>
                  <a:gd name="T28" fmla="*/ 893 w 1347"/>
                  <a:gd name="T29" fmla="*/ 109 h 305"/>
                  <a:gd name="T30" fmla="*/ 863 w 1347"/>
                  <a:gd name="T31" fmla="*/ 207 h 305"/>
                  <a:gd name="T32" fmla="*/ 1166 w 1347"/>
                  <a:gd name="T33" fmla="*/ 204 h 305"/>
                  <a:gd name="T34" fmla="*/ 1147 w 1347"/>
                  <a:gd name="T35" fmla="*/ 95 h 305"/>
                  <a:gd name="T36" fmla="*/ 1168 w 1347"/>
                  <a:gd name="T37" fmla="*/ 68 h 305"/>
                  <a:gd name="T38" fmla="*/ 1066 w 1347"/>
                  <a:gd name="T39" fmla="*/ 150 h 305"/>
                  <a:gd name="T40" fmla="*/ 1184 w 1347"/>
                  <a:gd name="T41" fmla="*/ 202 h 305"/>
                  <a:gd name="T42" fmla="*/ 1249 w 1347"/>
                  <a:gd name="T43" fmla="*/ 194 h 305"/>
                  <a:gd name="T44" fmla="*/ 1337 w 1347"/>
                  <a:gd name="T45" fmla="*/ 224 h 305"/>
                  <a:gd name="T46" fmla="*/ 1201 w 1347"/>
                  <a:gd name="T47" fmla="*/ 151 h 305"/>
                  <a:gd name="T48" fmla="*/ 1307 w 1347"/>
                  <a:gd name="T49" fmla="*/ 73 h 305"/>
                  <a:gd name="T50" fmla="*/ 1275 w 1347"/>
                  <a:gd name="T51" fmla="*/ 94 h 305"/>
                  <a:gd name="T52" fmla="*/ 515 w 1347"/>
                  <a:gd name="T53" fmla="*/ 157 h 305"/>
                  <a:gd name="T54" fmla="*/ 499 w 1347"/>
                  <a:gd name="T55" fmla="*/ 198 h 305"/>
                  <a:gd name="T56" fmla="*/ 419 w 1347"/>
                  <a:gd name="T57" fmla="*/ 228 h 305"/>
                  <a:gd name="T58" fmla="*/ 392 w 1347"/>
                  <a:gd name="T59" fmla="*/ 92 h 305"/>
                  <a:gd name="T60" fmla="*/ 512 w 1347"/>
                  <a:gd name="T61" fmla="*/ 112 h 305"/>
                  <a:gd name="T62" fmla="*/ 409 w 1347"/>
                  <a:gd name="T63" fmla="*/ 134 h 305"/>
                  <a:gd name="T64" fmla="*/ 236 w 1347"/>
                  <a:gd name="T65" fmla="*/ 102 h 305"/>
                  <a:gd name="T66" fmla="*/ 153 w 1347"/>
                  <a:gd name="T67" fmla="*/ 85 h 305"/>
                  <a:gd name="T68" fmla="*/ 277 w 1347"/>
                  <a:gd name="T69" fmla="*/ 127 h 305"/>
                  <a:gd name="T70" fmla="*/ 210 w 1347"/>
                  <a:gd name="T71" fmla="*/ 234 h 305"/>
                  <a:gd name="T72" fmla="*/ 149 w 1347"/>
                  <a:gd name="T73" fmla="*/ 159 h 305"/>
                  <a:gd name="T74" fmla="*/ 186 w 1347"/>
                  <a:gd name="T75" fmla="*/ 201 h 305"/>
                  <a:gd name="T76" fmla="*/ 186 w 1347"/>
                  <a:gd name="T77" fmla="*/ 162 h 305"/>
                  <a:gd name="T78" fmla="*/ 1059 w 1347"/>
                  <a:gd name="T79" fmla="*/ 72 h 305"/>
                  <a:gd name="T80" fmla="*/ 995 w 1347"/>
                  <a:gd name="T81" fmla="*/ 70 h 305"/>
                  <a:gd name="T82" fmla="*/ 996 w 1347"/>
                  <a:gd name="T83" fmla="*/ 231 h 305"/>
                  <a:gd name="T84" fmla="*/ 1024 w 1347"/>
                  <a:gd name="T85" fmla="*/ 100 h 305"/>
                  <a:gd name="T86" fmla="*/ 806 w 1347"/>
                  <a:gd name="T87" fmla="*/ 4 h 305"/>
                  <a:gd name="T88" fmla="*/ 716 w 1347"/>
                  <a:gd name="T89" fmla="*/ 70 h 305"/>
                  <a:gd name="T90" fmla="*/ 711 w 1347"/>
                  <a:gd name="T91" fmla="*/ 98 h 305"/>
                  <a:gd name="T92" fmla="*/ 653 w 1347"/>
                  <a:gd name="T93" fmla="*/ 276 h 305"/>
                  <a:gd name="T94" fmla="*/ 629 w 1347"/>
                  <a:gd name="T95" fmla="*/ 301 h 305"/>
                  <a:gd name="T96" fmla="*/ 712 w 1347"/>
                  <a:gd name="T97" fmla="*/ 264 h 305"/>
                  <a:gd name="T98" fmla="*/ 786 w 1347"/>
                  <a:gd name="T99" fmla="*/ 73 h 305"/>
                  <a:gd name="T100" fmla="*/ 771 w 1347"/>
                  <a:gd name="T101" fmla="*/ 30 h 305"/>
                  <a:gd name="T102" fmla="*/ 808 w 1347"/>
                  <a:gd name="T103" fmla="*/ 8 h 305"/>
                  <a:gd name="T104" fmla="*/ 311 w 1347"/>
                  <a:gd name="T105" fmla="*/ 7 h 305"/>
                  <a:gd name="T106" fmla="*/ 344 w 1347"/>
                  <a:gd name="T107" fmla="*/ 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7" h="305">
                    <a:moveTo>
                      <a:pt x="9" y="192"/>
                    </a:moveTo>
                    <a:cubicBezTo>
                      <a:pt x="10" y="188"/>
                      <a:pt x="12" y="190"/>
                      <a:pt x="13" y="190"/>
                    </a:cubicBezTo>
                    <a:cubicBezTo>
                      <a:pt x="15" y="191"/>
                      <a:pt x="17" y="193"/>
                      <a:pt x="19" y="194"/>
                    </a:cubicBezTo>
                    <a:cubicBezTo>
                      <a:pt x="41" y="208"/>
                      <a:pt x="60" y="208"/>
                      <a:pt x="67" y="208"/>
                    </a:cubicBezTo>
                    <a:cubicBezTo>
                      <a:pt x="82" y="208"/>
                      <a:pt x="92" y="199"/>
                      <a:pt x="92" y="188"/>
                    </a:cubicBezTo>
                    <a:cubicBezTo>
                      <a:pt x="92" y="187"/>
                      <a:pt x="92" y="187"/>
                      <a:pt x="92" y="187"/>
                    </a:cubicBezTo>
                    <a:cubicBezTo>
                      <a:pt x="92" y="175"/>
                      <a:pt x="77" y="170"/>
                      <a:pt x="60" y="165"/>
                    </a:cubicBezTo>
                    <a:cubicBezTo>
                      <a:pt x="56" y="164"/>
                      <a:pt x="56" y="164"/>
                      <a:pt x="56" y="164"/>
                    </a:cubicBezTo>
                    <a:cubicBezTo>
                      <a:pt x="31" y="157"/>
                      <a:pt x="6" y="147"/>
                      <a:pt x="6" y="116"/>
                    </a:cubicBezTo>
                    <a:cubicBezTo>
                      <a:pt x="6" y="116"/>
                      <a:pt x="6" y="116"/>
                      <a:pt x="6" y="116"/>
                    </a:cubicBezTo>
                    <a:cubicBezTo>
                      <a:pt x="6" y="87"/>
                      <a:pt x="29" y="66"/>
                      <a:pt x="63" y="66"/>
                    </a:cubicBezTo>
                    <a:cubicBezTo>
                      <a:pt x="66" y="66"/>
                      <a:pt x="66" y="66"/>
                      <a:pt x="66" y="66"/>
                    </a:cubicBezTo>
                    <a:cubicBezTo>
                      <a:pt x="86" y="66"/>
                      <a:pt x="105" y="72"/>
                      <a:pt x="119" y="80"/>
                    </a:cubicBezTo>
                    <a:cubicBezTo>
                      <a:pt x="120" y="81"/>
                      <a:pt x="121" y="83"/>
                      <a:pt x="120" y="85"/>
                    </a:cubicBezTo>
                    <a:cubicBezTo>
                      <a:pt x="120" y="86"/>
                      <a:pt x="114" y="103"/>
                      <a:pt x="113" y="105"/>
                    </a:cubicBezTo>
                    <a:cubicBezTo>
                      <a:pt x="112" y="108"/>
                      <a:pt x="108" y="106"/>
                      <a:pt x="108" y="106"/>
                    </a:cubicBezTo>
                    <a:cubicBezTo>
                      <a:pt x="96" y="99"/>
                      <a:pt x="77" y="94"/>
                      <a:pt x="62" y="94"/>
                    </a:cubicBezTo>
                    <a:cubicBezTo>
                      <a:pt x="47" y="94"/>
                      <a:pt x="38" y="101"/>
                      <a:pt x="38" y="112"/>
                    </a:cubicBezTo>
                    <a:cubicBezTo>
                      <a:pt x="38" y="112"/>
                      <a:pt x="38" y="112"/>
                      <a:pt x="38" y="112"/>
                    </a:cubicBezTo>
                    <a:cubicBezTo>
                      <a:pt x="38" y="124"/>
                      <a:pt x="54" y="129"/>
                      <a:pt x="72" y="135"/>
                    </a:cubicBezTo>
                    <a:cubicBezTo>
                      <a:pt x="75" y="136"/>
                      <a:pt x="75" y="136"/>
                      <a:pt x="75" y="136"/>
                    </a:cubicBezTo>
                    <a:cubicBezTo>
                      <a:pt x="99" y="144"/>
                      <a:pt x="125" y="154"/>
                      <a:pt x="125" y="183"/>
                    </a:cubicBezTo>
                    <a:cubicBezTo>
                      <a:pt x="125" y="184"/>
                      <a:pt x="125" y="184"/>
                      <a:pt x="125" y="184"/>
                    </a:cubicBezTo>
                    <a:cubicBezTo>
                      <a:pt x="125" y="215"/>
                      <a:pt x="102" y="235"/>
                      <a:pt x="66" y="235"/>
                    </a:cubicBezTo>
                    <a:cubicBezTo>
                      <a:pt x="48" y="235"/>
                      <a:pt x="30" y="232"/>
                      <a:pt x="12" y="222"/>
                    </a:cubicBezTo>
                    <a:cubicBezTo>
                      <a:pt x="9" y="220"/>
                      <a:pt x="5" y="218"/>
                      <a:pt x="2" y="216"/>
                    </a:cubicBezTo>
                    <a:cubicBezTo>
                      <a:pt x="2" y="215"/>
                      <a:pt x="0" y="215"/>
                      <a:pt x="1" y="212"/>
                    </a:cubicBezTo>
                    <a:lnTo>
                      <a:pt x="9" y="192"/>
                    </a:lnTo>
                    <a:close/>
                    <a:moveTo>
                      <a:pt x="537" y="212"/>
                    </a:moveTo>
                    <a:cubicBezTo>
                      <a:pt x="536" y="215"/>
                      <a:pt x="537" y="215"/>
                      <a:pt x="538" y="216"/>
                    </a:cubicBezTo>
                    <a:cubicBezTo>
                      <a:pt x="541" y="218"/>
                      <a:pt x="544" y="220"/>
                      <a:pt x="548" y="222"/>
                    </a:cubicBezTo>
                    <a:cubicBezTo>
                      <a:pt x="566" y="232"/>
                      <a:pt x="583" y="235"/>
                      <a:pt x="601" y="235"/>
                    </a:cubicBezTo>
                    <a:cubicBezTo>
                      <a:pt x="638" y="235"/>
                      <a:pt x="661" y="215"/>
                      <a:pt x="661" y="184"/>
                    </a:cubicBezTo>
                    <a:cubicBezTo>
                      <a:pt x="661" y="183"/>
                      <a:pt x="661" y="183"/>
                      <a:pt x="661" y="183"/>
                    </a:cubicBezTo>
                    <a:cubicBezTo>
                      <a:pt x="661" y="154"/>
                      <a:pt x="635" y="144"/>
                      <a:pt x="611" y="136"/>
                    </a:cubicBezTo>
                    <a:cubicBezTo>
                      <a:pt x="608" y="135"/>
                      <a:pt x="608" y="135"/>
                      <a:pt x="608" y="135"/>
                    </a:cubicBezTo>
                    <a:cubicBezTo>
                      <a:pt x="590" y="129"/>
                      <a:pt x="574" y="124"/>
                      <a:pt x="574" y="112"/>
                    </a:cubicBezTo>
                    <a:cubicBezTo>
                      <a:pt x="574" y="112"/>
                      <a:pt x="574" y="112"/>
                      <a:pt x="574" y="112"/>
                    </a:cubicBezTo>
                    <a:cubicBezTo>
                      <a:pt x="574" y="101"/>
                      <a:pt x="583" y="94"/>
                      <a:pt x="597" y="94"/>
                    </a:cubicBezTo>
                    <a:cubicBezTo>
                      <a:pt x="613" y="94"/>
                      <a:pt x="632" y="99"/>
                      <a:pt x="644" y="106"/>
                    </a:cubicBezTo>
                    <a:cubicBezTo>
                      <a:pt x="644" y="106"/>
                      <a:pt x="647" y="108"/>
                      <a:pt x="649" y="105"/>
                    </a:cubicBezTo>
                    <a:cubicBezTo>
                      <a:pt x="649" y="103"/>
                      <a:pt x="655" y="86"/>
                      <a:pt x="656" y="85"/>
                    </a:cubicBezTo>
                    <a:cubicBezTo>
                      <a:pt x="657" y="83"/>
                      <a:pt x="656" y="81"/>
                      <a:pt x="654" y="80"/>
                    </a:cubicBezTo>
                    <a:cubicBezTo>
                      <a:pt x="640" y="72"/>
                      <a:pt x="622" y="66"/>
                      <a:pt x="602" y="66"/>
                    </a:cubicBezTo>
                    <a:cubicBezTo>
                      <a:pt x="598" y="66"/>
                      <a:pt x="598" y="66"/>
                      <a:pt x="598" y="66"/>
                    </a:cubicBezTo>
                    <a:cubicBezTo>
                      <a:pt x="565" y="66"/>
                      <a:pt x="541" y="87"/>
                      <a:pt x="541" y="116"/>
                    </a:cubicBezTo>
                    <a:cubicBezTo>
                      <a:pt x="541" y="116"/>
                      <a:pt x="541" y="116"/>
                      <a:pt x="541" y="116"/>
                    </a:cubicBezTo>
                    <a:cubicBezTo>
                      <a:pt x="541" y="147"/>
                      <a:pt x="567" y="157"/>
                      <a:pt x="591" y="164"/>
                    </a:cubicBezTo>
                    <a:cubicBezTo>
                      <a:pt x="595" y="165"/>
                      <a:pt x="595" y="165"/>
                      <a:pt x="595" y="165"/>
                    </a:cubicBezTo>
                    <a:cubicBezTo>
                      <a:pt x="613" y="170"/>
                      <a:pt x="628" y="175"/>
                      <a:pt x="628" y="187"/>
                    </a:cubicBezTo>
                    <a:cubicBezTo>
                      <a:pt x="628" y="188"/>
                      <a:pt x="628" y="188"/>
                      <a:pt x="628" y="188"/>
                    </a:cubicBezTo>
                    <a:cubicBezTo>
                      <a:pt x="628" y="199"/>
                      <a:pt x="618" y="208"/>
                      <a:pt x="602" y="208"/>
                    </a:cubicBezTo>
                    <a:cubicBezTo>
                      <a:pt x="596" y="208"/>
                      <a:pt x="576" y="208"/>
                      <a:pt x="555" y="194"/>
                    </a:cubicBezTo>
                    <a:cubicBezTo>
                      <a:pt x="552" y="193"/>
                      <a:pt x="551" y="192"/>
                      <a:pt x="549" y="190"/>
                    </a:cubicBezTo>
                    <a:cubicBezTo>
                      <a:pt x="548" y="190"/>
                      <a:pt x="545" y="189"/>
                      <a:pt x="544" y="192"/>
                    </a:cubicBezTo>
                    <a:lnTo>
                      <a:pt x="537" y="212"/>
                    </a:lnTo>
                    <a:close/>
                    <a:moveTo>
                      <a:pt x="933" y="118"/>
                    </a:moveTo>
                    <a:cubicBezTo>
                      <a:pt x="936" y="128"/>
                      <a:pt x="938" y="139"/>
                      <a:pt x="938" y="151"/>
                    </a:cubicBezTo>
                    <a:cubicBezTo>
                      <a:pt x="938" y="162"/>
                      <a:pt x="936" y="173"/>
                      <a:pt x="933" y="183"/>
                    </a:cubicBezTo>
                    <a:cubicBezTo>
                      <a:pt x="930" y="194"/>
                      <a:pt x="925" y="202"/>
                      <a:pt x="919" y="210"/>
                    </a:cubicBezTo>
                    <a:cubicBezTo>
                      <a:pt x="913" y="217"/>
                      <a:pt x="905" y="223"/>
                      <a:pt x="896" y="228"/>
                    </a:cubicBezTo>
                    <a:cubicBezTo>
                      <a:pt x="886" y="232"/>
                      <a:pt x="875" y="234"/>
                      <a:pt x="863" y="234"/>
                    </a:cubicBezTo>
                    <a:cubicBezTo>
                      <a:pt x="851" y="234"/>
                      <a:pt x="840" y="232"/>
                      <a:pt x="830" y="228"/>
                    </a:cubicBezTo>
                    <a:cubicBezTo>
                      <a:pt x="821" y="223"/>
                      <a:pt x="813" y="217"/>
                      <a:pt x="807" y="210"/>
                    </a:cubicBezTo>
                    <a:cubicBezTo>
                      <a:pt x="801" y="202"/>
                      <a:pt x="796" y="194"/>
                      <a:pt x="793" y="183"/>
                    </a:cubicBezTo>
                    <a:cubicBezTo>
                      <a:pt x="790" y="173"/>
                      <a:pt x="788" y="162"/>
                      <a:pt x="788" y="151"/>
                    </a:cubicBezTo>
                    <a:cubicBezTo>
                      <a:pt x="788" y="139"/>
                      <a:pt x="790" y="128"/>
                      <a:pt x="793" y="118"/>
                    </a:cubicBezTo>
                    <a:cubicBezTo>
                      <a:pt x="796" y="108"/>
                      <a:pt x="801" y="99"/>
                      <a:pt x="807" y="91"/>
                    </a:cubicBezTo>
                    <a:cubicBezTo>
                      <a:pt x="813" y="84"/>
                      <a:pt x="821" y="78"/>
                      <a:pt x="830" y="73"/>
                    </a:cubicBezTo>
                    <a:cubicBezTo>
                      <a:pt x="840" y="69"/>
                      <a:pt x="851" y="67"/>
                      <a:pt x="863" y="67"/>
                    </a:cubicBezTo>
                    <a:cubicBezTo>
                      <a:pt x="875" y="67"/>
                      <a:pt x="886" y="69"/>
                      <a:pt x="896" y="73"/>
                    </a:cubicBezTo>
                    <a:cubicBezTo>
                      <a:pt x="905" y="78"/>
                      <a:pt x="913" y="84"/>
                      <a:pt x="919" y="91"/>
                    </a:cubicBezTo>
                    <a:cubicBezTo>
                      <a:pt x="925" y="99"/>
                      <a:pt x="930" y="108"/>
                      <a:pt x="933" y="118"/>
                    </a:cubicBezTo>
                    <a:moveTo>
                      <a:pt x="903" y="151"/>
                    </a:moveTo>
                    <a:cubicBezTo>
                      <a:pt x="903" y="133"/>
                      <a:pt x="899" y="119"/>
                      <a:pt x="893" y="109"/>
                    </a:cubicBezTo>
                    <a:cubicBezTo>
                      <a:pt x="886" y="100"/>
                      <a:pt x="877" y="95"/>
                      <a:pt x="863" y="95"/>
                    </a:cubicBezTo>
                    <a:cubicBezTo>
                      <a:pt x="850" y="95"/>
                      <a:pt x="840" y="100"/>
                      <a:pt x="833" y="109"/>
                    </a:cubicBezTo>
                    <a:cubicBezTo>
                      <a:pt x="827" y="119"/>
                      <a:pt x="824" y="133"/>
                      <a:pt x="824" y="151"/>
                    </a:cubicBezTo>
                    <a:cubicBezTo>
                      <a:pt x="824" y="168"/>
                      <a:pt x="827" y="182"/>
                      <a:pt x="834" y="192"/>
                    </a:cubicBezTo>
                    <a:cubicBezTo>
                      <a:pt x="840" y="202"/>
                      <a:pt x="850" y="207"/>
                      <a:pt x="863" y="207"/>
                    </a:cubicBezTo>
                    <a:cubicBezTo>
                      <a:pt x="877" y="207"/>
                      <a:pt x="886" y="202"/>
                      <a:pt x="893" y="192"/>
                    </a:cubicBezTo>
                    <a:cubicBezTo>
                      <a:pt x="899" y="182"/>
                      <a:pt x="903" y="168"/>
                      <a:pt x="903" y="151"/>
                    </a:cubicBezTo>
                    <a:moveTo>
                      <a:pt x="1184" y="202"/>
                    </a:moveTo>
                    <a:cubicBezTo>
                      <a:pt x="1183" y="199"/>
                      <a:pt x="1180" y="200"/>
                      <a:pt x="1180" y="200"/>
                    </a:cubicBezTo>
                    <a:cubicBezTo>
                      <a:pt x="1176" y="202"/>
                      <a:pt x="1171" y="203"/>
                      <a:pt x="1166" y="204"/>
                    </a:cubicBezTo>
                    <a:cubicBezTo>
                      <a:pt x="1161" y="205"/>
                      <a:pt x="1155" y="205"/>
                      <a:pt x="1149" y="205"/>
                    </a:cubicBezTo>
                    <a:cubicBezTo>
                      <a:pt x="1134" y="205"/>
                      <a:pt x="1123" y="201"/>
                      <a:pt x="1114" y="192"/>
                    </a:cubicBezTo>
                    <a:cubicBezTo>
                      <a:pt x="1106" y="183"/>
                      <a:pt x="1101" y="169"/>
                      <a:pt x="1101" y="150"/>
                    </a:cubicBezTo>
                    <a:cubicBezTo>
                      <a:pt x="1101" y="133"/>
                      <a:pt x="1105" y="120"/>
                      <a:pt x="1113" y="110"/>
                    </a:cubicBezTo>
                    <a:cubicBezTo>
                      <a:pt x="1120" y="100"/>
                      <a:pt x="1132" y="95"/>
                      <a:pt x="1147" y="95"/>
                    </a:cubicBezTo>
                    <a:cubicBezTo>
                      <a:pt x="1159" y="95"/>
                      <a:pt x="1169" y="97"/>
                      <a:pt x="1179" y="100"/>
                    </a:cubicBezTo>
                    <a:cubicBezTo>
                      <a:pt x="1179" y="100"/>
                      <a:pt x="1181" y="101"/>
                      <a:pt x="1183" y="98"/>
                    </a:cubicBezTo>
                    <a:cubicBezTo>
                      <a:pt x="1185" y="90"/>
                      <a:pt x="1187" y="85"/>
                      <a:pt x="1190" y="77"/>
                    </a:cubicBezTo>
                    <a:cubicBezTo>
                      <a:pt x="1191" y="75"/>
                      <a:pt x="1189" y="74"/>
                      <a:pt x="1188" y="73"/>
                    </a:cubicBezTo>
                    <a:cubicBezTo>
                      <a:pt x="1184" y="72"/>
                      <a:pt x="1175" y="69"/>
                      <a:pt x="1168" y="68"/>
                    </a:cubicBezTo>
                    <a:cubicBezTo>
                      <a:pt x="1161" y="67"/>
                      <a:pt x="1153" y="67"/>
                      <a:pt x="1145" y="67"/>
                    </a:cubicBezTo>
                    <a:cubicBezTo>
                      <a:pt x="1132" y="67"/>
                      <a:pt x="1121" y="69"/>
                      <a:pt x="1111" y="73"/>
                    </a:cubicBezTo>
                    <a:cubicBezTo>
                      <a:pt x="1101" y="78"/>
                      <a:pt x="1093" y="84"/>
                      <a:pt x="1086" y="91"/>
                    </a:cubicBezTo>
                    <a:cubicBezTo>
                      <a:pt x="1080" y="99"/>
                      <a:pt x="1075" y="107"/>
                      <a:pt x="1071" y="118"/>
                    </a:cubicBezTo>
                    <a:cubicBezTo>
                      <a:pt x="1068" y="128"/>
                      <a:pt x="1066" y="139"/>
                      <a:pt x="1066" y="150"/>
                    </a:cubicBezTo>
                    <a:cubicBezTo>
                      <a:pt x="1066" y="176"/>
                      <a:pt x="1073" y="196"/>
                      <a:pt x="1087" y="211"/>
                    </a:cubicBezTo>
                    <a:cubicBezTo>
                      <a:pt x="1100" y="226"/>
                      <a:pt x="1121" y="234"/>
                      <a:pt x="1147" y="234"/>
                    </a:cubicBezTo>
                    <a:cubicBezTo>
                      <a:pt x="1163" y="234"/>
                      <a:pt x="1179" y="231"/>
                      <a:pt x="1190" y="226"/>
                    </a:cubicBezTo>
                    <a:cubicBezTo>
                      <a:pt x="1190" y="226"/>
                      <a:pt x="1192" y="225"/>
                      <a:pt x="1191" y="223"/>
                    </a:cubicBezTo>
                    <a:lnTo>
                      <a:pt x="1184" y="202"/>
                    </a:lnTo>
                    <a:close/>
                    <a:moveTo>
                      <a:pt x="1340" y="112"/>
                    </a:moveTo>
                    <a:cubicBezTo>
                      <a:pt x="1347" y="135"/>
                      <a:pt x="1343" y="155"/>
                      <a:pt x="1343" y="157"/>
                    </a:cubicBezTo>
                    <a:cubicBezTo>
                      <a:pt x="1343" y="159"/>
                      <a:pt x="1340" y="159"/>
                      <a:pt x="1340" y="159"/>
                    </a:cubicBezTo>
                    <a:cubicBezTo>
                      <a:pt x="1237" y="159"/>
                      <a:pt x="1237" y="159"/>
                      <a:pt x="1237" y="159"/>
                    </a:cubicBezTo>
                    <a:cubicBezTo>
                      <a:pt x="1238" y="175"/>
                      <a:pt x="1241" y="186"/>
                      <a:pt x="1249" y="194"/>
                    </a:cubicBezTo>
                    <a:cubicBezTo>
                      <a:pt x="1256" y="201"/>
                      <a:pt x="1268" y="206"/>
                      <a:pt x="1284" y="206"/>
                    </a:cubicBezTo>
                    <a:cubicBezTo>
                      <a:pt x="1309" y="206"/>
                      <a:pt x="1319" y="201"/>
                      <a:pt x="1327" y="198"/>
                    </a:cubicBezTo>
                    <a:cubicBezTo>
                      <a:pt x="1327" y="198"/>
                      <a:pt x="1330" y="197"/>
                      <a:pt x="1331" y="200"/>
                    </a:cubicBezTo>
                    <a:cubicBezTo>
                      <a:pt x="1337" y="219"/>
                      <a:pt x="1337" y="219"/>
                      <a:pt x="1337" y="219"/>
                    </a:cubicBezTo>
                    <a:cubicBezTo>
                      <a:pt x="1339" y="222"/>
                      <a:pt x="1338" y="223"/>
                      <a:pt x="1337" y="224"/>
                    </a:cubicBezTo>
                    <a:cubicBezTo>
                      <a:pt x="1330" y="227"/>
                      <a:pt x="1314" y="234"/>
                      <a:pt x="1284" y="234"/>
                    </a:cubicBezTo>
                    <a:cubicBezTo>
                      <a:pt x="1270" y="234"/>
                      <a:pt x="1257" y="232"/>
                      <a:pt x="1247" y="228"/>
                    </a:cubicBezTo>
                    <a:cubicBezTo>
                      <a:pt x="1236" y="224"/>
                      <a:pt x="1228" y="218"/>
                      <a:pt x="1221" y="211"/>
                    </a:cubicBezTo>
                    <a:cubicBezTo>
                      <a:pt x="1214" y="203"/>
                      <a:pt x="1209" y="195"/>
                      <a:pt x="1206" y="184"/>
                    </a:cubicBezTo>
                    <a:cubicBezTo>
                      <a:pt x="1203" y="175"/>
                      <a:pt x="1201" y="163"/>
                      <a:pt x="1201" y="151"/>
                    </a:cubicBezTo>
                    <a:cubicBezTo>
                      <a:pt x="1201" y="140"/>
                      <a:pt x="1203" y="129"/>
                      <a:pt x="1206" y="118"/>
                    </a:cubicBezTo>
                    <a:cubicBezTo>
                      <a:pt x="1209" y="108"/>
                      <a:pt x="1214" y="99"/>
                      <a:pt x="1220" y="92"/>
                    </a:cubicBezTo>
                    <a:cubicBezTo>
                      <a:pt x="1226" y="84"/>
                      <a:pt x="1234" y="78"/>
                      <a:pt x="1244" y="73"/>
                    </a:cubicBezTo>
                    <a:cubicBezTo>
                      <a:pt x="1253" y="69"/>
                      <a:pt x="1265" y="67"/>
                      <a:pt x="1278" y="67"/>
                    </a:cubicBezTo>
                    <a:cubicBezTo>
                      <a:pt x="1289" y="67"/>
                      <a:pt x="1299" y="69"/>
                      <a:pt x="1307" y="73"/>
                    </a:cubicBezTo>
                    <a:cubicBezTo>
                      <a:pt x="1314" y="76"/>
                      <a:pt x="1320" y="81"/>
                      <a:pt x="1327" y="88"/>
                    </a:cubicBezTo>
                    <a:cubicBezTo>
                      <a:pt x="1331" y="92"/>
                      <a:pt x="1338" y="102"/>
                      <a:pt x="1340" y="112"/>
                    </a:cubicBezTo>
                    <a:moveTo>
                      <a:pt x="1311" y="134"/>
                    </a:moveTo>
                    <a:cubicBezTo>
                      <a:pt x="1310" y="124"/>
                      <a:pt x="1309" y="116"/>
                      <a:pt x="1304" y="109"/>
                    </a:cubicBezTo>
                    <a:cubicBezTo>
                      <a:pt x="1298" y="100"/>
                      <a:pt x="1289" y="94"/>
                      <a:pt x="1275" y="94"/>
                    </a:cubicBezTo>
                    <a:cubicBezTo>
                      <a:pt x="1262" y="94"/>
                      <a:pt x="1252" y="100"/>
                      <a:pt x="1246" y="109"/>
                    </a:cubicBezTo>
                    <a:cubicBezTo>
                      <a:pt x="1242" y="116"/>
                      <a:pt x="1239" y="124"/>
                      <a:pt x="1237" y="134"/>
                    </a:cubicBezTo>
                    <a:lnTo>
                      <a:pt x="1311" y="134"/>
                    </a:lnTo>
                    <a:close/>
                    <a:moveTo>
                      <a:pt x="512" y="112"/>
                    </a:moveTo>
                    <a:cubicBezTo>
                      <a:pt x="519" y="135"/>
                      <a:pt x="515" y="155"/>
                      <a:pt x="515" y="157"/>
                    </a:cubicBezTo>
                    <a:cubicBezTo>
                      <a:pt x="515" y="159"/>
                      <a:pt x="512" y="159"/>
                      <a:pt x="512" y="159"/>
                    </a:cubicBezTo>
                    <a:cubicBezTo>
                      <a:pt x="409" y="159"/>
                      <a:pt x="409" y="159"/>
                      <a:pt x="409" y="159"/>
                    </a:cubicBezTo>
                    <a:cubicBezTo>
                      <a:pt x="410" y="175"/>
                      <a:pt x="413" y="186"/>
                      <a:pt x="421" y="194"/>
                    </a:cubicBezTo>
                    <a:cubicBezTo>
                      <a:pt x="428" y="201"/>
                      <a:pt x="440" y="206"/>
                      <a:pt x="456" y="206"/>
                    </a:cubicBezTo>
                    <a:cubicBezTo>
                      <a:pt x="481" y="206"/>
                      <a:pt x="491" y="201"/>
                      <a:pt x="499" y="198"/>
                    </a:cubicBezTo>
                    <a:cubicBezTo>
                      <a:pt x="499" y="198"/>
                      <a:pt x="502" y="197"/>
                      <a:pt x="503" y="200"/>
                    </a:cubicBezTo>
                    <a:cubicBezTo>
                      <a:pt x="509" y="219"/>
                      <a:pt x="509" y="219"/>
                      <a:pt x="509" y="219"/>
                    </a:cubicBezTo>
                    <a:cubicBezTo>
                      <a:pt x="511" y="222"/>
                      <a:pt x="510" y="223"/>
                      <a:pt x="509" y="224"/>
                    </a:cubicBezTo>
                    <a:cubicBezTo>
                      <a:pt x="502" y="227"/>
                      <a:pt x="486" y="234"/>
                      <a:pt x="457" y="234"/>
                    </a:cubicBezTo>
                    <a:cubicBezTo>
                      <a:pt x="442" y="234"/>
                      <a:pt x="429" y="232"/>
                      <a:pt x="419" y="228"/>
                    </a:cubicBezTo>
                    <a:cubicBezTo>
                      <a:pt x="409" y="224"/>
                      <a:pt x="400" y="218"/>
                      <a:pt x="393" y="211"/>
                    </a:cubicBezTo>
                    <a:cubicBezTo>
                      <a:pt x="386" y="203"/>
                      <a:pt x="381" y="195"/>
                      <a:pt x="378" y="184"/>
                    </a:cubicBezTo>
                    <a:cubicBezTo>
                      <a:pt x="375" y="175"/>
                      <a:pt x="373" y="163"/>
                      <a:pt x="373" y="151"/>
                    </a:cubicBezTo>
                    <a:cubicBezTo>
                      <a:pt x="373" y="140"/>
                      <a:pt x="375" y="129"/>
                      <a:pt x="378" y="118"/>
                    </a:cubicBezTo>
                    <a:cubicBezTo>
                      <a:pt x="381" y="108"/>
                      <a:pt x="386" y="99"/>
                      <a:pt x="392" y="92"/>
                    </a:cubicBezTo>
                    <a:cubicBezTo>
                      <a:pt x="398" y="84"/>
                      <a:pt x="406" y="78"/>
                      <a:pt x="416" y="73"/>
                    </a:cubicBezTo>
                    <a:cubicBezTo>
                      <a:pt x="425" y="69"/>
                      <a:pt x="437" y="67"/>
                      <a:pt x="450" y="67"/>
                    </a:cubicBezTo>
                    <a:cubicBezTo>
                      <a:pt x="461" y="67"/>
                      <a:pt x="471" y="69"/>
                      <a:pt x="479" y="73"/>
                    </a:cubicBezTo>
                    <a:cubicBezTo>
                      <a:pt x="486" y="76"/>
                      <a:pt x="492" y="81"/>
                      <a:pt x="499" y="88"/>
                    </a:cubicBezTo>
                    <a:cubicBezTo>
                      <a:pt x="503" y="92"/>
                      <a:pt x="510" y="102"/>
                      <a:pt x="512" y="112"/>
                    </a:cubicBezTo>
                    <a:moveTo>
                      <a:pt x="483" y="134"/>
                    </a:moveTo>
                    <a:cubicBezTo>
                      <a:pt x="482" y="124"/>
                      <a:pt x="481" y="116"/>
                      <a:pt x="476" y="109"/>
                    </a:cubicBezTo>
                    <a:cubicBezTo>
                      <a:pt x="470" y="100"/>
                      <a:pt x="461" y="94"/>
                      <a:pt x="447" y="94"/>
                    </a:cubicBezTo>
                    <a:cubicBezTo>
                      <a:pt x="434" y="94"/>
                      <a:pt x="424" y="100"/>
                      <a:pt x="418" y="109"/>
                    </a:cubicBezTo>
                    <a:cubicBezTo>
                      <a:pt x="414" y="116"/>
                      <a:pt x="411" y="124"/>
                      <a:pt x="409" y="134"/>
                    </a:cubicBezTo>
                    <a:lnTo>
                      <a:pt x="483" y="134"/>
                    </a:lnTo>
                    <a:close/>
                    <a:moveTo>
                      <a:pt x="227" y="129"/>
                    </a:moveTo>
                    <a:cubicBezTo>
                      <a:pt x="227" y="129"/>
                      <a:pt x="235" y="129"/>
                      <a:pt x="244" y="131"/>
                    </a:cubicBezTo>
                    <a:cubicBezTo>
                      <a:pt x="244" y="126"/>
                      <a:pt x="244" y="126"/>
                      <a:pt x="244" y="126"/>
                    </a:cubicBezTo>
                    <a:cubicBezTo>
                      <a:pt x="244" y="113"/>
                      <a:pt x="241" y="106"/>
                      <a:pt x="236" y="102"/>
                    </a:cubicBezTo>
                    <a:cubicBezTo>
                      <a:pt x="230" y="97"/>
                      <a:pt x="221" y="95"/>
                      <a:pt x="210" y="95"/>
                    </a:cubicBezTo>
                    <a:cubicBezTo>
                      <a:pt x="210" y="95"/>
                      <a:pt x="185" y="95"/>
                      <a:pt x="165" y="105"/>
                    </a:cubicBezTo>
                    <a:cubicBezTo>
                      <a:pt x="164" y="106"/>
                      <a:pt x="163" y="106"/>
                      <a:pt x="163" y="106"/>
                    </a:cubicBezTo>
                    <a:cubicBezTo>
                      <a:pt x="163" y="106"/>
                      <a:pt x="161" y="107"/>
                      <a:pt x="160" y="105"/>
                    </a:cubicBezTo>
                    <a:cubicBezTo>
                      <a:pt x="153" y="85"/>
                      <a:pt x="153" y="85"/>
                      <a:pt x="153" y="85"/>
                    </a:cubicBezTo>
                    <a:cubicBezTo>
                      <a:pt x="152" y="82"/>
                      <a:pt x="154" y="81"/>
                      <a:pt x="154" y="81"/>
                    </a:cubicBezTo>
                    <a:cubicBezTo>
                      <a:pt x="163" y="74"/>
                      <a:pt x="185" y="69"/>
                      <a:pt x="185" y="69"/>
                    </a:cubicBezTo>
                    <a:cubicBezTo>
                      <a:pt x="193" y="68"/>
                      <a:pt x="205" y="67"/>
                      <a:pt x="213" y="67"/>
                    </a:cubicBezTo>
                    <a:cubicBezTo>
                      <a:pt x="234" y="67"/>
                      <a:pt x="250" y="71"/>
                      <a:pt x="261" y="81"/>
                    </a:cubicBezTo>
                    <a:cubicBezTo>
                      <a:pt x="272" y="91"/>
                      <a:pt x="277" y="106"/>
                      <a:pt x="277" y="127"/>
                    </a:cubicBezTo>
                    <a:cubicBezTo>
                      <a:pt x="277" y="221"/>
                      <a:pt x="277" y="221"/>
                      <a:pt x="277" y="221"/>
                    </a:cubicBezTo>
                    <a:cubicBezTo>
                      <a:pt x="277" y="221"/>
                      <a:pt x="277" y="224"/>
                      <a:pt x="275" y="225"/>
                    </a:cubicBezTo>
                    <a:cubicBezTo>
                      <a:pt x="275" y="225"/>
                      <a:pt x="271" y="226"/>
                      <a:pt x="267" y="226"/>
                    </a:cubicBezTo>
                    <a:cubicBezTo>
                      <a:pt x="264" y="227"/>
                      <a:pt x="252" y="230"/>
                      <a:pt x="241" y="231"/>
                    </a:cubicBezTo>
                    <a:cubicBezTo>
                      <a:pt x="231" y="233"/>
                      <a:pt x="221" y="234"/>
                      <a:pt x="210" y="234"/>
                    </a:cubicBezTo>
                    <a:cubicBezTo>
                      <a:pt x="200" y="234"/>
                      <a:pt x="191" y="233"/>
                      <a:pt x="183" y="231"/>
                    </a:cubicBezTo>
                    <a:cubicBezTo>
                      <a:pt x="174" y="229"/>
                      <a:pt x="167" y="226"/>
                      <a:pt x="162" y="222"/>
                    </a:cubicBezTo>
                    <a:cubicBezTo>
                      <a:pt x="156" y="218"/>
                      <a:pt x="151" y="212"/>
                      <a:pt x="148" y="206"/>
                    </a:cubicBezTo>
                    <a:cubicBezTo>
                      <a:pt x="145" y="199"/>
                      <a:pt x="143" y="192"/>
                      <a:pt x="143" y="182"/>
                    </a:cubicBezTo>
                    <a:cubicBezTo>
                      <a:pt x="143" y="173"/>
                      <a:pt x="145" y="165"/>
                      <a:pt x="149" y="159"/>
                    </a:cubicBezTo>
                    <a:cubicBezTo>
                      <a:pt x="153" y="152"/>
                      <a:pt x="158" y="146"/>
                      <a:pt x="164" y="141"/>
                    </a:cubicBezTo>
                    <a:cubicBezTo>
                      <a:pt x="170" y="137"/>
                      <a:pt x="177" y="134"/>
                      <a:pt x="185" y="131"/>
                    </a:cubicBezTo>
                    <a:cubicBezTo>
                      <a:pt x="194" y="129"/>
                      <a:pt x="202" y="128"/>
                      <a:pt x="211" y="128"/>
                    </a:cubicBezTo>
                    <a:cubicBezTo>
                      <a:pt x="217" y="128"/>
                      <a:pt x="223" y="128"/>
                      <a:pt x="227" y="129"/>
                    </a:cubicBezTo>
                    <a:moveTo>
                      <a:pt x="186" y="201"/>
                    </a:moveTo>
                    <a:cubicBezTo>
                      <a:pt x="186" y="201"/>
                      <a:pt x="195" y="209"/>
                      <a:pt x="216" y="207"/>
                    </a:cubicBezTo>
                    <a:cubicBezTo>
                      <a:pt x="231" y="206"/>
                      <a:pt x="244" y="204"/>
                      <a:pt x="244" y="204"/>
                    </a:cubicBezTo>
                    <a:cubicBezTo>
                      <a:pt x="244" y="157"/>
                      <a:pt x="244" y="157"/>
                      <a:pt x="244" y="157"/>
                    </a:cubicBezTo>
                    <a:cubicBezTo>
                      <a:pt x="244" y="157"/>
                      <a:pt x="231" y="154"/>
                      <a:pt x="216" y="154"/>
                    </a:cubicBezTo>
                    <a:cubicBezTo>
                      <a:pt x="195" y="154"/>
                      <a:pt x="186" y="162"/>
                      <a:pt x="186" y="162"/>
                    </a:cubicBezTo>
                    <a:cubicBezTo>
                      <a:pt x="180" y="166"/>
                      <a:pt x="177" y="173"/>
                      <a:pt x="177" y="182"/>
                    </a:cubicBezTo>
                    <a:cubicBezTo>
                      <a:pt x="177" y="187"/>
                      <a:pt x="178" y="192"/>
                      <a:pt x="180" y="195"/>
                    </a:cubicBezTo>
                    <a:cubicBezTo>
                      <a:pt x="181" y="197"/>
                      <a:pt x="182" y="198"/>
                      <a:pt x="186" y="201"/>
                    </a:cubicBezTo>
                    <a:moveTo>
                      <a:pt x="1061" y="75"/>
                    </a:moveTo>
                    <a:cubicBezTo>
                      <a:pt x="1062" y="73"/>
                      <a:pt x="1060" y="72"/>
                      <a:pt x="1059" y="72"/>
                    </a:cubicBezTo>
                    <a:cubicBezTo>
                      <a:pt x="1058" y="71"/>
                      <a:pt x="1049" y="69"/>
                      <a:pt x="1042" y="69"/>
                    </a:cubicBezTo>
                    <a:cubicBezTo>
                      <a:pt x="1029" y="68"/>
                      <a:pt x="1022" y="70"/>
                      <a:pt x="1015" y="73"/>
                    </a:cubicBezTo>
                    <a:cubicBezTo>
                      <a:pt x="1009" y="76"/>
                      <a:pt x="1002" y="81"/>
                      <a:pt x="998" y="86"/>
                    </a:cubicBezTo>
                    <a:cubicBezTo>
                      <a:pt x="998" y="73"/>
                      <a:pt x="998" y="73"/>
                      <a:pt x="998" y="73"/>
                    </a:cubicBezTo>
                    <a:cubicBezTo>
                      <a:pt x="998" y="72"/>
                      <a:pt x="997" y="70"/>
                      <a:pt x="995" y="70"/>
                    </a:cubicBezTo>
                    <a:cubicBezTo>
                      <a:pt x="968" y="70"/>
                      <a:pt x="968" y="70"/>
                      <a:pt x="968" y="70"/>
                    </a:cubicBezTo>
                    <a:cubicBezTo>
                      <a:pt x="967" y="70"/>
                      <a:pt x="966" y="72"/>
                      <a:pt x="966" y="73"/>
                    </a:cubicBezTo>
                    <a:cubicBezTo>
                      <a:pt x="966" y="228"/>
                      <a:pt x="966" y="228"/>
                      <a:pt x="966" y="228"/>
                    </a:cubicBezTo>
                    <a:cubicBezTo>
                      <a:pt x="966" y="229"/>
                      <a:pt x="967" y="231"/>
                      <a:pt x="969" y="231"/>
                    </a:cubicBezTo>
                    <a:cubicBezTo>
                      <a:pt x="996" y="231"/>
                      <a:pt x="996" y="231"/>
                      <a:pt x="996" y="231"/>
                    </a:cubicBezTo>
                    <a:cubicBezTo>
                      <a:pt x="998" y="231"/>
                      <a:pt x="999" y="229"/>
                      <a:pt x="999" y="228"/>
                    </a:cubicBezTo>
                    <a:cubicBezTo>
                      <a:pt x="999" y="150"/>
                      <a:pt x="999" y="150"/>
                      <a:pt x="999" y="150"/>
                    </a:cubicBezTo>
                    <a:cubicBezTo>
                      <a:pt x="999" y="140"/>
                      <a:pt x="1000" y="130"/>
                      <a:pt x="1002" y="123"/>
                    </a:cubicBezTo>
                    <a:cubicBezTo>
                      <a:pt x="1005" y="117"/>
                      <a:pt x="1008" y="112"/>
                      <a:pt x="1011" y="108"/>
                    </a:cubicBezTo>
                    <a:cubicBezTo>
                      <a:pt x="1015" y="104"/>
                      <a:pt x="1019" y="102"/>
                      <a:pt x="1024" y="100"/>
                    </a:cubicBezTo>
                    <a:cubicBezTo>
                      <a:pt x="1029" y="99"/>
                      <a:pt x="1034" y="98"/>
                      <a:pt x="1038" y="98"/>
                    </a:cubicBezTo>
                    <a:cubicBezTo>
                      <a:pt x="1043" y="98"/>
                      <a:pt x="1049" y="100"/>
                      <a:pt x="1049" y="100"/>
                    </a:cubicBezTo>
                    <a:cubicBezTo>
                      <a:pt x="1051" y="100"/>
                      <a:pt x="1053" y="99"/>
                      <a:pt x="1053" y="97"/>
                    </a:cubicBezTo>
                    <a:cubicBezTo>
                      <a:pt x="1055" y="92"/>
                      <a:pt x="1060" y="78"/>
                      <a:pt x="1061" y="75"/>
                    </a:cubicBezTo>
                    <a:moveTo>
                      <a:pt x="806" y="4"/>
                    </a:moveTo>
                    <a:cubicBezTo>
                      <a:pt x="803" y="3"/>
                      <a:pt x="800" y="2"/>
                      <a:pt x="796" y="2"/>
                    </a:cubicBezTo>
                    <a:cubicBezTo>
                      <a:pt x="792" y="1"/>
                      <a:pt x="787" y="0"/>
                      <a:pt x="782" y="0"/>
                    </a:cubicBezTo>
                    <a:cubicBezTo>
                      <a:pt x="763" y="0"/>
                      <a:pt x="748" y="6"/>
                      <a:pt x="738" y="16"/>
                    </a:cubicBezTo>
                    <a:cubicBezTo>
                      <a:pt x="728" y="26"/>
                      <a:pt x="721" y="42"/>
                      <a:pt x="717" y="63"/>
                    </a:cubicBezTo>
                    <a:cubicBezTo>
                      <a:pt x="716" y="70"/>
                      <a:pt x="716" y="70"/>
                      <a:pt x="716" y="70"/>
                    </a:cubicBezTo>
                    <a:cubicBezTo>
                      <a:pt x="692" y="70"/>
                      <a:pt x="692" y="70"/>
                      <a:pt x="692" y="70"/>
                    </a:cubicBezTo>
                    <a:cubicBezTo>
                      <a:pt x="692" y="70"/>
                      <a:pt x="690" y="70"/>
                      <a:pt x="689" y="73"/>
                    </a:cubicBezTo>
                    <a:cubicBezTo>
                      <a:pt x="685" y="95"/>
                      <a:pt x="685" y="95"/>
                      <a:pt x="685" y="95"/>
                    </a:cubicBezTo>
                    <a:cubicBezTo>
                      <a:pt x="685" y="97"/>
                      <a:pt x="686" y="98"/>
                      <a:pt x="688" y="98"/>
                    </a:cubicBezTo>
                    <a:cubicBezTo>
                      <a:pt x="711" y="98"/>
                      <a:pt x="711" y="98"/>
                      <a:pt x="711" y="98"/>
                    </a:cubicBezTo>
                    <a:cubicBezTo>
                      <a:pt x="688" y="227"/>
                      <a:pt x="688" y="227"/>
                      <a:pt x="688" y="227"/>
                    </a:cubicBezTo>
                    <a:cubicBezTo>
                      <a:pt x="686" y="238"/>
                      <a:pt x="684" y="246"/>
                      <a:pt x="682" y="253"/>
                    </a:cubicBezTo>
                    <a:cubicBezTo>
                      <a:pt x="680" y="259"/>
                      <a:pt x="677" y="264"/>
                      <a:pt x="675" y="267"/>
                    </a:cubicBezTo>
                    <a:cubicBezTo>
                      <a:pt x="672" y="271"/>
                      <a:pt x="670" y="273"/>
                      <a:pt x="665" y="275"/>
                    </a:cubicBezTo>
                    <a:cubicBezTo>
                      <a:pt x="662" y="276"/>
                      <a:pt x="658" y="276"/>
                      <a:pt x="653" y="276"/>
                    </a:cubicBezTo>
                    <a:cubicBezTo>
                      <a:pt x="651" y="276"/>
                      <a:pt x="647" y="276"/>
                      <a:pt x="645" y="276"/>
                    </a:cubicBezTo>
                    <a:cubicBezTo>
                      <a:pt x="642" y="275"/>
                      <a:pt x="641" y="275"/>
                      <a:pt x="639" y="274"/>
                    </a:cubicBezTo>
                    <a:cubicBezTo>
                      <a:pt x="639" y="274"/>
                      <a:pt x="637" y="273"/>
                      <a:pt x="636" y="275"/>
                    </a:cubicBezTo>
                    <a:cubicBezTo>
                      <a:pt x="635" y="278"/>
                      <a:pt x="629" y="294"/>
                      <a:pt x="628" y="296"/>
                    </a:cubicBezTo>
                    <a:cubicBezTo>
                      <a:pt x="627" y="299"/>
                      <a:pt x="628" y="300"/>
                      <a:pt x="629" y="301"/>
                    </a:cubicBezTo>
                    <a:cubicBezTo>
                      <a:pt x="632" y="302"/>
                      <a:pt x="635" y="302"/>
                      <a:pt x="639" y="303"/>
                    </a:cubicBezTo>
                    <a:cubicBezTo>
                      <a:pt x="645" y="305"/>
                      <a:pt x="650" y="305"/>
                      <a:pt x="654" y="305"/>
                    </a:cubicBezTo>
                    <a:cubicBezTo>
                      <a:pt x="664" y="305"/>
                      <a:pt x="672" y="303"/>
                      <a:pt x="679" y="301"/>
                    </a:cubicBezTo>
                    <a:cubicBezTo>
                      <a:pt x="687" y="298"/>
                      <a:pt x="693" y="294"/>
                      <a:pt x="699" y="288"/>
                    </a:cubicBezTo>
                    <a:cubicBezTo>
                      <a:pt x="705" y="281"/>
                      <a:pt x="708" y="274"/>
                      <a:pt x="712" y="264"/>
                    </a:cubicBezTo>
                    <a:cubicBezTo>
                      <a:pt x="716" y="255"/>
                      <a:pt x="719" y="243"/>
                      <a:pt x="721" y="230"/>
                    </a:cubicBezTo>
                    <a:cubicBezTo>
                      <a:pt x="744" y="98"/>
                      <a:pt x="744" y="98"/>
                      <a:pt x="744" y="98"/>
                    </a:cubicBezTo>
                    <a:cubicBezTo>
                      <a:pt x="778" y="98"/>
                      <a:pt x="778" y="98"/>
                      <a:pt x="778" y="98"/>
                    </a:cubicBezTo>
                    <a:cubicBezTo>
                      <a:pt x="778" y="98"/>
                      <a:pt x="781" y="98"/>
                      <a:pt x="782" y="95"/>
                    </a:cubicBezTo>
                    <a:cubicBezTo>
                      <a:pt x="786" y="73"/>
                      <a:pt x="786" y="73"/>
                      <a:pt x="786" y="73"/>
                    </a:cubicBezTo>
                    <a:cubicBezTo>
                      <a:pt x="786" y="71"/>
                      <a:pt x="785" y="70"/>
                      <a:pt x="782" y="70"/>
                    </a:cubicBezTo>
                    <a:cubicBezTo>
                      <a:pt x="749" y="70"/>
                      <a:pt x="749" y="70"/>
                      <a:pt x="749" y="70"/>
                    </a:cubicBezTo>
                    <a:cubicBezTo>
                      <a:pt x="749" y="69"/>
                      <a:pt x="751" y="58"/>
                      <a:pt x="755" y="47"/>
                    </a:cubicBezTo>
                    <a:cubicBezTo>
                      <a:pt x="756" y="42"/>
                      <a:pt x="759" y="38"/>
                      <a:pt x="762" y="36"/>
                    </a:cubicBezTo>
                    <a:cubicBezTo>
                      <a:pt x="765" y="33"/>
                      <a:pt x="767" y="31"/>
                      <a:pt x="771" y="30"/>
                    </a:cubicBezTo>
                    <a:cubicBezTo>
                      <a:pt x="774" y="29"/>
                      <a:pt x="778" y="29"/>
                      <a:pt x="782" y="29"/>
                    </a:cubicBezTo>
                    <a:cubicBezTo>
                      <a:pt x="785" y="29"/>
                      <a:pt x="788" y="29"/>
                      <a:pt x="790" y="30"/>
                    </a:cubicBezTo>
                    <a:cubicBezTo>
                      <a:pt x="793" y="30"/>
                      <a:pt x="795" y="31"/>
                      <a:pt x="796" y="31"/>
                    </a:cubicBezTo>
                    <a:cubicBezTo>
                      <a:pt x="799" y="32"/>
                      <a:pt x="799" y="31"/>
                      <a:pt x="800" y="29"/>
                    </a:cubicBezTo>
                    <a:cubicBezTo>
                      <a:pt x="808" y="8"/>
                      <a:pt x="808" y="8"/>
                      <a:pt x="808" y="8"/>
                    </a:cubicBezTo>
                    <a:cubicBezTo>
                      <a:pt x="809" y="5"/>
                      <a:pt x="807" y="4"/>
                      <a:pt x="806" y="4"/>
                    </a:cubicBezTo>
                    <a:moveTo>
                      <a:pt x="344" y="7"/>
                    </a:moveTo>
                    <a:cubicBezTo>
                      <a:pt x="344" y="5"/>
                      <a:pt x="343" y="4"/>
                      <a:pt x="341" y="4"/>
                    </a:cubicBezTo>
                    <a:cubicBezTo>
                      <a:pt x="314" y="4"/>
                      <a:pt x="314" y="4"/>
                      <a:pt x="314" y="4"/>
                    </a:cubicBezTo>
                    <a:cubicBezTo>
                      <a:pt x="312" y="4"/>
                      <a:pt x="311" y="5"/>
                      <a:pt x="311" y="7"/>
                    </a:cubicBezTo>
                    <a:cubicBezTo>
                      <a:pt x="311" y="228"/>
                      <a:pt x="311" y="228"/>
                      <a:pt x="311" y="228"/>
                    </a:cubicBezTo>
                    <a:cubicBezTo>
                      <a:pt x="311" y="229"/>
                      <a:pt x="312" y="231"/>
                      <a:pt x="314" y="231"/>
                    </a:cubicBezTo>
                    <a:cubicBezTo>
                      <a:pt x="341" y="231"/>
                      <a:pt x="341" y="231"/>
                      <a:pt x="341" y="231"/>
                    </a:cubicBezTo>
                    <a:cubicBezTo>
                      <a:pt x="343" y="231"/>
                      <a:pt x="344" y="229"/>
                      <a:pt x="344" y="228"/>
                    </a:cubicBezTo>
                    <a:lnTo>
                      <a:pt x="344"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505050"/>
                  </a:solidFill>
                  <a:latin typeface="Segoe UI"/>
                </a:endParaRPr>
              </a:p>
            </p:txBody>
          </p:sp>
        </p:grpSp>
      </p:grpSp>
      <p:sp>
        <p:nvSpPr>
          <p:cNvPr id="32" name="Rectangle 127"/>
          <p:cNvSpPr/>
          <p:nvPr/>
        </p:nvSpPr>
        <p:spPr bwMode="auto">
          <a:xfrm>
            <a:off x="7548214" y="1531847"/>
            <a:ext cx="4293446" cy="5589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6284" rIns="182854" bIns="146284" numCol="1" spcCol="0" rtlCol="0" fromWordArt="0" anchor="ctr" anchorCtr="0" forceAA="0" compatLnSpc="1">
            <a:prstTxWarp prst="textNoShape">
              <a:avLst/>
            </a:prstTxWarp>
            <a:noAutofit/>
          </a:bodyPr>
          <a:lstStyle/>
          <a:p>
            <a:pPr defTabSz="932293" fontAlgn="base">
              <a:defRPr/>
            </a:pPr>
            <a:r>
              <a:rPr lang="en-US" sz="1961" dirty="0">
                <a:gradFill>
                  <a:gsLst>
                    <a:gs pos="100000">
                      <a:srgbClr val="FFFFFF"/>
                    </a:gs>
                    <a:gs pos="0">
                      <a:srgbClr val="FFFFFF"/>
                    </a:gs>
                  </a:gsLst>
                  <a:lin ang="0" scaled="1"/>
                </a:gradFill>
                <a:latin typeface="Segoe UI Semibold" panose="020B0702040204020203" pitchFamily="34" charset="0"/>
                <a:ea typeface="Segoe UI" pitchFamily="34" charset="0"/>
                <a:cs typeface="Segoe UI Semibold" panose="020B0702040204020203" pitchFamily="34" charset="0"/>
              </a:rPr>
              <a:t>Apps</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3121" y="4179355"/>
            <a:ext cx="1641816" cy="350254"/>
          </a:xfrm>
          <a:prstGeom prst="rect">
            <a:avLst/>
          </a:prstGeom>
        </p:spPr>
      </p:pic>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gray">
          <a:xfrm>
            <a:off x="1464472" y="6417083"/>
            <a:ext cx="2036322" cy="282655"/>
          </a:xfrm>
          <a:prstGeom prst="rect">
            <a:avLst/>
          </a:prstGeom>
        </p:spPr>
      </p:pic>
      <p:pic>
        <p:nvPicPr>
          <p:cNvPr id="2" name="Picture 1"/>
          <p:cNvPicPr>
            <a:picLocks noChangeAspect="1"/>
          </p:cNvPicPr>
          <p:nvPr/>
        </p:nvPicPr>
        <p:blipFill>
          <a:blip r:embed="rId5"/>
          <a:stretch>
            <a:fillRect/>
          </a:stretch>
        </p:blipFill>
        <p:spPr>
          <a:xfrm>
            <a:off x="9244017" y="2412077"/>
            <a:ext cx="2325102" cy="401524"/>
          </a:xfrm>
          <a:prstGeom prst="rect">
            <a:avLst/>
          </a:prstGeom>
        </p:spPr>
      </p:pic>
      <p:sp>
        <p:nvSpPr>
          <p:cNvPr id="29" name="Rectangle 127"/>
          <p:cNvSpPr/>
          <p:nvPr/>
        </p:nvSpPr>
        <p:spPr bwMode="auto">
          <a:xfrm>
            <a:off x="3341329" y="4887138"/>
            <a:ext cx="8569471" cy="872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672334">
              <a:defRPr/>
            </a:pPr>
            <a:r>
              <a:rPr lang="en-US" sz="1961" dirty="0">
                <a:gradFill>
                  <a:gsLst>
                    <a:gs pos="100000">
                      <a:srgbClr val="505050"/>
                    </a:gs>
                    <a:gs pos="0">
                      <a:srgbClr val="505050"/>
                    </a:gs>
                  </a:gsLst>
                  <a:lin ang="0" scaled="1"/>
                </a:gradFill>
                <a:latin typeface="Segoe UI Semilight" panose="020B0402040204020203" pitchFamily="34" charset="0"/>
                <a:cs typeface="Segoe UI Semilight" panose="020B0402040204020203" pitchFamily="34" charset="0"/>
              </a:rPr>
              <a:t>Accounts Receivables</a:t>
            </a:r>
            <a:endParaRPr lang="en-US" sz="1029" dirty="0">
              <a:gradFill>
                <a:gsLst>
                  <a:gs pos="100000">
                    <a:srgbClr val="505050"/>
                  </a:gs>
                  <a:gs pos="0">
                    <a:srgbClr val="505050"/>
                  </a:gs>
                </a:gsLst>
                <a:lin ang="0" scaled="1"/>
              </a:gradFill>
              <a:latin typeface="Segoe UI Semilight" panose="020B0402040204020203" pitchFamily="34" charset="0"/>
              <a:cs typeface="Segoe UI Semilight" panose="020B0402040204020203" pitchFamily="34" charset="0"/>
            </a:endParaRPr>
          </a:p>
        </p:txBody>
      </p:sp>
      <p:sp>
        <p:nvSpPr>
          <p:cNvPr id="30" name="Rectangle 127"/>
          <p:cNvSpPr/>
          <p:nvPr/>
        </p:nvSpPr>
        <p:spPr bwMode="auto">
          <a:xfrm>
            <a:off x="269240" y="4887138"/>
            <a:ext cx="2681701" cy="8729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1961" dirty="0">
                <a:gradFill>
                  <a:gsLst>
                    <a:gs pos="0">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Finance</a:t>
            </a:r>
          </a:p>
        </p:txBody>
      </p:sp>
      <p:pic>
        <p:nvPicPr>
          <p:cNvPr id="3" name="Picture 2"/>
          <p:cNvPicPr>
            <a:picLocks noChangeAspect="1"/>
          </p:cNvPicPr>
          <p:nvPr/>
        </p:nvPicPr>
        <p:blipFill>
          <a:blip r:embed="rId6"/>
          <a:stretch>
            <a:fillRect/>
          </a:stretch>
        </p:blipFill>
        <p:spPr>
          <a:xfrm>
            <a:off x="8053121" y="4984765"/>
            <a:ext cx="961666" cy="490449"/>
          </a:xfrm>
          <a:prstGeom prst="rect">
            <a:avLst/>
          </a:prstGeom>
        </p:spPr>
      </p:pic>
    </p:spTree>
    <p:extLst>
      <p:ext uri="{BB962C8B-B14F-4D97-AF65-F5344CB8AC3E}">
        <p14:creationId xmlns:p14="http://schemas.microsoft.com/office/powerpoint/2010/main" val="245917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33597E-6 -4.3123E-6 L -2.33597E-6 0.03246 " pathEditMode="relative" rAng="0" ptsTypes="AA">
                                      <p:cBhvr>
                                        <p:cTn id="9" dur="750" spd="-100000" fill="hold"/>
                                        <p:tgtEl>
                                          <p:spTgt spid="5"/>
                                        </p:tgtEl>
                                        <p:attrNameLst>
                                          <p:attrName>ppt_x</p:attrName>
                                          <p:attrName>ppt_y</p:attrName>
                                        </p:attrNameLst>
                                      </p:cBhvr>
                                      <p:rCtr x="0" y="1611"/>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2.33597E-6 -4.3123E-6 L -2.33597E-6 0.03246 " pathEditMode="relative" rAng="0" ptsTypes="AA">
                                      <p:cBhvr>
                                        <p:cTn id="14" dur="750" spd="-100000" fill="hold"/>
                                        <p:tgtEl>
                                          <p:spTgt spid="6"/>
                                        </p:tgtEl>
                                        <p:attrNameLst>
                                          <p:attrName>ppt_x</p:attrName>
                                          <p:attrName>ppt_y</p:attrName>
                                        </p:attrNameLst>
                                      </p:cBhvr>
                                      <p:rCtr x="0" y="1611"/>
                                    </p:animMotion>
                                  </p:childTnLst>
                                </p:cTn>
                              </p:par>
                              <p:par>
                                <p:cTn id="15" presetID="10" presetClass="entr" presetSubtype="0" fill="hold" nodeType="withEffect">
                                  <p:stCondLst>
                                    <p:cond delay="15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150"/>
                                  </p:stCondLst>
                                  <p:childTnLst>
                                    <p:animMotion origin="layout" path="M -2.33597E-6 -4.3123E-6 L -2.33597E-6 0.03246 " pathEditMode="relative" rAng="0" ptsTypes="AA">
                                      <p:cBhvr>
                                        <p:cTn id="19" dur="750" spd="-100000" fill="hold"/>
                                        <p:tgtEl>
                                          <p:spTgt spid="4"/>
                                        </p:tgtEl>
                                        <p:attrNameLst>
                                          <p:attrName>ppt_x</p:attrName>
                                          <p:attrName>ppt_y</p:attrName>
                                        </p:attrNameLst>
                                      </p:cBhvr>
                                      <p:rCtr x="0" y="1611"/>
                                    </p:animMotion>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300"/>
                                  </p:stCondLst>
                                  <p:childTnLst>
                                    <p:animMotion origin="layout" path="M -2.33597E-6 -4.3123E-6 L -2.33597E-6 0.03246 " pathEditMode="relative" rAng="0" ptsTypes="AA">
                                      <p:cBhvr>
                                        <p:cTn id="24" dur="750" spd="-100000" fill="hold"/>
                                        <p:tgtEl>
                                          <p:spTgt spid="7"/>
                                        </p:tgtEl>
                                        <p:attrNameLst>
                                          <p:attrName>ppt_x</p:attrName>
                                          <p:attrName>ppt_y</p:attrName>
                                        </p:attrNameLst>
                                      </p:cBhvr>
                                      <p:rCtr x="0" y="1611"/>
                                    </p:animMotion>
                                  </p:childTnLst>
                                </p:cTn>
                              </p:par>
                              <p:par>
                                <p:cTn id="25" presetID="10" presetClass="entr" presetSubtype="0" fill="hold" nodeType="withEffect">
                                  <p:stCondLst>
                                    <p:cond delay="6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nodeType="withEffect">
                                  <p:stCondLst>
                                    <p:cond delay="600"/>
                                  </p:stCondLst>
                                  <p:childTnLst>
                                    <p:animMotion origin="layout" path="M -2.33597E-6 -4.3123E-6 L -2.33597E-6 0.03246 " pathEditMode="relative" rAng="0" ptsTypes="AA">
                                      <p:cBhvr>
                                        <p:cTn id="29" dur="750" spd="-100000" fill="hold"/>
                                        <p:tgtEl>
                                          <p:spTgt spid="22"/>
                                        </p:tgtEl>
                                        <p:attrNameLst>
                                          <p:attrName>ppt_x</p:attrName>
                                          <p:attrName>ppt_y</p:attrName>
                                        </p:attrNameLst>
                                      </p:cBhvr>
                                      <p:rCtr x="0" y="1611"/>
                                    </p:animMotion>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42" presetClass="path" presetSubtype="0" decel="100000" fill="hold" grpId="1" nodeType="withEffect">
                                  <p:stCondLst>
                                    <p:cond delay="0"/>
                                  </p:stCondLst>
                                  <p:childTnLst>
                                    <p:animMotion origin="layout" path="M -2.33597E-6 -4.3123E-6 L -2.33597E-6 0.03246 " pathEditMode="relative" rAng="0" ptsTypes="AA">
                                      <p:cBhvr>
                                        <p:cTn id="34" dur="750" spd="-100000" fill="hold"/>
                                        <p:tgtEl>
                                          <p:spTgt spid="32"/>
                                        </p:tgtEl>
                                        <p:attrNameLst>
                                          <p:attrName>ppt_x</p:attrName>
                                          <p:attrName>ppt_y</p:attrName>
                                        </p:attrNameLst>
                                      </p:cBhvr>
                                      <p:rCtr x="0" y="1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32" grpId="0" animBg="1"/>
      <p:bldP spid="32" grpId="1"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66718" name="think-cell Slide" r:id="rId5" imgW="378" imgH="379" progId="TCLayout.ActiveDocument.1">
                  <p:embed/>
                </p:oleObj>
              </mc:Choice>
              <mc:Fallback>
                <p:oleObj name="think-cell Slide" r:id="rId5" imgW="378" imgH="379" progId="TCLayout.ActiveDocument.1">
                  <p:embed/>
                  <p:pic>
                    <p:nvPicPr>
                      <p:cNvPr id="11" name="Object 10" hidden="1"/>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pPr>
              <a:lnSpc>
                <a:spcPct val="95000"/>
              </a:lnSpc>
            </a:pPr>
            <a:r>
              <a:rPr lang="en-US" sz="5294" dirty="0"/>
              <a:t>Brand/campaign management</a:t>
            </a:r>
            <a:r>
              <a:rPr lang="en-US" dirty="0"/>
              <a:t/>
            </a:r>
            <a:br>
              <a:rPr lang="en-US" dirty="0"/>
            </a:br>
            <a:r>
              <a:rPr lang="en-US" sz="1961" spc="0" dirty="0">
                <a:latin typeface="+mn-lt"/>
              </a:rPr>
              <a:t>Marketing organization pain and challenges</a:t>
            </a:r>
          </a:p>
        </p:txBody>
      </p:sp>
      <p:grpSp>
        <p:nvGrpSpPr>
          <p:cNvPr id="3" name="Group 2"/>
          <p:cNvGrpSpPr/>
          <p:nvPr/>
        </p:nvGrpSpPr>
        <p:grpSpPr>
          <a:xfrm>
            <a:off x="269241" y="1984889"/>
            <a:ext cx="11641559" cy="731417"/>
            <a:chOff x="286840" y="1683544"/>
            <a:chExt cx="11874997" cy="746083"/>
          </a:xfrm>
        </p:grpSpPr>
        <p:sp>
          <p:nvSpPr>
            <p:cNvPr id="97" name="TextBox 4"/>
            <p:cNvSpPr txBox="1"/>
            <p:nvPr/>
          </p:nvSpPr>
          <p:spPr>
            <a:xfrm>
              <a:off x="286840" y="1683544"/>
              <a:ext cx="11874997" cy="746083"/>
            </a:xfrm>
            <a:prstGeom prst="rect">
              <a:avLst/>
            </a:prstGeom>
            <a:solidFill>
              <a:schemeClr val="bg1">
                <a:lumMod val="95000"/>
              </a:schemeClr>
            </a:solidFill>
          </p:spPr>
          <p:txBody>
            <a:bodyPr wrap="square" lIns="179285" tIns="0" rIns="9234130" bIns="0" rtlCol="0" anchor="ctr">
              <a:noAutofit/>
            </a:bodyPr>
            <a:lstStyle/>
            <a:p>
              <a:pPr defTabSz="914367">
                <a:defRPr/>
              </a:pP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Key pain points </a:t>
              </a:r>
              <a:b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PBI Templates solves</a:t>
              </a:r>
            </a:p>
          </p:txBody>
        </p:sp>
        <p:sp>
          <p:nvSpPr>
            <p:cNvPr id="115" name="TextBox 4"/>
            <p:cNvSpPr txBox="1"/>
            <p:nvPr/>
          </p:nvSpPr>
          <p:spPr>
            <a:xfrm>
              <a:off x="4026873" y="2195157"/>
              <a:ext cx="1527048" cy="184666"/>
            </a:xfrm>
            <a:prstGeom prst="rect">
              <a:avLst/>
            </a:prstGeom>
            <a:noFill/>
          </p:spPr>
          <p:txBody>
            <a:bodyPr wrap="square" lIns="0" tIns="0" rIns="0" bIns="0" rtlCol="0" anchor="ctr">
              <a:spAutoFit/>
            </a:bodyPr>
            <a:lstStyle/>
            <a:p>
              <a:pPr algn="ctr" defTabSz="914367">
                <a:defRPr/>
              </a:pP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Manual re-entry</a:t>
              </a:r>
            </a:p>
          </p:txBody>
        </p:sp>
        <p:sp>
          <p:nvSpPr>
            <p:cNvPr id="116" name="TextBox 5"/>
            <p:cNvSpPr txBox="1"/>
            <p:nvPr/>
          </p:nvSpPr>
          <p:spPr>
            <a:xfrm>
              <a:off x="5661031" y="2195157"/>
              <a:ext cx="1527048" cy="184666"/>
            </a:xfrm>
            <a:prstGeom prst="rect">
              <a:avLst/>
            </a:prstGeom>
            <a:noFill/>
          </p:spPr>
          <p:txBody>
            <a:bodyPr wrap="square" lIns="0" tIns="0" rIns="0" bIns="0" rtlCol="0" anchor="ctr">
              <a:spAutoFit/>
            </a:bodyPr>
            <a:lstStyle/>
            <a:p>
              <a:pPr algn="ctr" defTabSz="914367">
                <a:defRPr/>
              </a:pP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Poor visibility</a:t>
              </a:r>
            </a:p>
          </p:txBody>
        </p:sp>
        <p:sp>
          <p:nvSpPr>
            <p:cNvPr id="117" name="TextBox 6"/>
            <p:cNvSpPr txBox="1"/>
            <p:nvPr/>
          </p:nvSpPr>
          <p:spPr>
            <a:xfrm>
              <a:off x="7295189" y="2195157"/>
              <a:ext cx="1527048" cy="184666"/>
            </a:xfrm>
            <a:prstGeom prst="rect">
              <a:avLst/>
            </a:prstGeom>
            <a:noFill/>
          </p:spPr>
          <p:txBody>
            <a:bodyPr wrap="square" lIns="0" tIns="0" rIns="0" bIns="0" rtlCol="0" anchor="ctr">
              <a:spAutoFit/>
            </a:bodyPr>
            <a:lstStyle/>
            <a:p>
              <a:pPr algn="ctr" defTabSz="914367">
                <a:defRPr/>
              </a:pP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Hard to secure</a:t>
              </a:r>
            </a:p>
          </p:txBody>
        </p:sp>
        <p:sp>
          <p:nvSpPr>
            <p:cNvPr id="118" name="TextBox 8"/>
            <p:cNvSpPr txBox="1"/>
            <p:nvPr/>
          </p:nvSpPr>
          <p:spPr>
            <a:xfrm>
              <a:off x="8929347" y="2195157"/>
              <a:ext cx="1527048" cy="184666"/>
            </a:xfrm>
            <a:prstGeom prst="rect">
              <a:avLst/>
            </a:prstGeom>
            <a:noFill/>
          </p:spPr>
          <p:txBody>
            <a:bodyPr wrap="square" lIns="0" tIns="0" rIns="0" bIns="0" rtlCol="0" anchor="ctr">
              <a:spAutoFit/>
            </a:bodyPr>
            <a:lstStyle/>
            <a:p>
              <a:pPr algn="ctr" defTabSz="914367">
                <a:defRPr/>
              </a:pP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IT coding required</a:t>
              </a:r>
            </a:p>
          </p:txBody>
        </p:sp>
        <p:sp>
          <p:nvSpPr>
            <p:cNvPr id="119" name="TextBox 9"/>
            <p:cNvSpPr txBox="1"/>
            <p:nvPr/>
          </p:nvSpPr>
          <p:spPr>
            <a:xfrm>
              <a:off x="10563509" y="2195157"/>
              <a:ext cx="1527048" cy="184666"/>
            </a:xfrm>
            <a:prstGeom prst="rect">
              <a:avLst/>
            </a:prstGeom>
            <a:noFill/>
          </p:spPr>
          <p:txBody>
            <a:bodyPr wrap="square" lIns="0" tIns="0" rIns="0" bIns="0" rtlCol="0" anchor="ctr">
              <a:spAutoFit/>
            </a:bodyPr>
            <a:lstStyle/>
            <a:p>
              <a:pPr algn="ctr" defTabSz="914367">
                <a:defRPr/>
              </a:pP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Complex reporting</a:t>
              </a:r>
            </a:p>
          </p:txBody>
        </p:sp>
        <p:sp>
          <p:nvSpPr>
            <p:cNvPr id="120" name="TextBox 4"/>
            <p:cNvSpPr txBox="1"/>
            <p:nvPr/>
          </p:nvSpPr>
          <p:spPr>
            <a:xfrm>
              <a:off x="2392715" y="2197062"/>
              <a:ext cx="1527048" cy="184575"/>
            </a:xfrm>
            <a:prstGeom prst="rect">
              <a:avLst/>
            </a:prstGeom>
            <a:noFill/>
          </p:spPr>
          <p:txBody>
            <a:bodyPr wrap="square" lIns="0" tIns="0" rIns="0" bIns="0" rtlCol="0" anchor="ctr">
              <a:spAutoFit/>
            </a:bodyPr>
            <a:lstStyle/>
            <a:p>
              <a:pPr algn="ctr" defTabSz="914367">
                <a:defRPr/>
              </a:pPr>
              <a:r>
                <a:rPr lang="en-US" sz="1176" dirty="0" err="1">
                  <a:gradFill>
                    <a:gsLst>
                      <a:gs pos="2917">
                        <a:srgbClr val="505050"/>
                      </a:gs>
                      <a:gs pos="100000">
                        <a:srgbClr val="505050"/>
                      </a:gs>
                    </a:gsLst>
                  </a:gradFill>
                  <a:latin typeface="Segoe UI Semibold" panose="020B0702040204020203" pitchFamily="34" charset="0"/>
                  <a:cs typeface="Segoe UI Semibold" panose="020B0702040204020203" pitchFamily="34" charset="0"/>
                </a:rPr>
                <a:t>Silo’d</a:t>
              </a: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 data &amp; tools</a:t>
              </a:r>
            </a:p>
          </p:txBody>
        </p:sp>
        <p:cxnSp>
          <p:nvCxnSpPr>
            <p:cNvPr id="121" name="Straight Connector 120"/>
            <p:cNvCxnSpPr/>
            <p:nvPr/>
          </p:nvCxnSpPr>
          <p:spPr>
            <a:xfrm>
              <a:off x="3973318"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5607476"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7241634"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8875792"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0509950"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7" name="Group 126"/>
            <p:cNvGrpSpPr/>
            <p:nvPr/>
          </p:nvGrpSpPr>
          <p:grpSpPr>
            <a:xfrm>
              <a:off x="2982155" y="1771758"/>
              <a:ext cx="348168" cy="362532"/>
              <a:chOff x="7735439" y="4091856"/>
              <a:chExt cx="617046" cy="705806"/>
            </a:xfrm>
            <a:solidFill>
              <a:schemeClr val="tx1"/>
            </a:solidFill>
          </p:grpSpPr>
          <p:sp>
            <p:nvSpPr>
              <p:cNvPr id="128" name="Freeform 127"/>
              <p:cNvSpPr/>
              <p:nvPr/>
            </p:nvSpPr>
            <p:spPr>
              <a:xfrm>
                <a:off x="7735439" y="4091856"/>
                <a:ext cx="484428" cy="705806"/>
              </a:xfrm>
              <a:custGeom>
                <a:avLst/>
                <a:gdLst/>
                <a:ahLst/>
                <a:cxnLst/>
                <a:rect l="l" t="t" r="r" b="b"/>
                <a:pathLst>
                  <a:path w="484428" h="705806">
                    <a:moveTo>
                      <a:pt x="22138" y="425828"/>
                    </a:moveTo>
                    <a:lnTo>
                      <a:pt x="22138" y="647206"/>
                    </a:lnTo>
                    <a:lnTo>
                      <a:pt x="290396" y="684971"/>
                    </a:lnTo>
                    <a:lnTo>
                      <a:pt x="290396" y="437548"/>
                    </a:lnTo>
                    <a:close/>
                    <a:moveTo>
                      <a:pt x="22138" y="363973"/>
                    </a:moveTo>
                    <a:lnTo>
                      <a:pt x="22138" y="406946"/>
                    </a:lnTo>
                    <a:lnTo>
                      <a:pt x="291699" y="417364"/>
                    </a:lnTo>
                    <a:lnTo>
                      <a:pt x="291699" y="367228"/>
                    </a:lnTo>
                    <a:close/>
                    <a:moveTo>
                      <a:pt x="291699" y="298860"/>
                    </a:moveTo>
                    <a:lnTo>
                      <a:pt x="22789" y="301466"/>
                    </a:lnTo>
                    <a:lnTo>
                      <a:pt x="22789" y="344439"/>
                    </a:lnTo>
                    <a:lnTo>
                      <a:pt x="291699" y="348996"/>
                    </a:lnTo>
                    <a:close/>
                    <a:moveTo>
                      <a:pt x="293002" y="229192"/>
                    </a:moveTo>
                    <a:lnTo>
                      <a:pt x="22789" y="239609"/>
                    </a:lnTo>
                    <a:lnTo>
                      <a:pt x="22789" y="283235"/>
                    </a:lnTo>
                    <a:lnTo>
                      <a:pt x="293002" y="279328"/>
                    </a:lnTo>
                    <a:close/>
                    <a:moveTo>
                      <a:pt x="293652" y="159523"/>
                    </a:moveTo>
                    <a:lnTo>
                      <a:pt x="24092" y="177102"/>
                    </a:lnTo>
                    <a:lnTo>
                      <a:pt x="24092" y="222030"/>
                    </a:lnTo>
                    <a:lnTo>
                      <a:pt x="293652" y="209658"/>
                    </a:lnTo>
                    <a:close/>
                    <a:moveTo>
                      <a:pt x="293652" y="91156"/>
                    </a:moveTo>
                    <a:lnTo>
                      <a:pt x="24742" y="115247"/>
                    </a:lnTo>
                    <a:lnTo>
                      <a:pt x="24742" y="160825"/>
                    </a:lnTo>
                    <a:lnTo>
                      <a:pt x="293652" y="141943"/>
                    </a:lnTo>
                    <a:close/>
                    <a:moveTo>
                      <a:pt x="294303" y="22138"/>
                    </a:moveTo>
                    <a:lnTo>
                      <a:pt x="25394" y="54043"/>
                    </a:lnTo>
                    <a:lnTo>
                      <a:pt x="25394" y="97667"/>
                    </a:lnTo>
                    <a:lnTo>
                      <a:pt x="294303" y="71622"/>
                    </a:lnTo>
                    <a:close/>
                    <a:moveTo>
                      <a:pt x="321650" y="0"/>
                    </a:moveTo>
                    <a:lnTo>
                      <a:pt x="484428" y="52090"/>
                    </a:lnTo>
                    <a:lnTo>
                      <a:pt x="481682" y="303119"/>
                    </a:lnTo>
                    <a:cubicBezTo>
                      <a:pt x="424601" y="301242"/>
                      <a:pt x="364564" y="310379"/>
                      <a:pt x="312246" y="334952"/>
                    </a:cubicBezTo>
                    <a:lnTo>
                      <a:pt x="312246" y="680233"/>
                    </a:lnTo>
                    <a:lnTo>
                      <a:pt x="352988" y="691472"/>
                    </a:lnTo>
                    <a:lnTo>
                      <a:pt x="312534" y="705806"/>
                    </a:lnTo>
                    <a:lnTo>
                      <a:pt x="0" y="658926"/>
                    </a:lnTo>
                    <a:lnTo>
                      <a:pt x="0" y="40369"/>
                    </a:lnTo>
                    <a:close/>
                  </a:path>
                </a:pathLst>
              </a:custGeom>
              <a:grpFill/>
              <a:ln w="9525" cap="flat" cmpd="sng" algn="ctr">
                <a:noFill/>
                <a:prstDash val="solid"/>
              </a:ln>
              <a:effectLst/>
            </p:spPr>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grpSp>
            <p:nvGrpSpPr>
              <p:cNvPr id="129" name="Group 128"/>
              <p:cNvGrpSpPr>
                <a:grpSpLocks noChangeAspect="1"/>
              </p:cNvGrpSpPr>
              <p:nvPr/>
            </p:nvGrpSpPr>
            <p:grpSpPr>
              <a:xfrm>
                <a:off x="8065315" y="4411546"/>
                <a:ext cx="287170" cy="372919"/>
                <a:chOff x="377825" y="1184276"/>
                <a:chExt cx="1020763" cy="1325563"/>
              </a:xfrm>
              <a:grpFill/>
            </p:grpSpPr>
            <p:sp>
              <p:nvSpPr>
                <p:cNvPr id="130"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131"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grpSp>
        <p:grpSp>
          <p:nvGrpSpPr>
            <p:cNvPr id="132" name="Group 131"/>
            <p:cNvGrpSpPr/>
            <p:nvPr/>
          </p:nvGrpSpPr>
          <p:grpSpPr>
            <a:xfrm>
              <a:off x="4642548" y="1805326"/>
              <a:ext cx="254270" cy="339442"/>
              <a:chOff x="3570520" y="3238868"/>
              <a:chExt cx="967985" cy="1292224"/>
            </a:xfrm>
            <a:solidFill>
              <a:schemeClr val="tx1"/>
            </a:solidFill>
          </p:grpSpPr>
          <p:sp>
            <p:nvSpPr>
              <p:cNvPr id="133" name="Freeform 132"/>
              <p:cNvSpPr/>
              <p:nvPr/>
            </p:nvSpPr>
            <p:spPr>
              <a:xfrm>
                <a:off x="3911188" y="3654748"/>
                <a:ext cx="471866" cy="876344"/>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defRPr/>
                </a:pPr>
                <a:endParaRPr lang="en-US">
                  <a:solidFill>
                    <a:srgbClr val="FFFFFF"/>
                  </a:solidFill>
                  <a:latin typeface="Segoe UI"/>
                </a:endParaRPr>
              </a:p>
            </p:txBody>
          </p:sp>
          <p:sp>
            <p:nvSpPr>
              <p:cNvPr id="134" name="Freeform 133"/>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505050"/>
                  </a:solidFill>
                  <a:latin typeface="Segoe UI"/>
                </a:endParaRPr>
              </a:p>
            </p:txBody>
          </p:sp>
          <p:sp>
            <p:nvSpPr>
              <p:cNvPr id="135" name="Freeform 134"/>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800" tIns="160800" rIns="160800" bIns="160800" numCol="1" spcCol="1270" anchor="ctr" anchorCtr="0">
                <a:noAutofit/>
              </a:bodyPr>
              <a:lstStyle/>
              <a:p>
                <a:pPr algn="ctr" defTabSz="888829">
                  <a:spcBef>
                    <a:spcPct val="0"/>
                  </a:spcBef>
                  <a:spcAft>
                    <a:spcPct val="35000"/>
                  </a:spcAft>
                  <a:defRPr/>
                </a:pPr>
                <a:endParaRPr lang="en-US" sz="2000">
                  <a:solidFill>
                    <a:srgbClr val="FFFFFF"/>
                  </a:solidFill>
                  <a:latin typeface="Segoe UI"/>
                </a:endParaRPr>
              </a:p>
            </p:txBody>
          </p:sp>
        </p:grpSp>
        <p:grpSp>
          <p:nvGrpSpPr>
            <p:cNvPr id="151" name="Group 150"/>
            <p:cNvGrpSpPr>
              <a:grpSpLocks noChangeAspect="1"/>
            </p:cNvGrpSpPr>
            <p:nvPr/>
          </p:nvGrpSpPr>
          <p:grpSpPr>
            <a:xfrm>
              <a:off x="11088730" y="1808785"/>
              <a:ext cx="476606" cy="321012"/>
              <a:chOff x="1363663" y="4092575"/>
              <a:chExt cx="2055813" cy="1819275"/>
            </a:xfrm>
            <a:solidFill>
              <a:schemeClr val="tx1"/>
            </a:solidFill>
          </p:grpSpPr>
          <p:sp>
            <p:nvSpPr>
              <p:cNvPr id="152" name="Freeform 28"/>
              <p:cNvSpPr>
                <a:spLocks/>
              </p:cNvSpPr>
              <p:nvPr/>
            </p:nvSpPr>
            <p:spPr bwMode="auto">
              <a:xfrm>
                <a:off x="2673350" y="4862513"/>
                <a:ext cx="119063" cy="30163"/>
              </a:xfrm>
              <a:custGeom>
                <a:avLst/>
                <a:gdLst>
                  <a:gd name="T0" fmla="*/ 20 w 32"/>
                  <a:gd name="T1" fmla="*/ 0 h 8"/>
                  <a:gd name="T2" fmla="*/ 7 w 32"/>
                  <a:gd name="T3" fmla="*/ 0 h 8"/>
                  <a:gd name="T4" fmla="*/ 0 w 32"/>
                  <a:gd name="T5" fmla="*/ 8 h 8"/>
                  <a:gd name="T6" fmla="*/ 32 w 32"/>
                  <a:gd name="T7" fmla="*/ 8 h 8"/>
                  <a:gd name="T8" fmla="*/ 20 w 32"/>
                  <a:gd name="T9" fmla="*/ 0 h 8"/>
                </a:gdLst>
                <a:ahLst/>
                <a:cxnLst>
                  <a:cxn ang="0">
                    <a:pos x="T0" y="T1"/>
                  </a:cxn>
                  <a:cxn ang="0">
                    <a:pos x="T2" y="T3"/>
                  </a:cxn>
                  <a:cxn ang="0">
                    <a:pos x="T4" y="T5"/>
                  </a:cxn>
                  <a:cxn ang="0">
                    <a:pos x="T6" y="T7"/>
                  </a:cxn>
                  <a:cxn ang="0">
                    <a:pos x="T8" y="T9"/>
                  </a:cxn>
                </a:cxnLst>
                <a:rect l="0" t="0" r="r" b="b"/>
                <a:pathLst>
                  <a:path w="32" h="8">
                    <a:moveTo>
                      <a:pt x="20" y="0"/>
                    </a:moveTo>
                    <a:cubicBezTo>
                      <a:pt x="7" y="0"/>
                      <a:pt x="7" y="0"/>
                      <a:pt x="7" y="0"/>
                    </a:cubicBezTo>
                    <a:cubicBezTo>
                      <a:pt x="5" y="2"/>
                      <a:pt x="2" y="5"/>
                      <a:pt x="0" y="8"/>
                    </a:cubicBezTo>
                    <a:cubicBezTo>
                      <a:pt x="32" y="8"/>
                      <a:pt x="32" y="8"/>
                      <a:pt x="32" y="8"/>
                    </a:cubicBezTo>
                    <a:cubicBezTo>
                      <a:pt x="29" y="6"/>
                      <a:pt x="24" y="3"/>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pPr defTabSz="914367">
                  <a:defRPr/>
                </a:pPr>
                <a:endParaRPr lang="en-US" sz="1764">
                  <a:solidFill>
                    <a:srgbClr val="000000"/>
                  </a:solidFill>
                  <a:latin typeface="Segoe UI"/>
                </a:endParaRPr>
              </a:p>
            </p:txBody>
          </p:sp>
          <p:sp>
            <p:nvSpPr>
              <p:cNvPr id="153" name="Freeform 29"/>
              <p:cNvSpPr>
                <a:spLocks noEditPoints="1"/>
              </p:cNvSpPr>
              <p:nvPr/>
            </p:nvSpPr>
            <p:spPr bwMode="auto">
              <a:xfrm>
                <a:off x="1363663" y="4092575"/>
                <a:ext cx="2055813" cy="1819275"/>
              </a:xfrm>
              <a:custGeom>
                <a:avLst/>
                <a:gdLst>
                  <a:gd name="T0" fmla="*/ 10 w 548"/>
                  <a:gd name="T1" fmla="*/ 485 h 485"/>
                  <a:gd name="T2" fmla="*/ 528 w 548"/>
                  <a:gd name="T3" fmla="*/ 338 h 485"/>
                  <a:gd name="T4" fmla="*/ 476 w 548"/>
                  <a:gd name="T5" fmla="*/ 271 h 485"/>
                  <a:gd name="T6" fmla="*/ 410 w 548"/>
                  <a:gd name="T7" fmla="*/ 213 h 485"/>
                  <a:gd name="T8" fmla="*/ 410 w 548"/>
                  <a:gd name="T9" fmla="*/ 279 h 485"/>
                  <a:gd name="T10" fmla="*/ 402 w 548"/>
                  <a:gd name="T11" fmla="*/ 338 h 485"/>
                  <a:gd name="T12" fmla="*/ 336 w 548"/>
                  <a:gd name="T13" fmla="*/ 404 h 485"/>
                  <a:gd name="T14" fmla="*/ 212 w 548"/>
                  <a:gd name="T15" fmla="*/ 404 h 485"/>
                  <a:gd name="T16" fmla="*/ 146 w 548"/>
                  <a:gd name="T17" fmla="*/ 346 h 485"/>
                  <a:gd name="T18" fmla="*/ 146 w 548"/>
                  <a:gd name="T19" fmla="*/ 412 h 485"/>
                  <a:gd name="T20" fmla="*/ 212 w 548"/>
                  <a:gd name="T21" fmla="*/ 412 h 485"/>
                  <a:gd name="T22" fmla="*/ 344 w 548"/>
                  <a:gd name="T23" fmla="*/ 412 h 485"/>
                  <a:gd name="T24" fmla="*/ 468 w 548"/>
                  <a:gd name="T25" fmla="*/ 412 h 485"/>
                  <a:gd name="T26" fmla="*/ 468 w 548"/>
                  <a:gd name="T27" fmla="*/ 346 h 485"/>
                  <a:gd name="T28" fmla="*/ 476 w 548"/>
                  <a:gd name="T29" fmla="*/ 404 h 485"/>
                  <a:gd name="T30" fmla="*/ 270 w 548"/>
                  <a:gd name="T31" fmla="*/ 72 h 485"/>
                  <a:gd name="T32" fmla="*/ 204 w 548"/>
                  <a:gd name="T33" fmla="*/ 72 h 485"/>
                  <a:gd name="T34" fmla="*/ 204 w 548"/>
                  <a:gd name="T35" fmla="*/ 138 h 485"/>
                  <a:gd name="T36" fmla="*/ 80 w 548"/>
                  <a:gd name="T37" fmla="*/ 20 h 485"/>
                  <a:gd name="T38" fmla="*/ 80 w 548"/>
                  <a:gd name="T39" fmla="*/ 80 h 485"/>
                  <a:gd name="T40" fmla="*/ 72 w 548"/>
                  <a:gd name="T41" fmla="*/ 138 h 485"/>
                  <a:gd name="T42" fmla="*/ 20 w 548"/>
                  <a:gd name="T43" fmla="*/ 279 h 485"/>
                  <a:gd name="T44" fmla="*/ 20 w 548"/>
                  <a:gd name="T45" fmla="*/ 213 h 485"/>
                  <a:gd name="T46" fmla="*/ 138 w 548"/>
                  <a:gd name="T47" fmla="*/ 271 h 485"/>
                  <a:gd name="T48" fmla="*/ 138 w 548"/>
                  <a:gd name="T49" fmla="*/ 205 h 485"/>
                  <a:gd name="T50" fmla="*/ 146 w 548"/>
                  <a:gd name="T51" fmla="*/ 146 h 485"/>
                  <a:gd name="T52" fmla="*/ 212 w 548"/>
                  <a:gd name="T53" fmla="*/ 138 h 485"/>
                  <a:gd name="T54" fmla="*/ 336 w 548"/>
                  <a:gd name="T55" fmla="*/ 80 h 485"/>
                  <a:gd name="T56" fmla="*/ 402 w 548"/>
                  <a:gd name="T57" fmla="*/ 138 h 485"/>
                  <a:gd name="T58" fmla="*/ 402 w 548"/>
                  <a:gd name="T59" fmla="*/ 72 h 485"/>
                  <a:gd name="T60" fmla="*/ 72 w 548"/>
                  <a:gd name="T61" fmla="*/ 20 h 485"/>
                  <a:gd name="T62" fmla="*/ 389 w 548"/>
                  <a:gd name="T63" fmla="*/ 209 h 485"/>
                  <a:gd name="T64" fmla="*/ 505 w 548"/>
                  <a:gd name="T65" fmla="*/ 76 h 485"/>
                  <a:gd name="T66" fmla="*/ 504 w 548"/>
                  <a:gd name="T67" fmla="*/ 70 h 485"/>
                  <a:gd name="T68" fmla="*/ 500 w 548"/>
                  <a:gd name="T69" fmla="*/ 66 h 485"/>
                  <a:gd name="T70" fmla="*/ 493 w 548"/>
                  <a:gd name="T71" fmla="*/ 64 h 485"/>
                  <a:gd name="T72" fmla="*/ 429 w 548"/>
                  <a:gd name="T73" fmla="*/ 90 h 485"/>
                  <a:gd name="T74" fmla="*/ 249 w 548"/>
                  <a:gd name="T75" fmla="*/ 278 h 485"/>
                  <a:gd name="T76" fmla="*/ 41 w 548"/>
                  <a:gd name="T77" fmla="*/ 412 h 485"/>
                  <a:gd name="T78" fmla="*/ 80 w 548"/>
                  <a:gd name="T79" fmla="*/ 364 h 485"/>
                  <a:gd name="T80" fmla="*/ 138 w 548"/>
                  <a:gd name="T81" fmla="*/ 279 h 485"/>
                  <a:gd name="T82" fmla="*/ 146 w 548"/>
                  <a:gd name="T83" fmla="*/ 271 h 485"/>
                  <a:gd name="T84" fmla="*/ 270 w 548"/>
                  <a:gd name="T85" fmla="*/ 213 h 485"/>
                  <a:gd name="T86" fmla="*/ 278 w 548"/>
                  <a:gd name="T87" fmla="*/ 205 h 485"/>
                  <a:gd name="T88" fmla="*/ 344 w 548"/>
                  <a:gd name="T89" fmla="*/ 146 h 485"/>
                  <a:gd name="T90" fmla="*/ 418 w 548"/>
                  <a:gd name="T91" fmla="*/ 138 h 485"/>
                  <a:gd name="T92" fmla="*/ 410 w 548"/>
                  <a:gd name="T93" fmla="*/ 20 h 485"/>
                  <a:gd name="T94" fmla="*/ 528 w 548"/>
                  <a:gd name="T95" fmla="*/ 72 h 485"/>
                  <a:gd name="T96" fmla="*/ 528 w 548"/>
                  <a:gd name="T97" fmla="*/ 80 h 485"/>
                  <a:gd name="T98" fmla="*/ 476 w 548"/>
                  <a:gd name="T99" fmla="*/ 205 h 485"/>
                  <a:gd name="T100" fmla="*/ 468 w 548"/>
                  <a:gd name="T101" fmla="*/ 205 h 485"/>
                  <a:gd name="T102" fmla="*/ 344 w 548"/>
                  <a:gd name="T103" fmla="*/ 218 h 485"/>
                  <a:gd name="T104" fmla="*/ 336 w 548"/>
                  <a:gd name="T105" fmla="*/ 338 h 485"/>
                  <a:gd name="T106" fmla="*/ 212 w 548"/>
                  <a:gd name="T107" fmla="*/ 293 h 485"/>
                  <a:gd name="T108" fmla="*/ 99 w 548"/>
                  <a:gd name="T109" fmla="*/ 404 h 485"/>
                  <a:gd name="T110" fmla="*/ 72 w 548"/>
                  <a:gd name="T111" fmla="*/ 438 h 485"/>
                  <a:gd name="T112" fmla="*/ 528 w 548"/>
                  <a:gd name="T113" fmla="*/ 41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8" h="485">
                    <a:moveTo>
                      <a:pt x="538" y="0"/>
                    </a:moveTo>
                    <a:cubicBezTo>
                      <a:pt x="10" y="0"/>
                      <a:pt x="10" y="0"/>
                      <a:pt x="10" y="0"/>
                    </a:cubicBezTo>
                    <a:cubicBezTo>
                      <a:pt x="4" y="0"/>
                      <a:pt x="0" y="4"/>
                      <a:pt x="0" y="10"/>
                    </a:cubicBezTo>
                    <a:cubicBezTo>
                      <a:pt x="0" y="465"/>
                      <a:pt x="0" y="465"/>
                      <a:pt x="0" y="465"/>
                    </a:cubicBezTo>
                    <a:cubicBezTo>
                      <a:pt x="0" y="475"/>
                      <a:pt x="0" y="475"/>
                      <a:pt x="0" y="475"/>
                    </a:cubicBezTo>
                    <a:cubicBezTo>
                      <a:pt x="0" y="480"/>
                      <a:pt x="4" y="485"/>
                      <a:pt x="10" y="485"/>
                    </a:cubicBezTo>
                    <a:cubicBezTo>
                      <a:pt x="35" y="485"/>
                      <a:pt x="35" y="485"/>
                      <a:pt x="35" y="485"/>
                    </a:cubicBezTo>
                    <a:cubicBezTo>
                      <a:pt x="538" y="485"/>
                      <a:pt x="538" y="485"/>
                      <a:pt x="538" y="485"/>
                    </a:cubicBezTo>
                    <a:cubicBezTo>
                      <a:pt x="544" y="485"/>
                      <a:pt x="548" y="480"/>
                      <a:pt x="548" y="475"/>
                    </a:cubicBezTo>
                    <a:cubicBezTo>
                      <a:pt x="548" y="10"/>
                      <a:pt x="548" y="10"/>
                      <a:pt x="548" y="10"/>
                    </a:cubicBezTo>
                    <a:cubicBezTo>
                      <a:pt x="548" y="4"/>
                      <a:pt x="544" y="0"/>
                      <a:pt x="538" y="0"/>
                    </a:cubicBezTo>
                    <a:close/>
                    <a:moveTo>
                      <a:pt x="528" y="338"/>
                    </a:moveTo>
                    <a:cubicBezTo>
                      <a:pt x="476" y="338"/>
                      <a:pt x="476" y="338"/>
                      <a:pt x="476" y="338"/>
                    </a:cubicBezTo>
                    <a:cubicBezTo>
                      <a:pt x="476" y="279"/>
                      <a:pt x="476" y="279"/>
                      <a:pt x="476" y="279"/>
                    </a:cubicBezTo>
                    <a:cubicBezTo>
                      <a:pt x="528" y="279"/>
                      <a:pt x="528" y="279"/>
                      <a:pt x="528" y="279"/>
                    </a:cubicBezTo>
                    <a:cubicBezTo>
                      <a:pt x="528" y="299"/>
                      <a:pt x="528" y="319"/>
                      <a:pt x="528" y="338"/>
                    </a:cubicBezTo>
                    <a:close/>
                    <a:moveTo>
                      <a:pt x="528" y="271"/>
                    </a:moveTo>
                    <a:cubicBezTo>
                      <a:pt x="476" y="271"/>
                      <a:pt x="476" y="271"/>
                      <a:pt x="476" y="271"/>
                    </a:cubicBezTo>
                    <a:cubicBezTo>
                      <a:pt x="476" y="213"/>
                      <a:pt x="476" y="213"/>
                      <a:pt x="476" y="213"/>
                    </a:cubicBezTo>
                    <a:cubicBezTo>
                      <a:pt x="528" y="213"/>
                      <a:pt x="528" y="213"/>
                      <a:pt x="528" y="213"/>
                    </a:cubicBezTo>
                    <a:cubicBezTo>
                      <a:pt x="528" y="232"/>
                      <a:pt x="528" y="252"/>
                      <a:pt x="528" y="271"/>
                    </a:cubicBezTo>
                    <a:close/>
                    <a:moveTo>
                      <a:pt x="468" y="271"/>
                    </a:moveTo>
                    <a:cubicBezTo>
                      <a:pt x="410" y="271"/>
                      <a:pt x="410" y="271"/>
                      <a:pt x="410" y="271"/>
                    </a:cubicBezTo>
                    <a:cubicBezTo>
                      <a:pt x="410" y="213"/>
                      <a:pt x="410" y="213"/>
                      <a:pt x="410" y="213"/>
                    </a:cubicBezTo>
                    <a:cubicBezTo>
                      <a:pt x="468" y="213"/>
                      <a:pt x="468" y="213"/>
                      <a:pt x="468" y="213"/>
                    </a:cubicBezTo>
                    <a:lnTo>
                      <a:pt x="468" y="271"/>
                    </a:lnTo>
                    <a:close/>
                    <a:moveTo>
                      <a:pt x="468" y="279"/>
                    </a:moveTo>
                    <a:cubicBezTo>
                      <a:pt x="468" y="338"/>
                      <a:pt x="468" y="338"/>
                      <a:pt x="468" y="338"/>
                    </a:cubicBezTo>
                    <a:cubicBezTo>
                      <a:pt x="410" y="338"/>
                      <a:pt x="410" y="338"/>
                      <a:pt x="410" y="338"/>
                    </a:cubicBezTo>
                    <a:cubicBezTo>
                      <a:pt x="410" y="279"/>
                      <a:pt x="410" y="279"/>
                      <a:pt x="410" y="279"/>
                    </a:cubicBezTo>
                    <a:lnTo>
                      <a:pt x="468" y="279"/>
                    </a:lnTo>
                    <a:close/>
                    <a:moveTo>
                      <a:pt x="402" y="338"/>
                    </a:moveTo>
                    <a:cubicBezTo>
                      <a:pt x="344" y="338"/>
                      <a:pt x="344" y="338"/>
                      <a:pt x="344" y="338"/>
                    </a:cubicBezTo>
                    <a:cubicBezTo>
                      <a:pt x="344" y="279"/>
                      <a:pt x="344" y="279"/>
                      <a:pt x="344" y="279"/>
                    </a:cubicBezTo>
                    <a:cubicBezTo>
                      <a:pt x="402" y="279"/>
                      <a:pt x="402" y="279"/>
                      <a:pt x="402" y="279"/>
                    </a:cubicBezTo>
                    <a:lnTo>
                      <a:pt x="402" y="338"/>
                    </a:lnTo>
                    <a:close/>
                    <a:moveTo>
                      <a:pt x="402" y="346"/>
                    </a:moveTo>
                    <a:cubicBezTo>
                      <a:pt x="402" y="404"/>
                      <a:pt x="402" y="404"/>
                      <a:pt x="402" y="404"/>
                    </a:cubicBezTo>
                    <a:cubicBezTo>
                      <a:pt x="344" y="404"/>
                      <a:pt x="344" y="404"/>
                      <a:pt x="344" y="404"/>
                    </a:cubicBezTo>
                    <a:cubicBezTo>
                      <a:pt x="344" y="346"/>
                      <a:pt x="344" y="346"/>
                      <a:pt x="344" y="346"/>
                    </a:cubicBezTo>
                    <a:lnTo>
                      <a:pt x="402" y="346"/>
                    </a:lnTo>
                    <a:close/>
                    <a:moveTo>
                      <a:pt x="336" y="404"/>
                    </a:moveTo>
                    <a:cubicBezTo>
                      <a:pt x="278" y="404"/>
                      <a:pt x="278" y="404"/>
                      <a:pt x="278" y="404"/>
                    </a:cubicBezTo>
                    <a:cubicBezTo>
                      <a:pt x="278" y="346"/>
                      <a:pt x="278" y="346"/>
                      <a:pt x="278" y="346"/>
                    </a:cubicBezTo>
                    <a:cubicBezTo>
                      <a:pt x="336" y="346"/>
                      <a:pt x="336" y="346"/>
                      <a:pt x="336" y="346"/>
                    </a:cubicBezTo>
                    <a:lnTo>
                      <a:pt x="336" y="404"/>
                    </a:lnTo>
                    <a:close/>
                    <a:moveTo>
                      <a:pt x="270" y="404"/>
                    </a:moveTo>
                    <a:cubicBezTo>
                      <a:pt x="212" y="404"/>
                      <a:pt x="212" y="404"/>
                      <a:pt x="212" y="404"/>
                    </a:cubicBezTo>
                    <a:cubicBezTo>
                      <a:pt x="212" y="346"/>
                      <a:pt x="212" y="346"/>
                      <a:pt x="212" y="346"/>
                    </a:cubicBezTo>
                    <a:cubicBezTo>
                      <a:pt x="270" y="346"/>
                      <a:pt x="270" y="346"/>
                      <a:pt x="270" y="346"/>
                    </a:cubicBezTo>
                    <a:lnTo>
                      <a:pt x="270" y="404"/>
                    </a:lnTo>
                    <a:close/>
                    <a:moveTo>
                      <a:pt x="204" y="404"/>
                    </a:moveTo>
                    <a:cubicBezTo>
                      <a:pt x="146" y="404"/>
                      <a:pt x="146" y="404"/>
                      <a:pt x="146" y="404"/>
                    </a:cubicBezTo>
                    <a:cubicBezTo>
                      <a:pt x="146" y="346"/>
                      <a:pt x="146" y="346"/>
                      <a:pt x="146" y="346"/>
                    </a:cubicBezTo>
                    <a:cubicBezTo>
                      <a:pt x="204" y="346"/>
                      <a:pt x="204" y="346"/>
                      <a:pt x="204" y="346"/>
                    </a:cubicBezTo>
                    <a:lnTo>
                      <a:pt x="204" y="404"/>
                    </a:lnTo>
                    <a:close/>
                    <a:moveTo>
                      <a:pt x="204" y="412"/>
                    </a:moveTo>
                    <a:cubicBezTo>
                      <a:pt x="204" y="465"/>
                      <a:pt x="204" y="465"/>
                      <a:pt x="204" y="465"/>
                    </a:cubicBezTo>
                    <a:cubicBezTo>
                      <a:pt x="184" y="465"/>
                      <a:pt x="164" y="465"/>
                      <a:pt x="146" y="465"/>
                    </a:cubicBezTo>
                    <a:cubicBezTo>
                      <a:pt x="146" y="412"/>
                      <a:pt x="146" y="412"/>
                      <a:pt x="146" y="412"/>
                    </a:cubicBezTo>
                    <a:lnTo>
                      <a:pt x="204" y="412"/>
                    </a:lnTo>
                    <a:close/>
                    <a:moveTo>
                      <a:pt x="212" y="412"/>
                    </a:moveTo>
                    <a:cubicBezTo>
                      <a:pt x="270" y="412"/>
                      <a:pt x="270" y="412"/>
                      <a:pt x="270" y="412"/>
                    </a:cubicBezTo>
                    <a:cubicBezTo>
                      <a:pt x="270" y="465"/>
                      <a:pt x="270" y="465"/>
                      <a:pt x="270" y="465"/>
                    </a:cubicBezTo>
                    <a:cubicBezTo>
                      <a:pt x="251" y="465"/>
                      <a:pt x="231" y="465"/>
                      <a:pt x="212" y="465"/>
                    </a:cubicBezTo>
                    <a:lnTo>
                      <a:pt x="212" y="412"/>
                    </a:lnTo>
                    <a:close/>
                    <a:moveTo>
                      <a:pt x="278" y="412"/>
                    </a:moveTo>
                    <a:cubicBezTo>
                      <a:pt x="336" y="412"/>
                      <a:pt x="336" y="412"/>
                      <a:pt x="336" y="412"/>
                    </a:cubicBezTo>
                    <a:cubicBezTo>
                      <a:pt x="336" y="465"/>
                      <a:pt x="336" y="465"/>
                      <a:pt x="336" y="465"/>
                    </a:cubicBezTo>
                    <a:cubicBezTo>
                      <a:pt x="317" y="465"/>
                      <a:pt x="298" y="465"/>
                      <a:pt x="278" y="465"/>
                    </a:cubicBezTo>
                    <a:lnTo>
                      <a:pt x="278" y="412"/>
                    </a:lnTo>
                    <a:close/>
                    <a:moveTo>
                      <a:pt x="344" y="412"/>
                    </a:moveTo>
                    <a:cubicBezTo>
                      <a:pt x="402" y="412"/>
                      <a:pt x="402" y="412"/>
                      <a:pt x="402" y="412"/>
                    </a:cubicBezTo>
                    <a:cubicBezTo>
                      <a:pt x="402" y="465"/>
                      <a:pt x="402" y="465"/>
                      <a:pt x="402" y="465"/>
                    </a:cubicBezTo>
                    <a:cubicBezTo>
                      <a:pt x="384" y="465"/>
                      <a:pt x="364" y="465"/>
                      <a:pt x="344" y="465"/>
                    </a:cubicBezTo>
                    <a:lnTo>
                      <a:pt x="344" y="412"/>
                    </a:lnTo>
                    <a:close/>
                    <a:moveTo>
                      <a:pt x="410" y="412"/>
                    </a:moveTo>
                    <a:cubicBezTo>
                      <a:pt x="468" y="412"/>
                      <a:pt x="468" y="412"/>
                      <a:pt x="468" y="412"/>
                    </a:cubicBezTo>
                    <a:cubicBezTo>
                      <a:pt x="468" y="465"/>
                      <a:pt x="468" y="465"/>
                      <a:pt x="468" y="465"/>
                    </a:cubicBezTo>
                    <a:cubicBezTo>
                      <a:pt x="452" y="465"/>
                      <a:pt x="432" y="465"/>
                      <a:pt x="410" y="465"/>
                    </a:cubicBezTo>
                    <a:lnTo>
                      <a:pt x="410" y="412"/>
                    </a:lnTo>
                    <a:close/>
                    <a:moveTo>
                      <a:pt x="410" y="404"/>
                    </a:moveTo>
                    <a:cubicBezTo>
                      <a:pt x="410" y="346"/>
                      <a:pt x="410" y="346"/>
                      <a:pt x="410" y="346"/>
                    </a:cubicBezTo>
                    <a:cubicBezTo>
                      <a:pt x="468" y="346"/>
                      <a:pt x="468" y="346"/>
                      <a:pt x="468" y="346"/>
                    </a:cubicBezTo>
                    <a:cubicBezTo>
                      <a:pt x="468" y="404"/>
                      <a:pt x="468" y="404"/>
                      <a:pt x="468" y="404"/>
                    </a:cubicBezTo>
                    <a:lnTo>
                      <a:pt x="410" y="404"/>
                    </a:lnTo>
                    <a:close/>
                    <a:moveTo>
                      <a:pt x="476" y="346"/>
                    </a:moveTo>
                    <a:cubicBezTo>
                      <a:pt x="528" y="346"/>
                      <a:pt x="528" y="346"/>
                      <a:pt x="528" y="346"/>
                    </a:cubicBezTo>
                    <a:cubicBezTo>
                      <a:pt x="528" y="367"/>
                      <a:pt x="528" y="387"/>
                      <a:pt x="528" y="404"/>
                    </a:cubicBezTo>
                    <a:cubicBezTo>
                      <a:pt x="476" y="404"/>
                      <a:pt x="476" y="404"/>
                      <a:pt x="476" y="404"/>
                    </a:cubicBezTo>
                    <a:lnTo>
                      <a:pt x="476" y="346"/>
                    </a:lnTo>
                    <a:close/>
                    <a:moveTo>
                      <a:pt x="270" y="72"/>
                    </a:moveTo>
                    <a:cubicBezTo>
                      <a:pt x="212" y="72"/>
                      <a:pt x="212" y="72"/>
                      <a:pt x="212" y="72"/>
                    </a:cubicBezTo>
                    <a:cubicBezTo>
                      <a:pt x="212" y="20"/>
                      <a:pt x="212" y="20"/>
                      <a:pt x="212" y="20"/>
                    </a:cubicBezTo>
                    <a:cubicBezTo>
                      <a:pt x="231" y="20"/>
                      <a:pt x="251" y="20"/>
                      <a:pt x="270" y="20"/>
                    </a:cubicBezTo>
                    <a:lnTo>
                      <a:pt x="270" y="72"/>
                    </a:lnTo>
                    <a:close/>
                    <a:moveTo>
                      <a:pt x="278" y="20"/>
                    </a:moveTo>
                    <a:cubicBezTo>
                      <a:pt x="298" y="20"/>
                      <a:pt x="317" y="20"/>
                      <a:pt x="336" y="20"/>
                    </a:cubicBezTo>
                    <a:cubicBezTo>
                      <a:pt x="336" y="72"/>
                      <a:pt x="336" y="72"/>
                      <a:pt x="336" y="72"/>
                    </a:cubicBezTo>
                    <a:cubicBezTo>
                      <a:pt x="278" y="72"/>
                      <a:pt x="278" y="72"/>
                      <a:pt x="278" y="72"/>
                    </a:cubicBezTo>
                    <a:lnTo>
                      <a:pt x="278" y="20"/>
                    </a:lnTo>
                    <a:close/>
                    <a:moveTo>
                      <a:pt x="204" y="72"/>
                    </a:moveTo>
                    <a:cubicBezTo>
                      <a:pt x="146" y="72"/>
                      <a:pt x="146" y="72"/>
                      <a:pt x="146" y="72"/>
                    </a:cubicBezTo>
                    <a:cubicBezTo>
                      <a:pt x="146" y="20"/>
                      <a:pt x="146" y="20"/>
                      <a:pt x="146" y="20"/>
                    </a:cubicBezTo>
                    <a:cubicBezTo>
                      <a:pt x="164" y="20"/>
                      <a:pt x="184" y="20"/>
                      <a:pt x="204" y="20"/>
                    </a:cubicBezTo>
                    <a:lnTo>
                      <a:pt x="204" y="72"/>
                    </a:lnTo>
                    <a:close/>
                    <a:moveTo>
                      <a:pt x="204" y="80"/>
                    </a:moveTo>
                    <a:cubicBezTo>
                      <a:pt x="204" y="138"/>
                      <a:pt x="204" y="138"/>
                      <a:pt x="204" y="138"/>
                    </a:cubicBezTo>
                    <a:cubicBezTo>
                      <a:pt x="146" y="138"/>
                      <a:pt x="146" y="138"/>
                      <a:pt x="146" y="138"/>
                    </a:cubicBezTo>
                    <a:cubicBezTo>
                      <a:pt x="146" y="80"/>
                      <a:pt x="146" y="80"/>
                      <a:pt x="146" y="80"/>
                    </a:cubicBezTo>
                    <a:lnTo>
                      <a:pt x="204" y="80"/>
                    </a:lnTo>
                    <a:close/>
                    <a:moveTo>
                      <a:pt x="138" y="72"/>
                    </a:moveTo>
                    <a:cubicBezTo>
                      <a:pt x="80" y="72"/>
                      <a:pt x="80" y="72"/>
                      <a:pt x="80" y="72"/>
                    </a:cubicBezTo>
                    <a:cubicBezTo>
                      <a:pt x="80" y="20"/>
                      <a:pt x="80" y="20"/>
                      <a:pt x="80" y="20"/>
                    </a:cubicBezTo>
                    <a:cubicBezTo>
                      <a:pt x="97" y="20"/>
                      <a:pt x="116" y="20"/>
                      <a:pt x="138" y="20"/>
                    </a:cubicBezTo>
                    <a:lnTo>
                      <a:pt x="138" y="72"/>
                    </a:lnTo>
                    <a:close/>
                    <a:moveTo>
                      <a:pt x="138" y="80"/>
                    </a:moveTo>
                    <a:cubicBezTo>
                      <a:pt x="138" y="138"/>
                      <a:pt x="138" y="138"/>
                      <a:pt x="138" y="138"/>
                    </a:cubicBezTo>
                    <a:cubicBezTo>
                      <a:pt x="80" y="138"/>
                      <a:pt x="80" y="138"/>
                      <a:pt x="80" y="138"/>
                    </a:cubicBezTo>
                    <a:cubicBezTo>
                      <a:pt x="80" y="80"/>
                      <a:pt x="80" y="80"/>
                      <a:pt x="80" y="80"/>
                    </a:cubicBezTo>
                    <a:lnTo>
                      <a:pt x="138" y="80"/>
                    </a:lnTo>
                    <a:close/>
                    <a:moveTo>
                      <a:pt x="72" y="138"/>
                    </a:moveTo>
                    <a:cubicBezTo>
                      <a:pt x="20" y="138"/>
                      <a:pt x="20" y="138"/>
                      <a:pt x="20" y="138"/>
                    </a:cubicBezTo>
                    <a:cubicBezTo>
                      <a:pt x="20" y="117"/>
                      <a:pt x="20" y="97"/>
                      <a:pt x="20" y="80"/>
                    </a:cubicBezTo>
                    <a:cubicBezTo>
                      <a:pt x="72" y="80"/>
                      <a:pt x="72" y="80"/>
                      <a:pt x="72" y="80"/>
                    </a:cubicBezTo>
                    <a:lnTo>
                      <a:pt x="72" y="138"/>
                    </a:lnTo>
                    <a:close/>
                    <a:moveTo>
                      <a:pt x="20" y="146"/>
                    </a:moveTo>
                    <a:cubicBezTo>
                      <a:pt x="72" y="146"/>
                      <a:pt x="72" y="146"/>
                      <a:pt x="72" y="146"/>
                    </a:cubicBezTo>
                    <a:cubicBezTo>
                      <a:pt x="72" y="205"/>
                      <a:pt x="72" y="205"/>
                      <a:pt x="72" y="205"/>
                    </a:cubicBezTo>
                    <a:cubicBezTo>
                      <a:pt x="20" y="205"/>
                      <a:pt x="20" y="205"/>
                      <a:pt x="20" y="205"/>
                    </a:cubicBezTo>
                    <a:cubicBezTo>
                      <a:pt x="20" y="185"/>
                      <a:pt x="20" y="165"/>
                      <a:pt x="20" y="146"/>
                    </a:cubicBezTo>
                    <a:close/>
                    <a:moveTo>
                      <a:pt x="20" y="279"/>
                    </a:moveTo>
                    <a:cubicBezTo>
                      <a:pt x="72" y="279"/>
                      <a:pt x="72" y="279"/>
                      <a:pt x="72" y="279"/>
                    </a:cubicBezTo>
                    <a:cubicBezTo>
                      <a:pt x="72" y="338"/>
                      <a:pt x="72" y="338"/>
                      <a:pt x="72" y="338"/>
                    </a:cubicBezTo>
                    <a:cubicBezTo>
                      <a:pt x="20" y="338"/>
                      <a:pt x="20" y="338"/>
                      <a:pt x="20" y="338"/>
                    </a:cubicBezTo>
                    <a:cubicBezTo>
                      <a:pt x="20" y="319"/>
                      <a:pt x="20" y="299"/>
                      <a:pt x="20" y="279"/>
                    </a:cubicBezTo>
                    <a:close/>
                    <a:moveTo>
                      <a:pt x="20" y="271"/>
                    </a:moveTo>
                    <a:cubicBezTo>
                      <a:pt x="20" y="252"/>
                      <a:pt x="20" y="232"/>
                      <a:pt x="20" y="213"/>
                    </a:cubicBezTo>
                    <a:cubicBezTo>
                      <a:pt x="72" y="213"/>
                      <a:pt x="72" y="213"/>
                      <a:pt x="72" y="213"/>
                    </a:cubicBezTo>
                    <a:cubicBezTo>
                      <a:pt x="72" y="271"/>
                      <a:pt x="72" y="271"/>
                      <a:pt x="72" y="271"/>
                    </a:cubicBezTo>
                    <a:lnTo>
                      <a:pt x="20" y="271"/>
                    </a:lnTo>
                    <a:close/>
                    <a:moveTo>
                      <a:pt x="80" y="213"/>
                    </a:moveTo>
                    <a:cubicBezTo>
                      <a:pt x="138" y="213"/>
                      <a:pt x="138" y="213"/>
                      <a:pt x="138" y="213"/>
                    </a:cubicBezTo>
                    <a:cubicBezTo>
                      <a:pt x="138" y="271"/>
                      <a:pt x="138" y="271"/>
                      <a:pt x="138" y="271"/>
                    </a:cubicBezTo>
                    <a:cubicBezTo>
                      <a:pt x="80" y="271"/>
                      <a:pt x="80" y="271"/>
                      <a:pt x="80" y="271"/>
                    </a:cubicBezTo>
                    <a:lnTo>
                      <a:pt x="80" y="213"/>
                    </a:lnTo>
                    <a:close/>
                    <a:moveTo>
                      <a:pt x="80" y="205"/>
                    </a:moveTo>
                    <a:cubicBezTo>
                      <a:pt x="80" y="146"/>
                      <a:pt x="80" y="146"/>
                      <a:pt x="80" y="146"/>
                    </a:cubicBezTo>
                    <a:cubicBezTo>
                      <a:pt x="138" y="146"/>
                      <a:pt x="138" y="146"/>
                      <a:pt x="138" y="146"/>
                    </a:cubicBezTo>
                    <a:cubicBezTo>
                      <a:pt x="138" y="205"/>
                      <a:pt x="138" y="205"/>
                      <a:pt x="138" y="205"/>
                    </a:cubicBezTo>
                    <a:lnTo>
                      <a:pt x="80" y="205"/>
                    </a:lnTo>
                    <a:close/>
                    <a:moveTo>
                      <a:pt x="146" y="146"/>
                    </a:moveTo>
                    <a:cubicBezTo>
                      <a:pt x="204" y="146"/>
                      <a:pt x="204" y="146"/>
                      <a:pt x="204" y="146"/>
                    </a:cubicBezTo>
                    <a:cubicBezTo>
                      <a:pt x="204" y="205"/>
                      <a:pt x="204" y="205"/>
                      <a:pt x="204" y="205"/>
                    </a:cubicBezTo>
                    <a:cubicBezTo>
                      <a:pt x="146" y="205"/>
                      <a:pt x="146" y="205"/>
                      <a:pt x="146" y="205"/>
                    </a:cubicBezTo>
                    <a:lnTo>
                      <a:pt x="146" y="146"/>
                    </a:lnTo>
                    <a:close/>
                    <a:moveTo>
                      <a:pt x="212" y="146"/>
                    </a:moveTo>
                    <a:cubicBezTo>
                      <a:pt x="270" y="146"/>
                      <a:pt x="270" y="146"/>
                      <a:pt x="270" y="146"/>
                    </a:cubicBezTo>
                    <a:cubicBezTo>
                      <a:pt x="270" y="205"/>
                      <a:pt x="270" y="205"/>
                      <a:pt x="270" y="205"/>
                    </a:cubicBezTo>
                    <a:cubicBezTo>
                      <a:pt x="212" y="205"/>
                      <a:pt x="212" y="205"/>
                      <a:pt x="212" y="205"/>
                    </a:cubicBezTo>
                    <a:lnTo>
                      <a:pt x="212" y="146"/>
                    </a:lnTo>
                    <a:close/>
                    <a:moveTo>
                      <a:pt x="212" y="138"/>
                    </a:moveTo>
                    <a:cubicBezTo>
                      <a:pt x="212" y="80"/>
                      <a:pt x="212" y="80"/>
                      <a:pt x="212" y="80"/>
                    </a:cubicBezTo>
                    <a:cubicBezTo>
                      <a:pt x="270" y="80"/>
                      <a:pt x="270" y="80"/>
                      <a:pt x="270" y="80"/>
                    </a:cubicBezTo>
                    <a:cubicBezTo>
                      <a:pt x="270" y="138"/>
                      <a:pt x="270" y="138"/>
                      <a:pt x="270" y="138"/>
                    </a:cubicBezTo>
                    <a:lnTo>
                      <a:pt x="212" y="138"/>
                    </a:lnTo>
                    <a:close/>
                    <a:moveTo>
                      <a:pt x="278" y="80"/>
                    </a:moveTo>
                    <a:cubicBezTo>
                      <a:pt x="336" y="80"/>
                      <a:pt x="336" y="80"/>
                      <a:pt x="336" y="80"/>
                    </a:cubicBezTo>
                    <a:cubicBezTo>
                      <a:pt x="336" y="138"/>
                      <a:pt x="336" y="138"/>
                      <a:pt x="336" y="138"/>
                    </a:cubicBezTo>
                    <a:cubicBezTo>
                      <a:pt x="278" y="138"/>
                      <a:pt x="278" y="138"/>
                      <a:pt x="278" y="138"/>
                    </a:cubicBezTo>
                    <a:lnTo>
                      <a:pt x="278" y="80"/>
                    </a:lnTo>
                    <a:close/>
                    <a:moveTo>
                      <a:pt x="344" y="80"/>
                    </a:moveTo>
                    <a:cubicBezTo>
                      <a:pt x="402" y="80"/>
                      <a:pt x="402" y="80"/>
                      <a:pt x="402" y="80"/>
                    </a:cubicBezTo>
                    <a:cubicBezTo>
                      <a:pt x="402" y="138"/>
                      <a:pt x="402" y="138"/>
                      <a:pt x="402" y="138"/>
                    </a:cubicBezTo>
                    <a:cubicBezTo>
                      <a:pt x="344" y="138"/>
                      <a:pt x="344" y="138"/>
                      <a:pt x="344" y="138"/>
                    </a:cubicBezTo>
                    <a:lnTo>
                      <a:pt x="344" y="80"/>
                    </a:lnTo>
                    <a:close/>
                    <a:moveTo>
                      <a:pt x="344" y="72"/>
                    </a:moveTo>
                    <a:cubicBezTo>
                      <a:pt x="344" y="20"/>
                      <a:pt x="344" y="20"/>
                      <a:pt x="344" y="20"/>
                    </a:cubicBezTo>
                    <a:cubicBezTo>
                      <a:pt x="364" y="20"/>
                      <a:pt x="384" y="20"/>
                      <a:pt x="402" y="20"/>
                    </a:cubicBezTo>
                    <a:cubicBezTo>
                      <a:pt x="402" y="72"/>
                      <a:pt x="402" y="72"/>
                      <a:pt x="402" y="72"/>
                    </a:cubicBezTo>
                    <a:lnTo>
                      <a:pt x="344" y="72"/>
                    </a:lnTo>
                    <a:close/>
                    <a:moveTo>
                      <a:pt x="72" y="20"/>
                    </a:moveTo>
                    <a:cubicBezTo>
                      <a:pt x="72" y="72"/>
                      <a:pt x="72" y="72"/>
                      <a:pt x="72" y="72"/>
                    </a:cubicBezTo>
                    <a:cubicBezTo>
                      <a:pt x="20" y="72"/>
                      <a:pt x="20" y="72"/>
                      <a:pt x="20" y="72"/>
                    </a:cubicBezTo>
                    <a:cubicBezTo>
                      <a:pt x="20" y="43"/>
                      <a:pt x="20" y="23"/>
                      <a:pt x="20" y="20"/>
                    </a:cubicBezTo>
                    <a:cubicBezTo>
                      <a:pt x="23" y="20"/>
                      <a:pt x="43" y="20"/>
                      <a:pt x="72" y="20"/>
                    </a:cubicBezTo>
                    <a:close/>
                    <a:moveTo>
                      <a:pt x="42" y="465"/>
                    </a:moveTo>
                    <a:cubicBezTo>
                      <a:pt x="74" y="424"/>
                      <a:pt x="183" y="286"/>
                      <a:pt x="193" y="273"/>
                    </a:cubicBezTo>
                    <a:cubicBezTo>
                      <a:pt x="206" y="281"/>
                      <a:pt x="246" y="304"/>
                      <a:pt x="246" y="304"/>
                    </a:cubicBezTo>
                    <a:cubicBezTo>
                      <a:pt x="251" y="307"/>
                      <a:pt x="257" y="306"/>
                      <a:pt x="261" y="301"/>
                    </a:cubicBezTo>
                    <a:cubicBezTo>
                      <a:pt x="261" y="301"/>
                      <a:pt x="347" y="203"/>
                      <a:pt x="359" y="189"/>
                    </a:cubicBezTo>
                    <a:cubicBezTo>
                      <a:pt x="369" y="196"/>
                      <a:pt x="389" y="209"/>
                      <a:pt x="389" y="209"/>
                    </a:cubicBezTo>
                    <a:cubicBezTo>
                      <a:pt x="394" y="212"/>
                      <a:pt x="401" y="211"/>
                      <a:pt x="405" y="206"/>
                    </a:cubicBezTo>
                    <a:cubicBezTo>
                      <a:pt x="481" y="110"/>
                      <a:pt x="481" y="110"/>
                      <a:pt x="481" y="110"/>
                    </a:cubicBezTo>
                    <a:cubicBezTo>
                      <a:pt x="481" y="133"/>
                      <a:pt x="481" y="133"/>
                      <a:pt x="481" y="133"/>
                    </a:cubicBezTo>
                    <a:cubicBezTo>
                      <a:pt x="481" y="139"/>
                      <a:pt x="487" y="145"/>
                      <a:pt x="493" y="145"/>
                    </a:cubicBezTo>
                    <a:cubicBezTo>
                      <a:pt x="500" y="145"/>
                      <a:pt x="505" y="139"/>
                      <a:pt x="505" y="133"/>
                    </a:cubicBezTo>
                    <a:cubicBezTo>
                      <a:pt x="505" y="76"/>
                      <a:pt x="505" y="76"/>
                      <a:pt x="505" y="76"/>
                    </a:cubicBezTo>
                    <a:cubicBezTo>
                      <a:pt x="505" y="76"/>
                      <a:pt x="505" y="76"/>
                      <a:pt x="505" y="76"/>
                    </a:cubicBezTo>
                    <a:cubicBezTo>
                      <a:pt x="505" y="75"/>
                      <a:pt x="505" y="74"/>
                      <a:pt x="505" y="74"/>
                    </a:cubicBezTo>
                    <a:cubicBezTo>
                      <a:pt x="505" y="74"/>
                      <a:pt x="505" y="74"/>
                      <a:pt x="505" y="73"/>
                    </a:cubicBezTo>
                    <a:cubicBezTo>
                      <a:pt x="505" y="73"/>
                      <a:pt x="505" y="72"/>
                      <a:pt x="505" y="71"/>
                    </a:cubicBezTo>
                    <a:cubicBezTo>
                      <a:pt x="504" y="71"/>
                      <a:pt x="504" y="71"/>
                      <a:pt x="504" y="71"/>
                    </a:cubicBezTo>
                    <a:cubicBezTo>
                      <a:pt x="504" y="71"/>
                      <a:pt x="504" y="70"/>
                      <a:pt x="504" y="70"/>
                    </a:cubicBezTo>
                    <a:cubicBezTo>
                      <a:pt x="504" y="70"/>
                      <a:pt x="503" y="69"/>
                      <a:pt x="503" y="69"/>
                    </a:cubicBezTo>
                    <a:cubicBezTo>
                      <a:pt x="503" y="69"/>
                      <a:pt x="503" y="69"/>
                      <a:pt x="503" y="69"/>
                    </a:cubicBezTo>
                    <a:cubicBezTo>
                      <a:pt x="503" y="68"/>
                      <a:pt x="502" y="68"/>
                      <a:pt x="502" y="68"/>
                    </a:cubicBezTo>
                    <a:cubicBezTo>
                      <a:pt x="502" y="68"/>
                      <a:pt x="502" y="67"/>
                      <a:pt x="502" y="67"/>
                    </a:cubicBezTo>
                    <a:cubicBezTo>
                      <a:pt x="501" y="67"/>
                      <a:pt x="501" y="67"/>
                      <a:pt x="500" y="66"/>
                    </a:cubicBezTo>
                    <a:cubicBezTo>
                      <a:pt x="500" y="66"/>
                      <a:pt x="500" y="66"/>
                      <a:pt x="500" y="66"/>
                    </a:cubicBezTo>
                    <a:cubicBezTo>
                      <a:pt x="499" y="66"/>
                      <a:pt x="499" y="65"/>
                      <a:pt x="498" y="65"/>
                    </a:cubicBezTo>
                    <a:cubicBezTo>
                      <a:pt x="498" y="65"/>
                      <a:pt x="498" y="65"/>
                      <a:pt x="498" y="65"/>
                    </a:cubicBezTo>
                    <a:cubicBezTo>
                      <a:pt x="497" y="65"/>
                      <a:pt x="497" y="64"/>
                      <a:pt x="496" y="64"/>
                    </a:cubicBezTo>
                    <a:cubicBezTo>
                      <a:pt x="496" y="64"/>
                      <a:pt x="496" y="64"/>
                      <a:pt x="495" y="64"/>
                    </a:cubicBezTo>
                    <a:cubicBezTo>
                      <a:pt x="495" y="64"/>
                      <a:pt x="494" y="64"/>
                      <a:pt x="494" y="64"/>
                    </a:cubicBezTo>
                    <a:cubicBezTo>
                      <a:pt x="494" y="64"/>
                      <a:pt x="494" y="64"/>
                      <a:pt x="493" y="64"/>
                    </a:cubicBezTo>
                    <a:cubicBezTo>
                      <a:pt x="493" y="64"/>
                      <a:pt x="493" y="64"/>
                      <a:pt x="493" y="64"/>
                    </a:cubicBezTo>
                    <a:cubicBezTo>
                      <a:pt x="493" y="64"/>
                      <a:pt x="492" y="64"/>
                      <a:pt x="491" y="64"/>
                    </a:cubicBezTo>
                    <a:cubicBezTo>
                      <a:pt x="491" y="64"/>
                      <a:pt x="491" y="64"/>
                      <a:pt x="491" y="64"/>
                    </a:cubicBezTo>
                    <a:cubicBezTo>
                      <a:pt x="491" y="64"/>
                      <a:pt x="491" y="64"/>
                      <a:pt x="491" y="64"/>
                    </a:cubicBezTo>
                    <a:cubicBezTo>
                      <a:pt x="438" y="76"/>
                      <a:pt x="438" y="76"/>
                      <a:pt x="438" y="76"/>
                    </a:cubicBezTo>
                    <a:cubicBezTo>
                      <a:pt x="432" y="77"/>
                      <a:pt x="428" y="84"/>
                      <a:pt x="429" y="90"/>
                    </a:cubicBezTo>
                    <a:cubicBezTo>
                      <a:pt x="431" y="97"/>
                      <a:pt x="437" y="101"/>
                      <a:pt x="443" y="99"/>
                    </a:cubicBezTo>
                    <a:cubicBezTo>
                      <a:pt x="443" y="99"/>
                      <a:pt x="454" y="97"/>
                      <a:pt x="463" y="95"/>
                    </a:cubicBezTo>
                    <a:cubicBezTo>
                      <a:pt x="439" y="125"/>
                      <a:pt x="402" y="171"/>
                      <a:pt x="393" y="183"/>
                    </a:cubicBezTo>
                    <a:cubicBezTo>
                      <a:pt x="382" y="176"/>
                      <a:pt x="363" y="163"/>
                      <a:pt x="363" y="163"/>
                    </a:cubicBezTo>
                    <a:cubicBezTo>
                      <a:pt x="358" y="160"/>
                      <a:pt x="352" y="161"/>
                      <a:pt x="348" y="165"/>
                    </a:cubicBezTo>
                    <a:cubicBezTo>
                      <a:pt x="348" y="165"/>
                      <a:pt x="261" y="265"/>
                      <a:pt x="249" y="278"/>
                    </a:cubicBezTo>
                    <a:cubicBezTo>
                      <a:pt x="236" y="271"/>
                      <a:pt x="196" y="247"/>
                      <a:pt x="196" y="247"/>
                    </a:cubicBezTo>
                    <a:cubicBezTo>
                      <a:pt x="191" y="244"/>
                      <a:pt x="184" y="245"/>
                      <a:pt x="181" y="250"/>
                    </a:cubicBezTo>
                    <a:cubicBezTo>
                      <a:pt x="20" y="454"/>
                      <a:pt x="20" y="454"/>
                      <a:pt x="20" y="454"/>
                    </a:cubicBezTo>
                    <a:cubicBezTo>
                      <a:pt x="20" y="450"/>
                      <a:pt x="20" y="445"/>
                      <a:pt x="20" y="439"/>
                    </a:cubicBezTo>
                    <a:cubicBezTo>
                      <a:pt x="20" y="432"/>
                      <a:pt x="20" y="423"/>
                      <a:pt x="20" y="412"/>
                    </a:cubicBezTo>
                    <a:cubicBezTo>
                      <a:pt x="41" y="412"/>
                      <a:pt x="41" y="412"/>
                      <a:pt x="41" y="412"/>
                    </a:cubicBezTo>
                    <a:cubicBezTo>
                      <a:pt x="48" y="404"/>
                      <a:pt x="48" y="404"/>
                      <a:pt x="48" y="404"/>
                    </a:cubicBezTo>
                    <a:cubicBezTo>
                      <a:pt x="20" y="404"/>
                      <a:pt x="20" y="404"/>
                      <a:pt x="20" y="404"/>
                    </a:cubicBezTo>
                    <a:cubicBezTo>
                      <a:pt x="20" y="387"/>
                      <a:pt x="20" y="367"/>
                      <a:pt x="20" y="346"/>
                    </a:cubicBezTo>
                    <a:cubicBezTo>
                      <a:pt x="72" y="346"/>
                      <a:pt x="72" y="346"/>
                      <a:pt x="72" y="346"/>
                    </a:cubicBezTo>
                    <a:cubicBezTo>
                      <a:pt x="72" y="374"/>
                      <a:pt x="72" y="374"/>
                      <a:pt x="72" y="374"/>
                    </a:cubicBezTo>
                    <a:cubicBezTo>
                      <a:pt x="80" y="364"/>
                      <a:pt x="80" y="364"/>
                      <a:pt x="80" y="364"/>
                    </a:cubicBezTo>
                    <a:cubicBezTo>
                      <a:pt x="80" y="346"/>
                      <a:pt x="80" y="346"/>
                      <a:pt x="80" y="346"/>
                    </a:cubicBezTo>
                    <a:cubicBezTo>
                      <a:pt x="94" y="346"/>
                      <a:pt x="94" y="346"/>
                      <a:pt x="94" y="346"/>
                    </a:cubicBezTo>
                    <a:cubicBezTo>
                      <a:pt x="101" y="338"/>
                      <a:pt x="101" y="338"/>
                      <a:pt x="101" y="338"/>
                    </a:cubicBezTo>
                    <a:cubicBezTo>
                      <a:pt x="80" y="338"/>
                      <a:pt x="80" y="338"/>
                      <a:pt x="80" y="338"/>
                    </a:cubicBezTo>
                    <a:cubicBezTo>
                      <a:pt x="80" y="279"/>
                      <a:pt x="80" y="279"/>
                      <a:pt x="80" y="279"/>
                    </a:cubicBezTo>
                    <a:cubicBezTo>
                      <a:pt x="138" y="279"/>
                      <a:pt x="138" y="279"/>
                      <a:pt x="138" y="279"/>
                    </a:cubicBezTo>
                    <a:cubicBezTo>
                      <a:pt x="138" y="291"/>
                      <a:pt x="138" y="291"/>
                      <a:pt x="138" y="291"/>
                    </a:cubicBezTo>
                    <a:cubicBezTo>
                      <a:pt x="146" y="281"/>
                      <a:pt x="146" y="281"/>
                      <a:pt x="146" y="281"/>
                    </a:cubicBezTo>
                    <a:cubicBezTo>
                      <a:pt x="146" y="279"/>
                      <a:pt x="146" y="279"/>
                      <a:pt x="146" y="279"/>
                    </a:cubicBezTo>
                    <a:cubicBezTo>
                      <a:pt x="147" y="279"/>
                      <a:pt x="147" y="279"/>
                      <a:pt x="147" y="279"/>
                    </a:cubicBezTo>
                    <a:cubicBezTo>
                      <a:pt x="153" y="271"/>
                      <a:pt x="153" y="271"/>
                      <a:pt x="153" y="271"/>
                    </a:cubicBezTo>
                    <a:cubicBezTo>
                      <a:pt x="146" y="271"/>
                      <a:pt x="146" y="271"/>
                      <a:pt x="146" y="271"/>
                    </a:cubicBezTo>
                    <a:cubicBezTo>
                      <a:pt x="146" y="213"/>
                      <a:pt x="146" y="213"/>
                      <a:pt x="146" y="213"/>
                    </a:cubicBezTo>
                    <a:cubicBezTo>
                      <a:pt x="204" y="213"/>
                      <a:pt x="204" y="213"/>
                      <a:pt x="204" y="213"/>
                    </a:cubicBezTo>
                    <a:cubicBezTo>
                      <a:pt x="204" y="242"/>
                      <a:pt x="204" y="242"/>
                      <a:pt x="204" y="242"/>
                    </a:cubicBezTo>
                    <a:cubicBezTo>
                      <a:pt x="206" y="243"/>
                      <a:pt x="209" y="245"/>
                      <a:pt x="212" y="247"/>
                    </a:cubicBezTo>
                    <a:cubicBezTo>
                      <a:pt x="212" y="213"/>
                      <a:pt x="212" y="213"/>
                      <a:pt x="212" y="213"/>
                    </a:cubicBezTo>
                    <a:cubicBezTo>
                      <a:pt x="270" y="213"/>
                      <a:pt x="270" y="213"/>
                      <a:pt x="270" y="213"/>
                    </a:cubicBezTo>
                    <a:cubicBezTo>
                      <a:pt x="270" y="242"/>
                      <a:pt x="270" y="242"/>
                      <a:pt x="270" y="242"/>
                    </a:cubicBezTo>
                    <a:cubicBezTo>
                      <a:pt x="273" y="239"/>
                      <a:pt x="275" y="236"/>
                      <a:pt x="278" y="233"/>
                    </a:cubicBezTo>
                    <a:cubicBezTo>
                      <a:pt x="278" y="213"/>
                      <a:pt x="278" y="213"/>
                      <a:pt x="278" y="213"/>
                    </a:cubicBezTo>
                    <a:cubicBezTo>
                      <a:pt x="295" y="213"/>
                      <a:pt x="295" y="213"/>
                      <a:pt x="295" y="213"/>
                    </a:cubicBezTo>
                    <a:cubicBezTo>
                      <a:pt x="298" y="210"/>
                      <a:pt x="300" y="207"/>
                      <a:pt x="302" y="205"/>
                    </a:cubicBezTo>
                    <a:cubicBezTo>
                      <a:pt x="278" y="205"/>
                      <a:pt x="278" y="205"/>
                      <a:pt x="278" y="205"/>
                    </a:cubicBezTo>
                    <a:cubicBezTo>
                      <a:pt x="278" y="146"/>
                      <a:pt x="278" y="146"/>
                      <a:pt x="278" y="146"/>
                    </a:cubicBezTo>
                    <a:cubicBezTo>
                      <a:pt x="336" y="146"/>
                      <a:pt x="336" y="146"/>
                      <a:pt x="336" y="146"/>
                    </a:cubicBezTo>
                    <a:cubicBezTo>
                      <a:pt x="336" y="166"/>
                      <a:pt x="336" y="166"/>
                      <a:pt x="336" y="166"/>
                    </a:cubicBezTo>
                    <a:cubicBezTo>
                      <a:pt x="340" y="162"/>
                      <a:pt x="342" y="160"/>
                      <a:pt x="342" y="160"/>
                    </a:cubicBezTo>
                    <a:cubicBezTo>
                      <a:pt x="342" y="159"/>
                      <a:pt x="343" y="158"/>
                      <a:pt x="344" y="158"/>
                    </a:cubicBezTo>
                    <a:cubicBezTo>
                      <a:pt x="344" y="146"/>
                      <a:pt x="344" y="146"/>
                      <a:pt x="344" y="146"/>
                    </a:cubicBezTo>
                    <a:cubicBezTo>
                      <a:pt x="402" y="146"/>
                      <a:pt x="402" y="146"/>
                      <a:pt x="402" y="146"/>
                    </a:cubicBezTo>
                    <a:cubicBezTo>
                      <a:pt x="402" y="158"/>
                      <a:pt x="402" y="158"/>
                      <a:pt x="402" y="158"/>
                    </a:cubicBezTo>
                    <a:cubicBezTo>
                      <a:pt x="405" y="155"/>
                      <a:pt x="407" y="152"/>
                      <a:pt x="410" y="148"/>
                    </a:cubicBezTo>
                    <a:cubicBezTo>
                      <a:pt x="410" y="146"/>
                      <a:pt x="410" y="146"/>
                      <a:pt x="410" y="146"/>
                    </a:cubicBezTo>
                    <a:cubicBezTo>
                      <a:pt x="412" y="146"/>
                      <a:pt x="412" y="146"/>
                      <a:pt x="412" y="146"/>
                    </a:cubicBezTo>
                    <a:cubicBezTo>
                      <a:pt x="414" y="144"/>
                      <a:pt x="416" y="141"/>
                      <a:pt x="418" y="138"/>
                    </a:cubicBezTo>
                    <a:cubicBezTo>
                      <a:pt x="410" y="138"/>
                      <a:pt x="410" y="138"/>
                      <a:pt x="410" y="138"/>
                    </a:cubicBezTo>
                    <a:cubicBezTo>
                      <a:pt x="410" y="80"/>
                      <a:pt x="410" y="80"/>
                      <a:pt x="410" y="80"/>
                    </a:cubicBezTo>
                    <a:cubicBezTo>
                      <a:pt x="422" y="80"/>
                      <a:pt x="422" y="80"/>
                      <a:pt x="422" y="80"/>
                    </a:cubicBezTo>
                    <a:cubicBezTo>
                      <a:pt x="424" y="77"/>
                      <a:pt x="426" y="74"/>
                      <a:pt x="429" y="72"/>
                    </a:cubicBezTo>
                    <a:cubicBezTo>
                      <a:pt x="410" y="72"/>
                      <a:pt x="410" y="72"/>
                      <a:pt x="410" y="72"/>
                    </a:cubicBezTo>
                    <a:cubicBezTo>
                      <a:pt x="410" y="20"/>
                      <a:pt x="410" y="20"/>
                      <a:pt x="410" y="20"/>
                    </a:cubicBezTo>
                    <a:cubicBezTo>
                      <a:pt x="432" y="20"/>
                      <a:pt x="452" y="20"/>
                      <a:pt x="468" y="20"/>
                    </a:cubicBezTo>
                    <a:cubicBezTo>
                      <a:pt x="468" y="61"/>
                      <a:pt x="468" y="61"/>
                      <a:pt x="468" y="61"/>
                    </a:cubicBezTo>
                    <a:cubicBezTo>
                      <a:pt x="476" y="59"/>
                      <a:pt x="476" y="59"/>
                      <a:pt x="476" y="59"/>
                    </a:cubicBezTo>
                    <a:cubicBezTo>
                      <a:pt x="476" y="20"/>
                      <a:pt x="476" y="20"/>
                      <a:pt x="476" y="20"/>
                    </a:cubicBezTo>
                    <a:cubicBezTo>
                      <a:pt x="506" y="20"/>
                      <a:pt x="525" y="20"/>
                      <a:pt x="528" y="20"/>
                    </a:cubicBezTo>
                    <a:cubicBezTo>
                      <a:pt x="528" y="23"/>
                      <a:pt x="528" y="43"/>
                      <a:pt x="528" y="72"/>
                    </a:cubicBezTo>
                    <a:cubicBezTo>
                      <a:pt x="513" y="72"/>
                      <a:pt x="513" y="72"/>
                      <a:pt x="513" y="72"/>
                    </a:cubicBezTo>
                    <a:cubicBezTo>
                      <a:pt x="513" y="72"/>
                      <a:pt x="513" y="72"/>
                      <a:pt x="513" y="73"/>
                    </a:cubicBezTo>
                    <a:cubicBezTo>
                      <a:pt x="513" y="74"/>
                      <a:pt x="513" y="74"/>
                      <a:pt x="513" y="75"/>
                    </a:cubicBezTo>
                    <a:cubicBezTo>
                      <a:pt x="513" y="76"/>
                      <a:pt x="513" y="76"/>
                      <a:pt x="513" y="76"/>
                    </a:cubicBezTo>
                    <a:cubicBezTo>
                      <a:pt x="513" y="80"/>
                      <a:pt x="513" y="80"/>
                      <a:pt x="513" y="80"/>
                    </a:cubicBezTo>
                    <a:cubicBezTo>
                      <a:pt x="528" y="80"/>
                      <a:pt x="528" y="80"/>
                      <a:pt x="528" y="80"/>
                    </a:cubicBezTo>
                    <a:cubicBezTo>
                      <a:pt x="528" y="97"/>
                      <a:pt x="528" y="117"/>
                      <a:pt x="528" y="138"/>
                    </a:cubicBezTo>
                    <a:cubicBezTo>
                      <a:pt x="512" y="138"/>
                      <a:pt x="512" y="138"/>
                      <a:pt x="512" y="138"/>
                    </a:cubicBezTo>
                    <a:cubicBezTo>
                      <a:pt x="512" y="141"/>
                      <a:pt x="510" y="144"/>
                      <a:pt x="508" y="146"/>
                    </a:cubicBezTo>
                    <a:cubicBezTo>
                      <a:pt x="528" y="146"/>
                      <a:pt x="528" y="146"/>
                      <a:pt x="528" y="146"/>
                    </a:cubicBezTo>
                    <a:cubicBezTo>
                      <a:pt x="528" y="165"/>
                      <a:pt x="528" y="185"/>
                      <a:pt x="528" y="205"/>
                    </a:cubicBezTo>
                    <a:cubicBezTo>
                      <a:pt x="476" y="205"/>
                      <a:pt x="476" y="205"/>
                      <a:pt x="476" y="205"/>
                    </a:cubicBezTo>
                    <a:cubicBezTo>
                      <a:pt x="476" y="146"/>
                      <a:pt x="476" y="146"/>
                      <a:pt x="476" y="146"/>
                    </a:cubicBezTo>
                    <a:cubicBezTo>
                      <a:pt x="479" y="146"/>
                      <a:pt x="479" y="146"/>
                      <a:pt x="479" y="146"/>
                    </a:cubicBezTo>
                    <a:cubicBezTo>
                      <a:pt x="476" y="143"/>
                      <a:pt x="474" y="138"/>
                      <a:pt x="473" y="133"/>
                    </a:cubicBezTo>
                    <a:cubicBezTo>
                      <a:pt x="463" y="146"/>
                      <a:pt x="463" y="146"/>
                      <a:pt x="463" y="146"/>
                    </a:cubicBezTo>
                    <a:cubicBezTo>
                      <a:pt x="468" y="146"/>
                      <a:pt x="468" y="146"/>
                      <a:pt x="468" y="146"/>
                    </a:cubicBezTo>
                    <a:cubicBezTo>
                      <a:pt x="468" y="205"/>
                      <a:pt x="468" y="205"/>
                      <a:pt x="468" y="205"/>
                    </a:cubicBezTo>
                    <a:cubicBezTo>
                      <a:pt x="416" y="205"/>
                      <a:pt x="416" y="205"/>
                      <a:pt x="416" y="205"/>
                    </a:cubicBezTo>
                    <a:cubicBezTo>
                      <a:pt x="411" y="211"/>
                      <a:pt x="411" y="211"/>
                      <a:pt x="411" y="211"/>
                    </a:cubicBezTo>
                    <a:cubicBezTo>
                      <a:pt x="409" y="214"/>
                      <a:pt x="406" y="216"/>
                      <a:pt x="402" y="218"/>
                    </a:cubicBezTo>
                    <a:cubicBezTo>
                      <a:pt x="402" y="271"/>
                      <a:pt x="402" y="271"/>
                      <a:pt x="402" y="271"/>
                    </a:cubicBezTo>
                    <a:cubicBezTo>
                      <a:pt x="344" y="271"/>
                      <a:pt x="344" y="271"/>
                      <a:pt x="344" y="271"/>
                    </a:cubicBezTo>
                    <a:cubicBezTo>
                      <a:pt x="344" y="218"/>
                      <a:pt x="344" y="218"/>
                      <a:pt x="344" y="218"/>
                    </a:cubicBezTo>
                    <a:cubicBezTo>
                      <a:pt x="342" y="221"/>
                      <a:pt x="339" y="224"/>
                      <a:pt x="336" y="227"/>
                    </a:cubicBezTo>
                    <a:cubicBezTo>
                      <a:pt x="336" y="271"/>
                      <a:pt x="336" y="271"/>
                      <a:pt x="336" y="271"/>
                    </a:cubicBezTo>
                    <a:cubicBezTo>
                      <a:pt x="298" y="271"/>
                      <a:pt x="298" y="271"/>
                      <a:pt x="298" y="271"/>
                    </a:cubicBezTo>
                    <a:cubicBezTo>
                      <a:pt x="295" y="274"/>
                      <a:pt x="293" y="277"/>
                      <a:pt x="291" y="279"/>
                    </a:cubicBezTo>
                    <a:cubicBezTo>
                      <a:pt x="336" y="279"/>
                      <a:pt x="336" y="279"/>
                      <a:pt x="336" y="279"/>
                    </a:cubicBezTo>
                    <a:cubicBezTo>
                      <a:pt x="336" y="338"/>
                      <a:pt x="336" y="338"/>
                      <a:pt x="336" y="338"/>
                    </a:cubicBezTo>
                    <a:cubicBezTo>
                      <a:pt x="278" y="338"/>
                      <a:pt x="278" y="338"/>
                      <a:pt x="278" y="338"/>
                    </a:cubicBezTo>
                    <a:cubicBezTo>
                      <a:pt x="278" y="293"/>
                      <a:pt x="278" y="293"/>
                      <a:pt x="278" y="293"/>
                    </a:cubicBezTo>
                    <a:cubicBezTo>
                      <a:pt x="275" y="297"/>
                      <a:pt x="272" y="300"/>
                      <a:pt x="270" y="303"/>
                    </a:cubicBezTo>
                    <a:cubicBezTo>
                      <a:pt x="270" y="338"/>
                      <a:pt x="270" y="338"/>
                      <a:pt x="270" y="338"/>
                    </a:cubicBezTo>
                    <a:cubicBezTo>
                      <a:pt x="212" y="338"/>
                      <a:pt x="212" y="338"/>
                      <a:pt x="212" y="338"/>
                    </a:cubicBezTo>
                    <a:cubicBezTo>
                      <a:pt x="212" y="293"/>
                      <a:pt x="212" y="293"/>
                      <a:pt x="212" y="293"/>
                    </a:cubicBezTo>
                    <a:cubicBezTo>
                      <a:pt x="209" y="292"/>
                      <a:pt x="207" y="290"/>
                      <a:pt x="204" y="289"/>
                    </a:cubicBezTo>
                    <a:cubicBezTo>
                      <a:pt x="204" y="338"/>
                      <a:pt x="204" y="338"/>
                      <a:pt x="204" y="338"/>
                    </a:cubicBezTo>
                    <a:cubicBezTo>
                      <a:pt x="152" y="338"/>
                      <a:pt x="152" y="338"/>
                      <a:pt x="152" y="338"/>
                    </a:cubicBezTo>
                    <a:cubicBezTo>
                      <a:pt x="147" y="343"/>
                      <a:pt x="143" y="349"/>
                      <a:pt x="138" y="355"/>
                    </a:cubicBezTo>
                    <a:cubicBezTo>
                      <a:pt x="138" y="404"/>
                      <a:pt x="138" y="404"/>
                      <a:pt x="138" y="404"/>
                    </a:cubicBezTo>
                    <a:cubicBezTo>
                      <a:pt x="99" y="404"/>
                      <a:pt x="99" y="404"/>
                      <a:pt x="99" y="404"/>
                    </a:cubicBezTo>
                    <a:cubicBezTo>
                      <a:pt x="97" y="407"/>
                      <a:pt x="95" y="410"/>
                      <a:pt x="93" y="412"/>
                    </a:cubicBezTo>
                    <a:cubicBezTo>
                      <a:pt x="138" y="412"/>
                      <a:pt x="138" y="412"/>
                      <a:pt x="138" y="412"/>
                    </a:cubicBezTo>
                    <a:cubicBezTo>
                      <a:pt x="138" y="465"/>
                      <a:pt x="138" y="465"/>
                      <a:pt x="138" y="465"/>
                    </a:cubicBezTo>
                    <a:cubicBezTo>
                      <a:pt x="116" y="465"/>
                      <a:pt x="97" y="465"/>
                      <a:pt x="80" y="465"/>
                    </a:cubicBezTo>
                    <a:cubicBezTo>
                      <a:pt x="80" y="428"/>
                      <a:pt x="80" y="428"/>
                      <a:pt x="80" y="428"/>
                    </a:cubicBezTo>
                    <a:cubicBezTo>
                      <a:pt x="77" y="432"/>
                      <a:pt x="74" y="435"/>
                      <a:pt x="72" y="438"/>
                    </a:cubicBezTo>
                    <a:cubicBezTo>
                      <a:pt x="72" y="465"/>
                      <a:pt x="72" y="465"/>
                      <a:pt x="72" y="465"/>
                    </a:cubicBezTo>
                    <a:cubicBezTo>
                      <a:pt x="64" y="465"/>
                      <a:pt x="57" y="465"/>
                      <a:pt x="51" y="465"/>
                    </a:cubicBezTo>
                    <a:cubicBezTo>
                      <a:pt x="48" y="465"/>
                      <a:pt x="45" y="465"/>
                      <a:pt x="42" y="465"/>
                    </a:cubicBezTo>
                    <a:close/>
                    <a:moveTo>
                      <a:pt x="476" y="465"/>
                    </a:moveTo>
                    <a:cubicBezTo>
                      <a:pt x="476" y="412"/>
                      <a:pt x="476" y="412"/>
                      <a:pt x="476" y="412"/>
                    </a:cubicBezTo>
                    <a:cubicBezTo>
                      <a:pt x="528" y="412"/>
                      <a:pt x="528" y="412"/>
                      <a:pt x="528" y="412"/>
                    </a:cubicBezTo>
                    <a:cubicBezTo>
                      <a:pt x="528" y="441"/>
                      <a:pt x="528" y="461"/>
                      <a:pt x="528" y="465"/>
                    </a:cubicBezTo>
                    <a:cubicBezTo>
                      <a:pt x="525" y="465"/>
                      <a:pt x="506" y="465"/>
                      <a:pt x="476" y="4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pPr defTabSz="914367">
                  <a:defRPr/>
                </a:pPr>
                <a:endParaRPr lang="en-US" sz="1764">
                  <a:solidFill>
                    <a:srgbClr val="000000"/>
                  </a:solidFill>
                  <a:latin typeface="Segoe UI"/>
                </a:endParaRPr>
              </a:p>
            </p:txBody>
          </p:sp>
        </p:grpSp>
        <p:grpSp>
          <p:nvGrpSpPr>
            <p:cNvPr id="50" name="Group 49"/>
            <p:cNvGrpSpPr/>
            <p:nvPr/>
          </p:nvGrpSpPr>
          <p:grpSpPr>
            <a:xfrm>
              <a:off x="9349911" y="1771757"/>
              <a:ext cx="656101" cy="473102"/>
              <a:chOff x="8915866" y="1172234"/>
              <a:chExt cx="640240" cy="461665"/>
            </a:xfrm>
          </p:grpSpPr>
          <p:sp>
            <p:nvSpPr>
              <p:cNvPr id="12" name="TextBox 11"/>
              <p:cNvSpPr txBox="1"/>
              <p:nvPr/>
            </p:nvSpPr>
            <p:spPr>
              <a:xfrm>
                <a:off x="8915866" y="1172234"/>
                <a:ext cx="640240" cy="4616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gradFill>
                      <a:gsLst>
                        <a:gs pos="2917">
                          <a:srgbClr val="505050"/>
                        </a:gs>
                        <a:gs pos="30000">
                          <a:srgbClr val="505050"/>
                        </a:gs>
                      </a:gsLst>
                      <a:lin ang="5400000" scaled="0"/>
                    </a:gradFill>
                    <a:latin typeface="Segoe UI"/>
                  </a:rPr>
                  <a:t>&lt;/&gt;</a:t>
                </a:r>
              </a:p>
            </p:txBody>
          </p:sp>
          <p:grpSp>
            <p:nvGrpSpPr>
              <p:cNvPr id="13" name="Group 127"/>
              <p:cNvGrpSpPr>
                <a:grpSpLocks noChangeAspect="1"/>
              </p:cNvGrpSpPr>
              <p:nvPr/>
            </p:nvGrpSpPr>
            <p:grpSpPr bwMode="auto">
              <a:xfrm>
                <a:off x="9043988" y="1209675"/>
                <a:ext cx="346075" cy="296863"/>
                <a:chOff x="5697" y="762"/>
                <a:chExt cx="218" cy="187"/>
              </a:xfrm>
            </p:grpSpPr>
            <p:sp>
              <p:nvSpPr>
                <p:cNvPr id="15" name="Rectangle 128"/>
                <p:cNvSpPr>
                  <a:spLocks noChangeArrowheads="1"/>
                </p:cNvSpPr>
                <p:nvPr/>
              </p:nvSpPr>
              <p:spPr bwMode="auto">
                <a:xfrm>
                  <a:off x="5697" y="762"/>
                  <a:ext cx="218" cy="187"/>
                </a:xfrm>
                <a:prstGeom prst="rect">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 name="Line 129"/>
                <p:cNvSpPr>
                  <a:spLocks noChangeShapeType="1"/>
                </p:cNvSpPr>
                <p:nvPr/>
              </p:nvSpPr>
              <p:spPr bwMode="auto">
                <a:xfrm flipH="1">
                  <a:off x="5697" y="813"/>
                  <a:ext cx="218" cy="0"/>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 name="Oval 130"/>
                <p:cNvSpPr>
                  <a:spLocks noChangeArrowheads="1"/>
                </p:cNvSpPr>
                <p:nvPr/>
              </p:nvSpPr>
              <p:spPr bwMode="auto">
                <a:xfrm>
                  <a:off x="5823"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 name="Oval 131"/>
                <p:cNvSpPr>
                  <a:spLocks noChangeArrowheads="1"/>
                </p:cNvSpPr>
                <p:nvPr/>
              </p:nvSpPr>
              <p:spPr bwMode="auto">
                <a:xfrm>
                  <a:off x="5848"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0" name="Oval 132"/>
                <p:cNvSpPr>
                  <a:spLocks noChangeArrowheads="1"/>
                </p:cNvSpPr>
                <p:nvPr/>
              </p:nvSpPr>
              <p:spPr bwMode="auto">
                <a:xfrm>
                  <a:off x="5873"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29" name="Group 145"/>
            <p:cNvGrpSpPr>
              <a:grpSpLocks noChangeAspect="1"/>
            </p:cNvGrpSpPr>
            <p:nvPr/>
          </p:nvGrpSpPr>
          <p:grpSpPr bwMode="auto">
            <a:xfrm>
              <a:off x="6208655" y="1878649"/>
              <a:ext cx="431800" cy="244475"/>
              <a:chOff x="3846" y="854"/>
              <a:chExt cx="272" cy="154"/>
            </a:xfrm>
            <a:solidFill>
              <a:schemeClr val="tx1"/>
            </a:solidFill>
          </p:grpSpPr>
          <p:sp>
            <p:nvSpPr>
              <p:cNvPr id="31" name="Oval 146"/>
              <p:cNvSpPr>
                <a:spLocks noChangeArrowheads="1"/>
              </p:cNvSpPr>
              <p:nvPr/>
            </p:nvSpPr>
            <p:spPr bwMode="auto">
              <a:xfrm>
                <a:off x="3965" y="914"/>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32" name="Freeform 147"/>
              <p:cNvSpPr>
                <a:spLocks noEditPoints="1"/>
              </p:cNvSpPr>
              <p:nvPr/>
            </p:nvSpPr>
            <p:spPr bwMode="auto">
              <a:xfrm>
                <a:off x="3846" y="854"/>
                <a:ext cx="272" cy="154"/>
              </a:xfrm>
              <a:custGeom>
                <a:avLst/>
                <a:gdLst>
                  <a:gd name="T0" fmla="*/ 126 w 130"/>
                  <a:gd name="T1" fmla="*/ 28 h 72"/>
                  <a:gd name="T2" fmla="*/ 126 w 130"/>
                  <a:gd name="T3" fmla="*/ 28 h 72"/>
                  <a:gd name="T4" fmla="*/ 65 w 130"/>
                  <a:gd name="T5" fmla="*/ 0 h 72"/>
                  <a:gd name="T6" fmla="*/ 4 w 130"/>
                  <a:gd name="T7" fmla="*/ 28 h 72"/>
                  <a:gd name="T8" fmla="*/ 4 w 130"/>
                  <a:gd name="T9" fmla="*/ 28 h 72"/>
                  <a:gd name="T10" fmla="*/ 4 w 130"/>
                  <a:gd name="T11" fmla="*/ 44 h 72"/>
                  <a:gd name="T12" fmla="*/ 4 w 130"/>
                  <a:gd name="T13" fmla="*/ 44 h 72"/>
                  <a:gd name="T14" fmla="*/ 65 w 130"/>
                  <a:gd name="T15" fmla="*/ 72 h 72"/>
                  <a:gd name="T16" fmla="*/ 126 w 130"/>
                  <a:gd name="T17" fmla="*/ 44 h 72"/>
                  <a:gd name="T18" fmla="*/ 126 w 130"/>
                  <a:gd name="T19" fmla="*/ 44 h 72"/>
                  <a:gd name="T20" fmla="*/ 126 w 130"/>
                  <a:gd name="T21" fmla="*/ 28 h 72"/>
                  <a:gd name="T22" fmla="*/ 93 w 130"/>
                  <a:gd name="T23" fmla="*/ 36 h 72"/>
                  <a:gd name="T24" fmla="*/ 68 w 130"/>
                  <a:gd name="T25" fmla="*/ 64 h 72"/>
                  <a:gd name="T26" fmla="*/ 65 w 130"/>
                  <a:gd name="T27" fmla="*/ 64 h 72"/>
                  <a:gd name="T28" fmla="*/ 62 w 130"/>
                  <a:gd name="T29" fmla="*/ 64 h 72"/>
                  <a:gd name="T30" fmla="*/ 37 w 130"/>
                  <a:gd name="T31" fmla="*/ 36 h 72"/>
                  <a:gd name="T32" fmla="*/ 62 w 130"/>
                  <a:gd name="T33" fmla="*/ 8 h 72"/>
                  <a:gd name="T34" fmla="*/ 65 w 130"/>
                  <a:gd name="T35" fmla="*/ 8 h 72"/>
                  <a:gd name="T36" fmla="*/ 68 w 130"/>
                  <a:gd name="T37" fmla="*/ 8 h 72"/>
                  <a:gd name="T38" fmla="*/ 93 w 130"/>
                  <a:gd name="T39" fmla="*/ 36 h 72"/>
                  <a:gd name="T40" fmla="*/ 10 w 130"/>
                  <a:gd name="T41" fmla="*/ 39 h 72"/>
                  <a:gd name="T42" fmla="*/ 7 w 130"/>
                  <a:gd name="T43" fmla="*/ 41 h 72"/>
                  <a:gd name="T44" fmla="*/ 10 w 130"/>
                  <a:gd name="T45" fmla="*/ 39 h 72"/>
                  <a:gd name="T46" fmla="*/ 10 w 130"/>
                  <a:gd name="T47" fmla="*/ 33 h 72"/>
                  <a:gd name="T48" fmla="*/ 7 w 130"/>
                  <a:gd name="T49" fmla="*/ 31 h 72"/>
                  <a:gd name="T50" fmla="*/ 10 w 130"/>
                  <a:gd name="T51" fmla="*/ 33 h 72"/>
                  <a:gd name="T52" fmla="*/ 37 w 130"/>
                  <a:gd name="T53" fmla="*/ 14 h 72"/>
                  <a:gd name="T54" fmla="*/ 29 w 130"/>
                  <a:gd name="T55" fmla="*/ 36 h 72"/>
                  <a:gd name="T56" fmla="*/ 37 w 130"/>
                  <a:gd name="T57" fmla="*/ 58 h 72"/>
                  <a:gd name="T58" fmla="*/ 10 w 130"/>
                  <a:gd name="T59" fmla="*/ 39 h 72"/>
                  <a:gd name="T60" fmla="*/ 120 w 130"/>
                  <a:gd name="T61" fmla="*/ 39 h 72"/>
                  <a:gd name="T62" fmla="*/ 93 w 130"/>
                  <a:gd name="T63" fmla="*/ 58 h 72"/>
                  <a:gd name="T64" fmla="*/ 101 w 130"/>
                  <a:gd name="T65" fmla="*/ 36 h 72"/>
                  <a:gd name="T66" fmla="*/ 93 w 130"/>
                  <a:gd name="T67" fmla="*/ 14 h 72"/>
                  <a:gd name="T68" fmla="*/ 120 w 130"/>
                  <a:gd name="T69" fmla="*/ 33 h 72"/>
                  <a:gd name="T70" fmla="*/ 123 w 130"/>
                  <a:gd name="T71" fmla="*/ 31 h 72"/>
                  <a:gd name="T72" fmla="*/ 120 w 130"/>
                  <a:gd name="T73" fmla="*/ 33 h 72"/>
                  <a:gd name="T74" fmla="*/ 120 w 130"/>
                  <a:gd name="T75" fmla="*/ 39 h 72"/>
                  <a:gd name="T76" fmla="*/ 123 w 130"/>
                  <a:gd name="T77" fmla="*/ 41 h 72"/>
                  <a:gd name="T78" fmla="*/ 120 w 130"/>
                  <a:gd name="T79"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72">
                    <a:moveTo>
                      <a:pt x="126" y="28"/>
                    </a:moveTo>
                    <a:cubicBezTo>
                      <a:pt x="126" y="28"/>
                      <a:pt x="126" y="28"/>
                      <a:pt x="126" y="28"/>
                    </a:cubicBezTo>
                    <a:cubicBezTo>
                      <a:pt x="110" y="10"/>
                      <a:pt x="88" y="0"/>
                      <a:pt x="65" y="0"/>
                    </a:cubicBezTo>
                    <a:cubicBezTo>
                      <a:pt x="42" y="0"/>
                      <a:pt x="20" y="10"/>
                      <a:pt x="4" y="28"/>
                    </a:cubicBezTo>
                    <a:cubicBezTo>
                      <a:pt x="4" y="28"/>
                      <a:pt x="4" y="28"/>
                      <a:pt x="4" y="28"/>
                    </a:cubicBezTo>
                    <a:cubicBezTo>
                      <a:pt x="0" y="32"/>
                      <a:pt x="0" y="40"/>
                      <a:pt x="4" y="44"/>
                    </a:cubicBezTo>
                    <a:cubicBezTo>
                      <a:pt x="4" y="44"/>
                      <a:pt x="4" y="44"/>
                      <a:pt x="4" y="44"/>
                    </a:cubicBezTo>
                    <a:cubicBezTo>
                      <a:pt x="20" y="62"/>
                      <a:pt x="42" y="72"/>
                      <a:pt x="65" y="72"/>
                    </a:cubicBezTo>
                    <a:cubicBezTo>
                      <a:pt x="88" y="72"/>
                      <a:pt x="110" y="62"/>
                      <a:pt x="126" y="44"/>
                    </a:cubicBezTo>
                    <a:cubicBezTo>
                      <a:pt x="126" y="44"/>
                      <a:pt x="126" y="44"/>
                      <a:pt x="126" y="44"/>
                    </a:cubicBezTo>
                    <a:cubicBezTo>
                      <a:pt x="130" y="40"/>
                      <a:pt x="130" y="32"/>
                      <a:pt x="126" y="28"/>
                    </a:cubicBezTo>
                    <a:close/>
                    <a:moveTo>
                      <a:pt x="93" y="36"/>
                    </a:moveTo>
                    <a:cubicBezTo>
                      <a:pt x="93" y="50"/>
                      <a:pt x="82" y="62"/>
                      <a:pt x="68" y="64"/>
                    </a:cubicBezTo>
                    <a:cubicBezTo>
                      <a:pt x="67" y="64"/>
                      <a:pt x="66" y="64"/>
                      <a:pt x="65" y="64"/>
                    </a:cubicBezTo>
                    <a:cubicBezTo>
                      <a:pt x="64" y="64"/>
                      <a:pt x="63" y="64"/>
                      <a:pt x="62" y="64"/>
                    </a:cubicBezTo>
                    <a:cubicBezTo>
                      <a:pt x="48" y="62"/>
                      <a:pt x="37" y="50"/>
                      <a:pt x="37" y="36"/>
                    </a:cubicBezTo>
                    <a:cubicBezTo>
                      <a:pt x="37" y="22"/>
                      <a:pt x="48" y="10"/>
                      <a:pt x="62" y="8"/>
                    </a:cubicBezTo>
                    <a:cubicBezTo>
                      <a:pt x="63" y="8"/>
                      <a:pt x="64" y="8"/>
                      <a:pt x="65" y="8"/>
                    </a:cubicBezTo>
                    <a:cubicBezTo>
                      <a:pt x="66" y="8"/>
                      <a:pt x="67" y="8"/>
                      <a:pt x="68" y="8"/>
                    </a:cubicBezTo>
                    <a:cubicBezTo>
                      <a:pt x="82" y="10"/>
                      <a:pt x="93" y="22"/>
                      <a:pt x="93" y="36"/>
                    </a:cubicBezTo>
                    <a:close/>
                    <a:moveTo>
                      <a:pt x="10" y="39"/>
                    </a:moveTo>
                    <a:cubicBezTo>
                      <a:pt x="7" y="41"/>
                      <a:pt x="7" y="41"/>
                      <a:pt x="7" y="41"/>
                    </a:cubicBezTo>
                    <a:cubicBezTo>
                      <a:pt x="10" y="39"/>
                      <a:pt x="10" y="39"/>
                      <a:pt x="10" y="39"/>
                    </a:cubicBezTo>
                    <a:cubicBezTo>
                      <a:pt x="9" y="37"/>
                      <a:pt x="9" y="35"/>
                      <a:pt x="10" y="33"/>
                    </a:cubicBezTo>
                    <a:cubicBezTo>
                      <a:pt x="7" y="31"/>
                      <a:pt x="7" y="31"/>
                      <a:pt x="7" y="31"/>
                    </a:cubicBezTo>
                    <a:cubicBezTo>
                      <a:pt x="10" y="33"/>
                      <a:pt x="10" y="33"/>
                      <a:pt x="10" y="33"/>
                    </a:cubicBezTo>
                    <a:cubicBezTo>
                      <a:pt x="18" y="25"/>
                      <a:pt x="27" y="18"/>
                      <a:pt x="37" y="14"/>
                    </a:cubicBezTo>
                    <a:cubicBezTo>
                      <a:pt x="32" y="20"/>
                      <a:pt x="29" y="28"/>
                      <a:pt x="29" y="36"/>
                    </a:cubicBezTo>
                    <a:cubicBezTo>
                      <a:pt x="29" y="44"/>
                      <a:pt x="32" y="52"/>
                      <a:pt x="37" y="58"/>
                    </a:cubicBezTo>
                    <a:cubicBezTo>
                      <a:pt x="27" y="54"/>
                      <a:pt x="18" y="47"/>
                      <a:pt x="10" y="39"/>
                    </a:cubicBezTo>
                    <a:close/>
                    <a:moveTo>
                      <a:pt x="120" y="39"/>
                    </a:moveTo>
                    <a:cubicBezTo>
                      <a:pt x="112" y="47"/>
                      <a:pt x="103" y="54"/>
                      <a:pt x="93" y="58"/>
                    </a:cubicBezTo>
                    <a:cubicBezTo>
                      <a:pt x="98" y="52"/>
                      <a:pt x="101" y="44"/>
                      <a:pt x="101" y="36"/>
                    </a:cubicBezTo>
                    <a:cubicBezTo>
                      <a:pt x="101" y="28"/>
                      <a:pt x="98" y="20"/>
                      <a:pt x="93" y="14"/>
                    </a:cubicBezTo>
                    <a:cubicBezTo>
                      <a:pt x="103" y="18"/>
                      <a:pt x="112" y="25"/>
                      <a:pt x="120" y="33"/>
                    </a:cubicBezTo>
                    <a:cubicBezTo>
                      <a:pt x="123" y="31"/>
                      <a:pt x="123" y="31"/>
                      <a:pt x="123" y="31"/>
                    </a:cubicBezTo>
                    <a:cubicBezTo>
                      <a:pt x="120" y="33"/>
                      <a:pt x="120" y="33"/>
                      <a:pt x="120" y="33"/>
                    </a:cubicBezTo>
                    <a:cubicBezTo>
                      <a:pt x="121" y="35"/>
                      <a:pt x="121" y="37"/>
                      <a:pt x="120" y="39"/>
                    </a:cubicBezTo>
                    <a:cubicBezTo>
                      <a:pt x="123" y="41"/>
                      <a:pt x="123" y="41"/>
                      <a:pt x="123" y="41"/>
                    </a:cubicBezTo>
                    <a:lnTo>
                      <a:pt x="12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35" name="Group 34"/>
            <p:cNvGrpSpPr/>
            <p:nvPr/>
          </p:nvGrpSpPr>
          <p:grpSpPr>
            <a:xfrm>
              <a:off x="7897737" y="1798336"/>
              <a:ext cx="321952" cy="358575"/>
              <a:chOff x="7310727" y="1760709"/>
              <a:chExt cx="406904" cy="453191"/>
            </a:xfrm>
          </p:grpSpPr>
          <p:grpSp>
            <p:nvGrpSpPr>
              <p:cNvPr id="21" name="Group 135"/>
              <p:cNvGrpSpPr>
                <a:grpSpLocks noChangeAspect="1"/>
              </p:cNvGrpSpPr>
              <p:nvPr/>
            </p:nvGrpSpPr>
            <p:grpSpPr bwMode="auto">
              <a:xfrm>
                <a:off x="7310727" y="1760709"/>
                <a:ext cx="296862" cy="400050"/>
                <a:chOff x="4705" y="811"/>
                <a:chExt cx="187" cy="252"/>
              </a:xfrm>
            </p:grpSpPr>
            <p:sp>
              <p:nvSpPr>
                <p:cNvPr id="23" name="Rectangle 136"/>
                <p:cNvSpPr>
                  <a:spLocks noChangeArrowheads="1"/>
                </p:cNvSpPr>
                <p:nvPr/>
              </p:nvSpPr>
              <p:spPr bwMode="auto">
                <a:xfrm>
                  <a:off x="4705" y="929"/>
                  <a:ext cx="187" cy="134"/>
                </a:xfrm>
                <a:prstGeom prst="rect">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4" name="Freeform 137"/>
                <p:cNvSpPr>
                  <a:spLocks/>
                </p:cNvSpPr>
                <p:nvPr/>
              </p:nvSpPr>
              <p:spPr bwMode="auto">
                <a:xfrm>
                  <a:off x="4733" y="811"/>
                  <a:ext cx="131" cy="118"/>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34" name="Group 33"/>
              <p:cNvGrpSpPr/>
              <p:nvPr/>
            </p:nvGrpSpPr>
            <p:grpSpPr>
              <a:xfrm>
                <a:off x="7501399" y="1998668"/>
                <a:ext cx="216232" cy="215232"/>
                <a:chOff x="7577149" y="1405929"/>
                <a:chExt cx="143539" cy="142875"/>
              </a:xfrm>
            </p:grpSpPr>
            <p:sp>
              <p:nvSpPr>
                <p:cNvPr id="33" name="Oval 32"/>
                <p:cNvSpPr/>
                <p:nvPr/>
              </p:nvSpPr>
              <p:spPr bwMode="auto">
                <a:xfrm>
                  <a:off x="7581158" y="1407601"/>
                  <a:ext cx="139530" cy="13953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5" name="Group 140"/>
                <p:cNvGrpSpPr>
                  <a:grpSpLocks noChangeAspect="1"/>
                </p:cNvGrpSpPr>
                <p:nvPr/>
              </p:nvGrpSpPr>
              <p:grpSpPr bwMode="auto">
                <a:xfrm>
                  <a:off x="7577149" y="1405929"/>
                  <a:ext cx="142875" cy="142875"/>
                  <a:chOff x="4920" y="777"/>
                  <a:chExt cx="269" cy="269"/>
                </a:xfrm>
                <a:solidFill>
                  <a:schemeClr val="tx1"/>
                </a:solidFill>
              </p:grpSpPr>
              <p:sp>
                <p:nvSpPr>
                  <p:cNvPr id="27" name="Freeform 141"/>
                  <p:cNvSpPr>
                    <a:spLocks noEditPoints="1"/>
                  </p:cNvSpPr>
                  <p:nvPr/>
                </p:nvSpPr>
                <p:spPr bwMode="auto">
                  <a:xfrm>
                    <a:off x="4920" y="777"/>
                    <a:ext cx="269" cy="269"/>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moveTo>
                          <a:pt x="64" y="120"/>
                        </a:moveTo>
                        <a:cubicBezTo>
                          <a:pt x="33" y="120"/>
                          <a:pt x="8" y="95"/>
                          <a:pt x="8" y="64"/>
                        </a:cubicBezTo>
                        <a:cubicBezTo>
                          <a:pt x="8" y="33"/>
                          <a:pt x="33" y="8"/>
                          <a:pt x="64" y="8"/>
                        </a:cubicBezTo>
                        <a:cubicBezTo>
                          <a:pt x="95" y="8"/>
                          <a:pt x="120" y="33"/>
                          <a:pt x="120" y="64"/>
                        </a:cubicBezTo>
                        <a:cubicBezTo>
                          <a:pt x="120" y="95"/>
                          <a:pt x="95" y="120"/>
                          <a:pt x="6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28" name="Freeform 142"/>
                  <p:cNvSpPr>
                    <a:spLocks/>
                  </p:cNvSpPr>
                  <p:nvPr/>
                </p:nvSpPr>
                <p:spPr bwMode="auto">
                  <a:xfrm>
                    <a:off x="5046" y="827"/>
                    <a:ext cx="65" cy="141"/>
                  </a:xfrm>
                  <a:custGeom>
                    <a:avLst/>
                    <a:gdLst>
                      <a:gd name="T0" fmla="*/ 17 w 65"/>
                      <a:gd name="T1" fmla="*/ 0 h 141"/>
                      <a:gd name="T2" fmla="*/ 0 w 65"/>
                      <a:gd name="T3" fmla="*/ 0 h 141"/>
                      <a:gd name="T4" fmla="*/ 0 w 65"/>
                      <a:gd name="T5" fmla="*/ 89 h 141"/>
                      <a:gd name="T6" fmla="*/ 53 w 65"/>
                      <a:gd name="T7" fmla="*/ 141 h 141"/>
                      <a:gd name="T8" fmla="*/ 65 w 65"/>
                      <a:gd name="T9" fmla="*/ 129 h 141"/>
                      <a:gd name="T10" fmla="*/ 17 w 65"/>
                      <a:gd name="T11" fmla="*/ 80 h 141"/>
                      <a:gd name="T12" fmla="*/ 17 w 65"/>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65" h="141">
                        <a:moveTo>
                          <a:pt x="17" y="0"/>
                        </a:moveTo>
                        <a:lnTo>
                          <a:pt x="0" y="0"/>
                        </a:lnTo>
                        <a:lnTo>
                          <a:pt x="0" y="89"/>
                        </a:lnTo>
                        <a:lnTo>
                          <a:pt x="53" y="141"/>
                        </a:lnTo>
                        <a:lnTo>
                          <a:pt x="65" y="129"/>
                        </a:lnTo>
                        <a:lnTo>
                          <a:pt x="17" y="80"/>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grpSp>
      <p:grpSp>
        <p:nvGrpSpPr>
          <p:cNvPr id="14" name="Group 13"/>
          <p:cNvGrpSpPr/>
          <p:nvPr/>
        </p:nvGrpSpPr>
        <p:grpSpPr>
          <a:xfrm>
            <a:off x="366648" y="3582276"/>
            <a:ext cx="11641560" cy="872915"/>
            <a:chOff x="286841" y="2818233"/>
            <a:chExt cx="11874998" cy="890419"/>
          </a:xfrm>
        </p:grpSpPr>
        <p:sp>
          <p:nvSpPr>
            <p:cNvPr id="62" name="Rectangle 127"/>
            <p:cNvSpPr/>
            <p:nvPr/>
          </p:nvSpPr>
          <p:spPr bwMode="auto">
            <a:xfrm>
              <a:off x="3017839" y="2818233"/>
              <a:ext cx="9144000" cy="8904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p:cNvGrpSpPr/>
            <p:nvPr/>
          </p:nvGrpSpPr>
          <p:grpSpPr>
            <a:xfrm>
              <a:off x="286841" y="2818233"/>
              <a:ext cx="11874998" cy="890419"/>
              <a:chOff x="286841" y="2818233"/>
              <a:chExt cx="11874998" cy="890419"/>
            </a:xfrm>
          </p:grpSpPr>
          <p:sp>
            <p:nvSpPr>
              <p:cNvPr id="140" name="Rectangle 127"/>
              <p:cNvSpPr/>
              <p:nvPr/>
            </p:nvSpPr>
            <p:spPr bwMode="auto">
              <a:xfrm>
                <a:off x="286841" y="2818233"/>
                <a:ext cx="2735475" cy="8904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84" rIns="182854" bIns="146284" numCol="1" spcCol="0" rtlCol="0" fromWordArt="0" anchor="ctr" anchorCtr="0" forceAA="0" compatLnSpc="1">
                <a:prstTxWarp prst="textNoShape">
                  <a:avLst/>
                </a:prstTxWarp>
                <a:noAutofit/>
              </a:bodyPr>
              <a:lstStyle/>
              <a:p>
                <a:pPr defTabSz="932293" fontAlgn="base">
                  <a:lnSpc>
                    <a:spcPct val="90000"/>
                  </a:lnSpc>
                  <a:defRPr/>
                </a:pPr>
                <a: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Campaign </a:t>
                </a:r>
                <a:b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Analytics</a:t>
                </a:r>
              </a:p>
            </p:txBody>
          </p:sp>
          <p:sp>
            <p:nvSpPr>
              <p:cNvPr id="64" name="Rectangle 129"/>
              <p:cNvSpPr/>
              <p:nvPr/>
            </p:nvSpPr>
            <p:spPr bwMode="auto">
              <a:xfrm>
                <a:off x="3017839" y="3036754"/>
                <a:ext cx="2926080" cy="517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ea typeface="Segoe UI" pitchFamily="34" charset="0"/>
                    <a:cs typeface="Segoe UI" pitchFamily="34" charset="0"/>
                  </a:rPr>
                  <a:t>It’s hard to gauge effectiveness and measure the health of a campaign</a:t>
                </a:r>
              </a:p>
            </p:txBody>
          </p:sp>
          <p:sp>
            <p:nvSpPr>
              <p:cNvPr id="65" name="Rectangle 130"/>
              <p:cNvSpPr/>
              <p:nvPr/>
            </p:nvSpPr>
            <p:spPr bwMode="auto">
              <a:xfrm>
                <a:off x="6126799" y="2953655"/>
                <a:ext cx="2926080"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ea typeface="Segoe UI" pitchFamily="34" charset="0"/>
                    <a:cs typeface="Segoe UI" pitchFamily="34" charset="0"/>
                  </a:rPr>
                  <a:t>It would be great to course-correct </a:t>
                </a:r>
                <a:br>
                  <a:rPr lang="en-US" sz="1176"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dirty="0">
                    <a:gradFill>
                      <a:gsLst>
                        <a:gs pos="0">
                          <a:srgbClr val="505050"/>
                        </a:gs>
                        <a:gs pos="100000">
                          <a:srgbClr val="505050"/>
                        </a:gs>
                      </a:gsLst>
                      <a:lin ang="5400000" scaled="1"/>
                    </a:gradFill>
                    <a:latin typeface="Segoe UI Semibold" panose="020B0702040204020203" pitchFamily="34" charset="0"/>
                    <a:ea typeface="Segoe UI" pitchFamily="34" charset="0"/>
                    <a:cs typeface="Segoe UI Semibold" panose="020B0702040204020203" pitchFamily="34" charset="0"/>
                  </a:rPr>
                  <a:t>during</a:t>
                </a:r>
                <a:r>
                  <a:rPr lang="en-US" sz="1176" dirty="0">
                    <a:gradFill>
                      <a:gsLst>
                        <a:gs pos="0">
                          <a:srgbClr val="505050"/>
                        </a:gs>
                        <a:gs pos="100000">
                          <a:srgbClr val="505050"/>
                        </a:gs>
                      </a:gsLst>
                      <a:lin ang="5400000" scaled="1"/>
                    </a:gradFill>
                    <a:latin typeface="Segoe UI"/>
                    <a:ea typeface="Segoe UI" pitchFamily="34" charset="0"/>
                    <a:cs typeface="Segoe UI" pitchFamily="34" charset="0"/>
                  </a:rPr>
                  <a:t> a marketing campaign, </a:t>
                </a:r>
                <a:br>
                  <a:rPr lang="en-US" sz="1176"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dirty="0">
                    <a:gradFill>
                      <a:gsLst>
                        <a:gs pos="0">
                          <a:srgbClr val="505050"/>
                        </a:gs>
                        <a:gs pos="100000">
                          <a:srgbClr val="505050"/>
                        </a:gs>
                      </a:gsLst>
                      <a:lin ang="5400000" scaled="1"/>
                    </a:gradFill>
                    <a:latin typeface="Segoe UI"/>
                    <a:ea typeface="Segoe UI" pitchFamily="34" charset="0"/>
                    <a:cs typeface="Segoe UI" pitchFamily="34" charset="0"/>
                  </a:rPr>
                  <a:t>instead of after the fact</a:t>
                </a:r>
              </a:p>
            </p:txBody>
          </p:sp>
          <p:sp>
            <p:nvSpPr>
              <p:cNvPr id="66" name="Rectangle 131"/>
              <p:cNvSpPr/>
              <p:nvPr/>
            </p:nvSpPr>
            <p:spPr bwMode="auto">
              <a:xfrm>
                <a:off x="9235759" y="2953656"/>
                <a:ext cx="2926080"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ea typeface="Segoe UI" pitchFamily="34" charset="0"/>
                    <a:cs typeface="Segoe UI" pitchFamily="34" charset="0"/>
                  </a:rPr>
                  <a:t>There is a deficit of insightful,</a:t>
                </a:r>
              </a:p>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ea typeface="Segoe UI" pitchFamily="34" charset="0"/>
                    <a:cs typeface="Segoe UI" pitchFamily="34" charset="0"/>
                  </a:rPr>
                  <a:t>quantitative campaign results, and </a:t>
                </a:r>
                <a:br>
                  <a:rPr lang="en-US" sz="1176"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dirty="0">
                    <a:gradFill>
                      <a:gsLst>
                        <a:gs pos="0">
                          <a:srgbClr val="505050"/>
                        </a:gs>
                        <a:gs pos="100000">
                          <a:srgbClr val="505050"/>
                        </a:gs>
                      </a:gsLst>
                      <a:lin ang="5400000" scaled="1"/>
                    </a:gradFill>
                    <a:latin typeface="Segoe UI"/>
                    <a:ea typeface="Segoe UI" pitchFamily="34" charset="0"/>
                    <a:cs typeface="Segoe UI" pitchFamily="34" charset="0"/>
                  </a:rPr>
                  <a:t>a lack of data-driven action taken</a:t>
                </a:r>
              </a:p>
            </p:txBody>
          </p:sp>
          <p:sp>
            <p:nvSpPr>
              <p:cNvPr id="150" name="Rectangle 128"/>
              <p:cNvSpPr/>
              <p:nvPr/>
            </p:nvSpPr>
            <p:spPr bwMode="auto">
              <a:xfrm>
                <a:off x="367657" y="2932368"/>
                <a:ext cx="428083" cy="662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GB" sz="3529">
                    <a:gradFill>
                      <a:gsLst>
                        <a:gs pos="0">
                          <a:srgbClr val="FFFFFF"/>
                        </a:gs>
                        <a:gs pos="100000">
                          <a:srgbClr val="FFFFFF"/>
                        </a:gs>
                      </a:gsLst>
                      <a:lin ang="5400000" scaled="0"/>
                    </a:gradFill>
                    <a:latin typeface="Segoe UI Light"/>
                    <a:ea typeface="Segoe UI" pitchFamily="34" charset="0"/>
                    <a:cs typeface="Segoe UI" pitchFamily="34" charset="0"/>
                  </a:rPr>
                  <a:t>1</a:t>
                </a:r>
                <a:endParaRPr lang="en-US" sz="3529">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174" name="Straight Connector 173"/>
              <p:cNvCxnSpPr/>
              <p:nvPr/>
            </p:nvCxnSpPr>
            <p:spPr>
              <a:xfrm>
                <a:off x="856699" y="2943402"/>
                <a:ext cx="0" cy="640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153"/>
              <p:cNvGrpSpPr>
                <a:grpSpLocks noChangeAspect="1"/>
              </p:cNvGrpSpPr>
              <p:nvPr/>
            </p:nvGrpSpPr>
            <p:grpSpPr bwMode="auto">
              <a:xfrm>
                <a:off x="2417865" y="3141205"/>
                <a:ext cx="400050" cy="244475"/>
                <a:chOff x="1491" y="2048"/>
                <a:chExt cx="252" cy="154"/>
              </a:xfrm>
            </p:grpSpPr>
            <p:sp>
              <p:nvSpPr>
                <p:cNvPr id="30" name="Freeform 154"/>
                <p:cNvSpPr>
                  <a:spLocks/>
                </p:cNvSpPr>
                <p:nvPr/>
              </p:nvSpPr>
              <p:spPr bwMode="auto">
                <a:xfrm>
                  <a:off x="1558" y="2151"/>
                  <a:ext cx="67" cy="51"/>
                </a:xfrm>
                <a:custGeom>
                  <a:avLst/>
                  <a:gdLst>
                    <a:gd name="T0" fmla="*/ 32 w 32"/>
                    <a:gd name="T1" fmla="*/ 8 h 24"/>
                    <a:gd name="T2" fmla="*/ 16 w 32"/>
                    <a:gd name="T3" fmla="*/ 24 h 24"/>
                    <a:gd name="T4" fmla="*/ 0 w 32"/>
                    <a:gd name="T5" fmla="*/ 8 h 24"/>
                    <a:gd name="T6" fmla="*/ 2 w 32"/>
                    <a:gd name="T7" fmla="*/ 0 h 24"/>
                  </a:gdLst>
                  <a:ahLst/>
                  <a:cxnLst>
                    <a:cxn ang="0">
                      <a:pos x="T0" y="T1"/>
                    </a:cxn>
                    <a:cxn ang="0">
                      <a:pos x="T2" y="T3"/>
                    </a:cxn>
                    <a:cxn ang="0">
                      <a:pos x="T4" y="T5"/>
                    </a:cxn>
                    <a:cxn ang="0">
                      <a:pos x="T6" y="T7"/>
                    </a:cxn>
                  </a:cxnLst>
                  <a:rect l="0" t="0" r="r" b="b"/>
                  <a:pathLst>
                    <a:path w="32" h="24">
                      <a:moveTo>
                        <a:pt x="32" y="8"/>
                      </a:moveTo>
                      <a:cubicBezTo>
                        <a:pt x="32" y="17"/>
                        <a:pt x="25" y="24"/>
                        <a:pt x="16" y="24"/>
                      </a:cubicBezTo>
                      <a:cubicBezTo>
                        <a:pt x="7" y="24"/>
                        <a:pt x="0" y="17"/>
                        <a:pt x="0" y="8"/>
                      </a:cubicBezTo>
                      <a:cubicBezTo>
                        <a:pt x="0" y="5"/>
                        <a:pt x="1" y="2"/>
                        <a:pt x="2" y="0"/>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36" name="Freeform 155"/>
                <p:cNvSpPr>
                  <a:spLocks/>
                </p:cNvSpPr>
                <p:nvPr/>
              </p:nvSpPr>
              <p:spPr bwMode="auto">
                <a:xfrm>
                  <a:off x="1491" y="2048"/>
                  <a:ext cx="252" cy="137"/>
                </a:xfrm>
                <a:custGeom>
                  <a:avLst/>
                  <a:gdLst>
                    <a:gd name="T0" fmla="*/ 252 w 252"/>
                    <a:gd name="T1" fmla="*/ 0 h 137"/>
                    <a:gd name="T2" fmla="*/ 252 w 252"/>
                    <a:gd name="T3" fmla="*/ 137 h 137"/>
                    <a:gd name="T4" fmla="*/ 243 w 252"/>
                    <a:gd name="T5" fmla="*/ 137 h 137"/>
                    <a:gd name="T6" fmla="*/ 9 w 252"/>
                    <a:gd name="T7" fmla="*/ 94 h 137"/>
                    <a:gd name="T8" fmla="*/ 0 w 252"/>
                    <a:gd name="T9" fmla="*/ 94 h 137"/>
                    <a:gd name="T10" fmla="*/ 0 w 252"/>
                    <a:gd name="T11" fmla="*/ 43 h 137"/>
                    <a:gd name="T12" fmla="*/ 9 w 252"/>
                    <a:gd name="T13" fmla="*/ 43 h 137"/>
                    <a:gd name="T14" fmla="*/ 243 w 252"/>
                    <a:gd name="T15" fmla="*/ 0 h 137"/>
                    <a:gd name="T16" fmla="*/ 252 w 252"/>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2" h="137">
                      <a:moveTo>
                        <a:pt x="252" y="0"/>
                      </a:moveTo>
                      <a:lnTo>
                        <a:pt x="252" y="137"/>
                      </a:lnTo>
                      <a:lnTo>
                        <a:pt x="243" y="137"/>
                      </a:lnTo>
                      <a:lnTo>
                        <a:pt x="9" y="94"/>
                      </a:lnTo>
                      <a:lnTo>
                        <a:pt x="0" y="94"/>
                      </a:lnTo>
                      <a:lnTo>
                        <a:pt x="0" y="43"/>
                      </a:lnTo>
                      <a:lnTo>
                        <a:pt x="9" y="43"/>
                      </a:lnTo>
                      <a:lnTo>
                        <a:pt x="243" y="0"/>
                      </a:lnTo>
                      <a:lnTo>
                        <a:pt x="252" y="0"/>
                      </a:ln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grpSp>
          <p:cxnSp>
            <p:nvCxnSpPr>
              <p:cNvPr id="187" name="Straight Connector 186"/>
              <p:cNvCxnSpPr/>
              <p:nvPr/>
            </p:nvCxnSpPr>
            <p:spPr>
              <a:xfrm>
                <a:off x="6000199" y="2943402"/>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9181549" y="2943402"/>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7" name="Group 16"/>
          <p:cNvGrpSpPr/>
          <p:nvPr/>
        </p:nvGrpSpPr>
        <p:grpSpPr>
          <a:xfrm>
            <a:off x="366648" y="4499369"/>
            <a:ext cx="11641560" cy="872915"/>
            <a:chOff x="286841" y="3753716"/>
            <a:chExt cx="11874998" cy="890419"/>
          </a:xfrm>
        </p:grpSpPr>
        <p:sp>
          <p:nvSpPr>
            <p:cNvPr id="136" name="Rectangle 127"/>
            <p:cNvSpPr/>
            <p:nvPr/>
          </p:nvSpPr>
          <p:spPr bwMode="auto">
            <a:xfrm>
              <a:off x="3017839" y="3753716"/>
              <a:ext cx="9144000" cy="8904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 name="Group 7"/>
            <p:cNvGrpSpPr/>
            <p:nvPr/>
          </p:nvGrpSpPr>
          <p:grpSpPr>
            <a:xfrm>
              <a:off x="286841" y="3753716"/>
              <a:ext cx="11874998" cy="890419"/>
              <a:chOff x="286841" y="3753716"/>
              <a:chExt cx="11874998" cy="890419"/>
            </a:xfrm>
          </p:grpSpPr>
          <p:sp>
            <p:nvSpPr>
              <p:cNvPr id="141" name="Rectangle 127"/>
              <p:cNvSpPr/>
              <p:nvPr/>
            </p:nvSpPr>
            <p:spPr bwMode="auto">
              <a:xfrm>
                <a:off x="286841" y="3753716"/>
                <a:ext cx="2735475" cy="89041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84" rIns="182854" bIns="146284" numCol="1" spcCol="0" rtlCol="0" fromWordArt="0" anchor="ctr" anchorCtr="0" forceAA="0" compatLnSpc="1">
                <a:prstTxWarp prst="textNoShape">
                  <a:avLst/>
                </a:prstTxWarp>
                <a:noAutofit/>
              </a:bodyPr>
              <a:lstStyle/>
              <a:p>
                <a:pPr defTabSz="932293" fontAlgn="base">
                  <a:lnSpc>
                    <a:spcPct val="90000"/>
                  </a:lnSpc>
                  <a:defRPr/>
                </a:pPr>
                <a: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Website and </a:t>
                </a:r>
                <a:b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Social Analytics</a:t>
                </a:r>
              </a:p>
            </p:txBody>
          </p:sp>
          <p:sp>
            <p:nvSpPr>
              <p:cNvPr id="73" name="Rectangle 149"/>
              <p:cNvSpPr/>
              <p:nvPr/>
            </p:nvSpPr>
            <p:spPr bwMode="auto">
              <a:xfrm>
                <a:off x="3017840" y="3769839"/>
                <a:ext cx="2926080" cy="849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ea typeface="Segoe UI" pitchFamily="34" charset="0"/>
                    <a:cs typeface="Segoe UI" pitchFamily="34" charset="0"/>
                  </a:rPr>
                  <a:t>Too much data is </a:t>
                </a:r>
                <a:r>
                  <a:rPr lang="en-US" sz="1176" dirty="0" err="1">
                    <a:gradFill>
                      <a:gsLst>
                        <a:gs pos="0">
                          <a:srgbClr val="505050"/>
                        </a:gs>
                        <a:gs pos="100000">
                          <a:srgbClr val="505050"/>
                        </a:gs>
                      </a:gsLst>
                      <a:lin ang="5400000" scaled="1"/>
                    </a:gradFill>
                    <a:latin typeface="Segoe UI"/>
                    <a:ea typeface="Segoe UI" pitchFamily="34" charset="0"/>
                    <a:cs typeface="Segoe UI" pitchFamily="34" charset="0"/>
                  </a:rPr>
                  <a:t>silo’d</a:t>
                </a:r>
                <a:r>
                  <a:rPr lang="en-US" sz="1176" dirty="0">
                    <a:gradFill>
                      <a:gsLst>
                        <a:gs pos="0">
                          <a:srgbClr val="505050"/>
                        </a:gs>
                        <a:gs pos="100000">
                          <a:srgbClr val="505050"/>
                        </a:gs>
                      </a:gsLst>
                      <a:lin ang="5400000" scaled="1"/>
                    </a:gradFill>
                    <a:latin typeface="Segoe UI"/>
                    <a:ea typeface="Segoe UI" pitchFamily="34" charset="0"/>
                    <a:cs typeface="Segoe UI" pitchFamily="34" charset="0"/>
                  </a:rPr>
                  <a:t> in different </a:t>
                </a:r>
                <a:br>
                  <a:rPr lang="en-US" sz="1176"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dirty="0">
                    <a:gradFill>
                      <a:gsLst>
                        <a:gs pos="0">
                          <a:srgbClr val="505050"/>
                        </a:gs>
                        <a:gs pos="100000">
                          <a:srgbClr val="505050"/>
                        </a:gs>
                      </a:gsLst>
                      <a:lin ang="5400000" scaled="1"/>
                    </a:gradFill>
                    <a:latin typeface="Segoe UI"/>
                    <a:ea typeface="Segoe UI" pitchFamily="34" charset="0"/>
                    <a:cs typeface="Segoe UI" pitchFamily="34" charset="0"/>
                  </a:rPr>
                  <a:t>marketing tools, and it’s difficult </a:t>
                </a:r>
                <a:br>
                  <a:rPr lang="en-US" sz="1176"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dirty="0">
                    <a:gradFill>
                      <a:gsLst>
                        <a:gs pos="0">
                          <a:srgbClr val="505050"/>
                        </a:gs>
                        <a:gs pos="100000">
                          <a:srgbClr val="505050"/>
                        </a:gs>
                      </a:gsLst>
                      <a:lin ang="5400000" scaled="1"/>
                    </a:gradFill>
                    <a:latin typeface="Segoe UI"/>
                    <a:ea typeface="Segoe UI" pitchFamily="34" charset="0"/>
                    <a:cs typeface="Segoe UI" pitchFamily="34" charset="0"/>
                  </a:rPr>
                  <a:t>to normalize all that data and see </a:t>
                </a:r>
                <a:br>
                  <a:rPr lang="en-US" sz="1176"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dirty="0">
                    <a:gradFill>
                      <a:gsLst>
                        <a:gs pos="0">
                          <a:srgbClr val="505050"/>
                        </a:gs>
                        <a:gs pos="100000">
                          <a:srgbClr val="505050"/>
                        </a:gs>
                      </a:gsLst>
                      <a:lin ang="5400000" scaled="1"/>
                    </a:gradFill>
                    <a:latin typeface="Segoe UI"/>
                    <a:ea typeface="Segoe UI" pitchFamily="34" charset="0"/>
                    <a:cs typeface="Segoe UI" pitchFamily="34" charset="0"/>
                  </a:rPr>
                  <a:t>it together</a:t>
                </a:r>
              </a:p>
            </p:txBody>
          </p:sp>
          <p:sp>
            <p:nvSpPr>
              <p:cNvPr id="74" name="Rectangle 150"/>
              <p:cNvSpPr/>
              <p:nvPr/>
            </p:nvSpPr>
            <p:spPr bwMode="auto">
              <a:xfrm>
                <a:off x="6126799" y="3769838"/>
                <a:ext cx="2926080" cy="849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ea typeface="Segoe UI" pitchFamily="34" charset="0"/>
                    <a:cs typeface="Segoe UI" pitchFamily="34" charset="0"/>
                  </a:rPr>
                  <a:t>It takes a long time to uncover trends and outliers – so paid media investments are not always informed by the latest data </a:t>
                </a:r>
              </a:p>
            </p:txBody>
          </p:sp>
          <p:sp>
            <p:nvSpPr>
              <p:cNvPr id="75" name="Rectangle 151"/>
              <p:cNvSpPr/>
              <p:nvPr/>
            </p:nvSpPr>
            <p:spPr bwMode="auto">
              <a:xfrm>
                <a:off x="9235759" y="3852938"/>
                <a:ext cx="2926080"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ea typeface="Segoe UI" pitchFamily="34" charset="0"/>
                    <a:cs typeface="Segoe UI" pitchFamily="34" charset="0"/>
                  </a:rPr>
                  <a:t>It’s not clear which pieces of </a:t>
                </a:r>
                <a:br>
                  <a:rPr lang="en-US" sz="1176" dirty="0">
                    <a:gradFill>
                      <a:gsLst>
                        <a:gs pos="0">
                          <a:srgbClr val="505050"/>
                        </a:gs>
                        <a:gs pos="100000">
                          <a:srgbClr val="505050"/>
                        </a:gs>
                      </a:gsLst>
                      <a:lin ang="5400000" scaled="1"/>
                    </a:gradFill>
                    <a:latin typeface="Segoe UI"/>
                    <a:ea typeface="Segoe UI" pitchFamily="34" charset="0"/>
                    <a:cs typeface="Segoe UI" pitchFamily="34" charset="0"/>
                  </a:rPr>
                </a:br>
                <a:r>
                  <a:rPr lang="en-US" sz="1176" dirty="0">
                    <a:gradFill>
                      <a:gsLst>
                        <a:gs pos="0">
                          <a:srgbClr val="505050"/>
                        </a:gs>
                        <a:gs pos="100000">
                          <a:srgbClr val="505050"/>
                        </a:gs>
                      </a:gsLst>
                      <a:lin ang="5400000" scaled="1"/>
                    </a:gradFill>
                    <a:latin typeface="Segoe UI"/>
                    <a:ea typeface="Segoe UI" pitchFamily="34" charset="0"/>
                    <a:cs typeface="Segoe UI" pitchFamily="34" charset="0"/>
                  </a:rPr>
                  <a:t>content are doing well, which are underperforming, and why</a:t>
                </a:r>
              </a:p>
            </p:txBody>
          </p:sp>
          <p:sp>
            <p:nvSpPr>
              <p:cNvPr id="175" name="Rectangle 148"/>
              <p:cNvSpPr/>
              <p:nvPr/>
            </p:nvSpPr>
            <p:spPr bwMode="auto">
              <a:xfrm>
                <a:off x="367657" y="3825884"/>
                <a:ext cx="428083" cy="7460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GB" sz="3529">
                    <a:gradFill>
                      <a:gsLst>
                        <a:gs pos="0">
                          <a:srgbClr val="FFFFFF"/>
                        </a:gs>
                        <a:gs pos="100000">
                          <a:srgbClr val="FFFFFF"/>
                        </a:gs>
                      </a:gsLst>
                      <a:lin ang="5400000" scaled="0"/>
                    </a:gradFill>
                    <a:latin typeface="Segoe UI Light"/>
                    <a:ea typeface="Segoe UI" pitchFamily="34" charset="0"/>
                    <a:cs typeface="Segoe UI" pitchFamily="34" charset="0"/>
                  </a:rPr>
                  <a:t>2</a:t>
                </a:r>
                <a:endParaRPr lang="en-US" sz="3529">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176" name="Straight Connector 175"/>
              <p:cNvCxnSpPr/>
              <p:nvPr/>
            </p:nvCxnSpPr>
            <p:spPr>
              <a:xfrm>
                <a:off x="856699" y="3878885"/>
                <a:ext cx="0" cy="640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81" name="Group 127"/>
              <p:cNvGrpSpPr>
                <a:grpSpLocks noChangeAspect="1"/>
              </p:cNvGrpSpPr>
              <p:nvPr/>
            </p:nvGrpSpPr>
            <p:grpSpPr bwMode="auto">
              <a:xfrm>
                <a:off x="2444853" y="4061077"/>
                <a:ext cx="346075" cy="296863"/>
                <a:chOff x="5697" y="762"/>
                <a:chExt cx="218" cy="187"/>
              </a:xfrm>
            </p:grpSpPr>
            <p:sp>
              <p:nvSpPr>
                <p:cNvPr id="182" name="Rectangle 128"/>
                <p:cNvSpPr>
                  <a:spLocks noChangeArrowheads="1"/>
                </p:cNvSpPr>
                <p:nvPr/>
              </p:nvSpPr>
              <p:spPr bwMode="auto">
                <a:xfrm>
                  <a:off x="5697" y="762"/>
                  <a:ext cx="218" cy="187"/>
                </a:xfrm>
                <a:prstGeom prst="rect">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183" name="Line 129"/>
                <p:cNvSpPr>
                  <a:spLocks noChangeShapeType="1"/>
                </p:cNvSpPr>
                <p:nvPr/>
              </p:nvSpPr>
              <p:spPr bwMode="auto">
                <a:xfrm flipH="1">
                  <a:off x="5697" y="813"/>
                  <a:ext cx="21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184" name="Oval 130"/>
                <p:cNvSpPr>
                  <a:spLocks noChangeArrowheads="1"/>
                </p:cNvSpPr>
                <p:nvPr/>
              </p:nvSpPr>
              <p:spPr bwMode="auto">
                <a:xfrm>
                  <a:off x="5823" y="779"/>
                  <a:ext cx="17" cy="1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185" name="Oval 131"/>
                <p:cNvSpPr>
                  <a:spLocks noChangeArrowheads="1"/>
                </p:cNvSpPr>
                <p:nvPr/>
              </p:nvSpPr>
              <p:spPr bwMode="auto">
                <a:xfrm>
                  <a:off x="5848" y="779"/>
                  <a:ext cx="17" cy="1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186" name="Oval 132"/>
                <p:cNvSpPr>
                  <a:spLocks noChangeArrowheads="1"/>
                </p:cNvSpPr>
                <p:nvPr/>
              </p:nvSpPr>
              <p:spPr bwMode="auto">
                <a:xfrm>
                  <a:off x="5873" y="779"/>
                  <a:ext cx="17" cy="1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grpSp>
          <p:sp>
            <p:nvSpPr>
              <p:cNvPr id="39" name="Freeform 159"/>
              <p:cNvSpPr>
                <a:spLocks/>
              </p:cNvSpPr>
              <p:nvPr/>
            </p:nvSpPr>
            <p:spPr bwMode="auto">
              <a:xfrm>
                <a:off x="2530089" y="4194571"/>
                <a:ext cx="175603" cy="110839"/>
              </a:xfrm>
              <a:custGeom>
                <a:avLst/>
                <a:gdLst>
                  <a:gd name="T0" fmla="*/ 0 w 269"/>
                  <a:gd name="T1" fmla="*/ 168 h 236"/>
                  <a:gd name="T2" fmla="*/ 34 w 269"/>
                  <a:gd name="T3" fmla="*/ 168 h 236"/>
                  <a:gd name="T4" fmla="*/ 34 w 269"/>
                  <a:gd name="T5" fmla="*/ 236 h 236"/>
                  <a:gd name="T6" fmla="*/ 101 w 269"/>
                  <a:gd name="T7" fmla="*/ 168 h 236"/>
                  <a:gd name="T8" fmla="*/ 269 w 269"/>
                  <a:gd name="T9" fmla="*/ 168 h 236"/>
                  <a:gd name="T10" fmla="*/ 269 w 269"/>
                  <a:gd name="T11" fmla="*/ 0 h 236"/>
                  <a:gd name="T12" fmla="*/ 0 w 269"/>
                  <a:gd name="T13" fmla="*/ 0 h 236"/>
                  <a:gd name="T14" fmla="*/ 0 w 269"/>
                  <a:gd name="T15" fmla="*/ 168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9" h="236">
                    <a:moveTo>
                      <a:pt x="0" y="168"/>
                    </a:moveTo>
                    <a:lnTo>
                      <a:pt x="34" y="168"/>
                    </a:lnTo>
                    <a:lnTo>
                      <a:pt x="34" y="236"/>
                    </a:lnTo>
                    <a:lnTo>
                      <a:pt x="101" y="168"/>
                    </a:lnTo>
                    <a:lnTo>
                      <a:pt x="269" y="168"/>
                    </a:lnTo>
                    <a:lnTo>
                      <a:pt x="269" y="0"/>
                    </a:lnTo>
                    <a:lnTo>
                      <a:pt x="0" y="0"/>
                    </a:lnTo>
                    <a:lnTo>
                      <a:pt x="0" y="168"/>
                    </a:lnTo>
                    <a:close/>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cxnSp>
            <p:nvCxnSpPr>
              <p:cNvPr id="188" name="Straight Connector 187"/>
              <p:cNvCxnSpPr/>
              <p:nvPr/>
            </p:nvCxnSpPr>
            <p:spPr>
              <a:xfrm>
                <a:off x="6000199" y="3878885"/>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a:xfrm>
                <a:off x="9181549" y="3878885"/>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354685" y="3189127"/>
            <a:ext cx="11463843" cy="413354"/>
            <a:chOff x="274638" y="2417200"/>
            <a:chExt cx="11693717" cy="421643"/>
          </a:xfrm>
        </p:grpSpPr>
        <p:sp>
          <p:nvSpPr>
            <p:cNvPr id="195" name="TextBox 4"/>
            <p:cNvSpPr txBox="1"/>
            <p:nvPr/>
          </p:nvSpPr>
          <p:spPr>
            <a:xfrm>
              <a:off x="274638" y="2417200"/>
              <a:ext cx="2722477" cy="400110"/>
            </a:xfrm>
            <a:prstGeom prst="rect">
              <a:avLst/>
            </a:prstGeom>
            <a:noFill/>
          </p:spPr>
          <p:txBody>
            <a:bodyPr wrap="none" lIns="143428" tIns="89642" rIns="143428" bIns="89642" rtlCol="0" anchor="ctr">
              <a:spAutoFit/>
            </a:bodyPr>
            <a:lstStyle/>
            <a:p>
              <a:pPr defTabSz="914367">
                <a:defRPr/>
              </a:pPr>
              <a:r>
                <a:rPr lang="en-US" sz="1372"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Common marketing scenarios</a:t>
              </a:r>
            </a:p>
          </p:txBody>
        </p:sp>
        <p:sp>
          <p:nvSpPr>
            <p:cNvPr id="196" name="TextBox 4"/>
            <p:cNvSpPr txBox="1"/>
            <p:nvPr/>
          </p:nvSpPr>
          <p:spPr>
            <a:xfrm>
              <a:off x="6568641" y="2438733"/>
              <a:ext cx="1938672" cy="400110"/>
            </a:xfrm>
            <a:prstGeom prst="rect">
              <a:avLst/>
            </a:prstGeom>
            <a:noFill/>
          </p:spPr>
          <p:txBody>
            <a:bodyPr wrap="none" lIns="143428" tIns="89642" rIns="143428" bIns="89642" rtlCol="0" anchor="ctr">
              <a:spAutoFit/>
            </a:bodyPr>
            <a:lstStyle/>
            <a:p>
              <a:pPr defTabSz="914367">
                <a:defRPr/>
              </a:pPr>
              <a:r>
                <a:rPr lang="en-US" sz="1372"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Related pain points*</a:t>
              </a:r>
            </a:p>
          </p:txBody>
        </p:sp>
        <p:cxnSp>
          <p:nvCxnSpPr>
            <p:cNvPr id="197" name="Straight Connector 133"/>
            <p:cNvCxnSpPr/>
            <p:nvPr/>
          </p:nvCxnSpPr>
          <p:spPr>
            <a:xfrm flipH="1">
              <a:off x="8612971" y="2638787"/>
              <a:ext cx="3355384" cy="0"/>
            </a:xfrm>
            <a:prstGeom prst="line">
              <a:avLst/>
            </a:prstGeom>
            <a:ln w="9525">
              <a:solidFill>
                <a:schemeClr val="tx2"/>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8" name="Straight Connector 133"/>
            <p:cNvCxnSpPr/>
            <p:nvPr/>
          </p:nvCxnSpPr>
          <p:spPr>
            <a:xfrm flipH="1">
              <a:off x="3198872" y="2638787"/>
              <a:ext cx="3264112" cy="0"/>
            </a:xfrm>
            <a:prstGeom prst="line">
              <a:avLst/>
            </a:prstGeom>
            <a:ln w="9525">
              <a:solidFill>
                <a:schemeClr val="tx2"/>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09333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33597E-6 -4.3123E-6 L -2.33597E-6 0.03246 " pathEditMode="relative" rAng="0" ptsTypes="AA">
                                      <p:cBhvr>
                                        <p:cTn id="9" dur="750" spd="-100000" fill="hold"/>
                                        <p:tgtEl>
                                          <p:spTgt spid="3"/>
                                        </p:tgtEl>
                                        <p:attrNameLst>
                                          <p:attrName>ppt_x</p:attrName>
                                          <p:attrName>ppt_y</p:attrName>
                                        </p:attrNameLst>
                                      </p:cBhvr>
                                      <p:rCtr x="0" y="1611"/>
                                    </p:animMotion>
                                  </p:childTnLst>
                                </p:cTn>
                              </p:par>
                              <p:par>
                                <p:cTn id="10" presetID="10" presetClass="entr" presetSubtype="0" fill="hold" nodeType="withEffect">
                                  <p:stCondLst>
                                    <p:cond delay="1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150"/>
                                  </p:stCondLst>
                                  <p:childTnLst>
                                    <p:animMotion origin="layout" path="M -2.33597E-6 -4.3123E-6 L -2.33597E-6 0.03246 " pathEditMode="relative" rAng="0" ptsTypes="AA">
                                      <p:cBhvr>
                                        <p:cTn id="14" dur="750" spd="-100000" fill="hold"/>
                                        <p:tgtEl>
                                          <p:spTgt spid="6"/>
                                        </p:tgtEl>
                                        <p:attrNameLst>
                                          <p:attrName>ppt_x</p:attrName>
                                          <p:attrName>ppt_y</p:attrName>
                                        </p:attrNameLst>
                                      </p:cBhvr>
                                      <p:rCtr x="0" y="1611"/>
                                    </p:animMotion>
                                  </p:childTnLst>
                                </p:cTn>
                              </p:par>
                              <p:par>
                                <p:cTn id="15" presetID="10"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500"/>
                                  </p:stCondLst>
                                  <p:childTnLst>
                                    <p:animMotion origin="layout" path="M -2.33597E-6 -4.3123E-6 L -2.33597E-6 0.03246 " pathEditMode="relative" rAng="0" ptsTypes="AA">
                                      <p:cBhvr>
                                        <p:cTn id="19" dur="750" spd="-100000" fill="hold"/>
                                        <p:tgtEl>
                                          <p:spTgt spid="14"/>
                                        </p:tgtEl>
                                        <p:attrNameLst>
                                          <p:attrName>ppt_x</p:attrName>
                                          <p:attrName>ppt_y</p:attrName>
                                        </p:attrNameLst>
                                      </p:cBhvr>
                                      <p:rCtr x="0" y="1611"/>
                                    </p:animMotion>
                                  </p:childTnLst>
                                </p:cTn>
                              </p:par>
                              <p:par>
                                <p:cTn id="20" presetID="10" presetClass="entr" presetSubtype="0" fill="hold" nodeType="withEffect">
                                  <p:stCondLst>
                                    <p:cond delay="6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650"/>
                                  </p:stCondLst>
                                  <p:childTnLst>
                                    <p:animMotion origin="layout" path="M -2.33597E-6 -4.3123E-6 L -2.33597E-6 0.03246 " pathEditMode="relative" rAng="0" ptsTypes="AA">
                                      <p:cBhvr>
                                        <p:cTn id="24" dur="750" spd="-100000" fill="hold"/>
                                        <p:tgtEl>
                                          <p:spTgt spid="17"/>
                                        </p:tgtEl>
                                        <p:attrNameLst>
                                          <p:attrName>ppt_x</p:attrName>
                                          <p:attrName>ppt_y</p:attrName>
                                        </p:attrNameLst>
                                      </p:cBhvr>
                                      <p:rCtr x="0" y="1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bwMode="auto">
          <a:xfrm>
            <a:off x="6097161" y="5565157"/>
            <a:ext cx="5827920"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36145" lvl="1" defTabSz="914367">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Extend to other data sources: Facebook, LinkedIn, Instagram </a:t>
            </a:r>
          </a:p>
        </p:txBody>
      </p:sp>
      <p:sp>
        <p:nvSpPr>
          <p:cNvPr id="50" name="Rectangle 49"/>
          <p:cNvSpPr/>
          <p:nvPr/>
        </p:nvSpPr>
        <p:spPr bwMode="auto">
          <a:xfrm>
            <a:off x="6097161" y="4507977"/>
            <a:ext cx="5827920"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36145" lvl="1" defTabSz="914367">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Quickly respond to positive and negative sentiment</a:t>
            </a:r>
          </a:p>
        </p:txBody>
      </p:sp>
      <p:sp>
        <p:nvSpPr>
          <p:cNvPr id="42" name="Rectangle 41"/>
          <p:cNvSpPr/>
          <p:nvPr/>
        </p:nvSpPr>
        <p:spPr bwMode="auto">
          <a:xfrm>
            <a:off x="6097161" y="3450798"/>
            <a:ext cx="5827920"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36145" lvl="1" defTabSz="914367">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Analyze a network of authors and trending topics</a:t>
            </a:r>
          </a:p>
        </p:txBody>
      </p:sp>
      <p:grpSp>
        <p:nvGrpSpPr>
          <p:cNvPr id="70" name="Group 69"/>
          <p:cNvGrpSpPr/>
          <p:nvPr/>
        </p:nvGrpSpPr>
        <p:grpSpPr>
          <a:xfrm>
            <a:off x="5539696" y="5565157"/>
            <a:ext cx="519759" cy="1003999"/>
            <a:chOff x="6031778" y="5676253"/>
            <a:chExt cx="530181" cy="1024131"/>
          </a:xfrm>
        </p:grpSpPr>
        <p:sp>
          <p:nvSpPr>
            <p:cNvPr id="71" name="Isosceles Triangle 70"/>
            <p:cNvSpPr/>
            <p:nvPr/>
          </p:nvSpPr>
          <p:spPr bwMode="auto">
            <a:xfrm rot="5400000">
              <a:off x="5913605" y="6052029"/>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p:cNvSpPr/>
            <p:nvPr/>
          </p:nvSpPr>
          <p:spPr bwMode="auto">
            <a:xfrm>
              <a:off x="6092738" y="5676254"/>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Isosceles Triangle 72"/>
            <p:cNvSpPr/>
            <p:nvPr/>
          </p:nvSpPr>
          <p:spPr bwMode="auto">
            <a:xfrm rot="5400000">
              <a:off x="5852645" y="6052028"/>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4" name="Rectangle 73"/>
            <p:cNvSpPr/>
            <p:nvPr/>
          </p:nvSpPr>
          <p:spPr bwMode="auto">
            <a:xfrm>
              <a:off x="6031778" y="5676253"/>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Isosceles Triangle 74"/>
            <p:cNvSpPr/>
            <p:nvPr/>
          </p:nvSpPr>
          <p:spPr bwMode="auto">
            <a:xfrm rot="5400000">
              <a:off x="5820895" y="6052027"/>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p:cNvGrpSpPr/>
          <p:nvPr/>
        </p:nvGrpSpPr>
        <p:grpSpPr>
          <a:xfrm>
            <a:off x="5539696" y="4507978"/>
            <a:ext cx="519759" cy="1003999"/>
            <a:chOff x="6031778" y="4597875"/>
            <a:chExt cx="530181" cy="1024131"/>
          </a:xfrm>
        </p:grpSpPr>
        <p:sp>
          <p:nvSpPr>
            <p:cNvPr id="77" name="Isosceles Triangle 76"/>
            <p:cNvSpPr/>
            <p:nvPr/>
          </p:nvSpPr>
          <p:spPr bwMode="auto">
            <a:xfrm rot="5400000">
              <a:off x="5913605" y="4973651"/>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Rectangle 77"/>
            <p:cNvSpPr/>
            <p:nvPr/>
          </p:nvSpPr>
          <p:spPr bwMode="auto">
            <a:xfrm>
              <a:off x="6092738" y="4597876"/>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Isosceles Triangle 78"/>
            <p:cNvSpPr/>
            <p:nvPr/>
          </p:nvSpPr>
          <p:spPr bwMode="auto">
            <a:xfrm rot="5400000">
              <a:off x="5852645" y="4973650"/>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bwMode="auto">
            <a:xfrm>
              <a:off x="6031778" y="4597875"/>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Isosceles Triangle 80"/>
            <p:cNvSpPr/>
            <p:nvPr/>
          </p:nvSpPr>
          <p:spPr bwMode="auto">
            <a:xfrm rot="5400000">
              <a:off x="5820895" y="4973649"/>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82" name="Group 81"/>
          <p:cNvGrpSpPr/>
          <p:nvPr/>
        </p:nvGrpSpPr>
        <p:grpSpPr>
          <a:xfrm>
            <a:off x="5539696" y="3450798"/>
            <a:ext cx="519759" cy="1003999"/>
            <a:chOff x="6031778" y="3519497"/>
            <a:chExt cx="530181" cy="1024131"/>
          </a:xfrm>
        </p:grpSpPr>
        <p:sp>
          <p:nvSpPr>
            <p:cNvPr id="83" name="Isosceles Triangle 82"/>
            <p:cNvSpPr/>
            <p:nvPr/>
          </p:nvSpPr>
          <p:spPr bwMode="auto">
            <a:xfrm rot="5400000">
              <a:off x="5913605" y="3895273"/>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p:cNvSpPr/>
            <p:nvPr/>
          </p:nvSpPr>
          <p:spPr bwMode="auto">
            <a:xfrm>
              <a:off x="6092738" y="3519498"/>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5" name="Isosceles Triangle 84"/>
            <p:cNvSpPr/>
            <p:nvPr/>
          </p:nvSpPr>
          <p:spPr bwMode="auto">
            <a:xfrm rot="5400000">
              <a:off x="5852645" y="3895272"/>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 name="Rectangle 85"/>
            <p:cNvSpPr/>
            <p:nvPr/>
          </p:nvSpPr>
          <p:spPr bwMode="auto">
            <a:xfrm>
              <a:off x="6031778" y="3519497"/>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Isosceles Triangle 86"/>
            <p:cNvSpPr/>
            <p:nvPr/>
          </p:nvSpPr>
          <p:spPr bwMode="auto">
            <a:xfrm rot="5400000">
              <a:off x="5820895" y="3895271"/>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3" name="Rectangle 32"/>
          <p:cNvSpPr/>
          <p:nvPr/>
        </p:nvSpPr>
        <p:spPr bwMode="auto">
          <a:xfrm>
            <a:off x="6097161" y="2393619"/>
            <a:ext cx="5827920"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336145" lvl="1" defTabSz="914367">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Visually identify your biggest fans, critics, and influencers</a:t>
            </a:r>
          </a:p>
        </p:txBody>
      </p:sp>
      <p:grpSp>
        <p:nvGrpSpPr>
          <p:cNvPr id="88" name="Group 87"/>
          <p:cNvGrpSpPr/>
          <p:nvPr/>
        </p:nvGrpSpPr>
        <p:grpSpPr>
          <a:xfrm>
            <a:off x="5539696" y="2393619"/>
            <a:ext cx="519759" cy="1003999"/>
            <a:chOff x="6031778" y="2441119"/>
            <a:chExt cx="530181" cy="1024131"/>
          </a:xfrm>
        </p:grpSpPr>
        <p:sp>
          <p:nvSpPr>
            <p:cNvPr id="89" name="Isosceles Triangle 88"/>
            <p:cNvSpPr/>
            <p:nvPr/>
          </p:nvSpPr>
          <p:spPr bwMode="auto">
            <a:xfrm rot="5400000">
              <a:off x="5913605" y="2816895"/>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Rectangle 89"/>
            <p:cNvSpPr/>
            <p:nvPr/>
          </p:nvSpPr>
          <p:spPr bwMode="auto">
            <a:xfrm>
              <a:off x="6092738" y="2441120"/>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Isosceles Triangle 90"/>
            <p:cNvSpPr/>
            <p:nvPr/>
          </p:nvSpPr>
          <p:spPr bwMode="auto">
            <a:xfrm rot="5400000">
              <a:off x="5852645" y="2816894"/>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Rectangle 91"/>
            <p:cNvSpPr/>
            <p:nvPr/>
          </p:nvSpPr>
          <p:spPr bwMode="auto">
            <a:xfrm>
              <a:off x="6031778" y="2441119"/>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Isosceles Triangle 92"/>
            <p:cNvSpPr/>
            <p:nvPr/>
          </p:nvSpPr>
          <p:spPr bwMode="auto">
            <a:xfrm rot="5400000">
              <a:off x="5820895" y="2816893"/>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useBgFill="1">
        <p:nvSpPr>
          <p:cNvPr id="66" name="Rectangle 65"/>
          <p:cNvSpPr/>
          <p:nvPr/>
        </p:nvSpPr>
        <p:spPr bwMode="auto">
          <a:xfrm>
            <a:off x="3854938" y="2281097"/>
            <a:ext cx="2219917" cy="448212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11" name="Object 10"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67742" name="think-cell Slide" r:id="rId5" imgW="378" imgH="379" progId="TCLayout.ActiveDocument.1">
                  <p:embed/>
                </p:oleObj>
              </mc:Choice>
              <mc:Fallback>
                <p:oleObj name="think-cell Slide" r:id="rId5" imgW="378" imgH="379" progId="TCLayout.ActiveDocument.1">
                  <p:embed/>
                  <p:pic>
                    <p:nvPicPr>
                      <p:cNvPr id="11" name="Object 10" hidden="1"/>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a:t>How can the template help you with Campaign, Web, and Social Analytics in minutes?</a:t>
            </a:r>
          </a:p>
        </p:txBody>
      </p:sp>
      <p:sp>
        <p:nvSpPr>
          <p:cNvPr id="14" name="TextBox 13"/>
          <p:cNvSpPr txBox="1"/>
          <p:nvPr/>
        </p:nvSpPr>
        <p:spPr>
          <a:xfrm>
            <a:off x="276710" y="1820891"/>
            <a:ext cx="3099503" cy="56121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961" b="1"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Key pain points</a:t>
            </a:r>
          </a:p>
        </p:txBody>
      </p:sp>
      <p:sp>
        <p:nvSpPr>
          <p:cNvPr id="34" name="TextBox 33"/>
          <p:cNvSpPr txBox="1"/>
          <p:nvPr/>
        </p:nvSpPr>
        <p:spPr>
          <a:xfrm>
            <a:off x="6097160" y="1820891"/>
            <a:ext cx="3099503" cy="561211"/>
          </a:xfrm>
          <a:prstGeom prst="rect">
            <a:avLst/>
          </a:prstGeom>
          <a:noFill/>
        </p:spPr>
        <p:txBody>
          <a:bodyPr wrap="square" lIns="537855" tIns="143428" rIns="179285" bIns="143428" rtlCol="0">
            <a:spAutoFit/>
          </a:bodyPr>
          <a:lstStyle/>
          <a:p>
            <a:pPr defTabSz="914367">
              <a:lnSpc>
                <a:spcPct val="90000"/>
              </a:lnSpc>
              <a:spcAft>
                <a:spcPts val="588"/>
              </a:spcAft>
              <a:defRPr/>
            </a:pPr>
            <a:r>
              <a:rPr lang="en-US" sz="1961" b="1"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Solution Templates</a:t>
            </a:r>
          </a:p>
        </p:txBody>
      </p:sp>
      <p:sp>
        <p:nvSpPr>
          <p:cNvPr id="5" name="Rectangle 4"/>
          <p:cNvSpPr/>
          <p:nvPr/>
        </p:nvSpPr>
        <p:spPr bwMode="auto">
          <a:xfrm>
            <a:off x="269239" y="2393619"/>
            <a:ext cx="5806289"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ea typeface="Segoe UI" pitchFamily="34" charset="0"/>
                <a:cs typeface="Segoe UI Semilight" panose="020B0402040204020203" pitchFamily="34" charset="0"/>
              </a:rPr>
              <a:t>It takes a long time to uncover trends and outliers – so paid media investments are not always informed by the latest data </a:t>
            </a:r>
          </a:p>
        </p:txBody>
      </p:sp>
      <p:sp>
        <p:nvSpPr>
          <p:cNvPr id="47" name="Rectangle 46"/>
          <p:cNvSpPr/>
          <p:nvPr/>
        </p:nvSpPr>
        <p:spPr bwMode="auto">
          <a:xfrm>
            <a:off x="269239" y="3450798"/>
            <a:ext cx="5806289"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There is a deficit of insightful, quantitative campaign results, and a lack of data-driven action taken</a:t>
            </a:r>
            <a:endPar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55" name="Rectangle 54"/>
          <p:cNvSpPr/>
          <p:nvPr/>
        </p:nvSpPr>
        <p:spPr bwMode="auto">
          <a:xfrm>
            <a:off x="269239" y="4507977"/>
            <a:ext cx="5806289"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It would be great to course-correct during a marketing campaign, instead of after the fact</a:t>
            </a:r>
            <a:endPar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p:txBody>
      </p:sp>
      <p:sp>
        <p:nvSpPr>
          <p:cNvPr id="63" name="Rectangle 62"/>
          <p:cNvSpPr/>
          <p:nvPr/>
        </p:nvSpPr>
        <p:spPr bwMode="auto">
          <a:xfrm>
            <a:off x="269239" y="5565157"/>
            <a:ext cx="5806289"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Too much data is </a:t>
            </a:r>
            <a:r>
              <a:rPr lang="en-US" sz="1568" dirty="0" err="1">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silo’d</a:t>
            </a: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 in different marketing tools, and it’s difficult to normalize all that data and see it together</a:t>
            </a:r>
          </a:p>
        </p:txBody>
      </p:sp>
    </p:spTree>
    <p:extLst>
      <p:ext uri="{BB962C8B-B14F-4D97-AF65-F5344CB8AC3E}">
        <p14:creationId xmlns:p14="http://schemas.microsoft.com/office/powerpoint/2010/main" val="4005725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35" presetClass="path" presetSubtype="0" decel="100000" fill="hold" grpId="1" nodeType="withEffect">
                                  <p:stCondLst>
                                    <p:cond delay="0"/>
                                  </p:stCondLst>
                                  <p:childTnLst>
                                    <p:animMotion origin="layout" path="M -1.93771E-6 -3.63141E-7 L -0.01302 -3.63141E-7 " pathEditMode="relative" rAng="0" ptsTypes="AA">
                                      <p:cBhvr>
                                        <p:cTn id="9" dur="750" spd="-100000" fill="hold"/>
                                        <p:tgtEl>
                                          <p:spTgt spid="14"/>
                                        </p:tgtEl>
                                        <p:attrNameLst>
                                          <p:attrName>ppt_x</p:attrName>
                                          <p:attrName>ppt_y</p:attrName>
                                        </p:attrNameLst>
                                      </p:cBhvr>
                                      <p:rCtr x="-651" y="0"/>
                                    </p:animMotion>
                                  </p:childTnLst>
                                </p:cTn>
                              </p:par>
                              <p:par>
                                <p:cTn id="10" presetID="10" presetClass="entr" presetSubtype="0" fill="hold" grpId="0" nodeType="withEffect">
                                  <p:stCondLst>
                                    <p:cond delay="2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35" presetClass="path" presetSubtype="0" decel="100000" fill="hold" grpId="1" nodeType="withEffect">
                                  <p:stCondLst>
                                    <p:cond delay="250"/>
                                  </p:stCondLst>
                                  <p:childTnLst>
                                    <p:animMotion origin="layout" path="M -1.93771E-6 -3.63141E-7 L -0.01302 -3.63141E-7 " pathEditMode="relative" rAng="0" ptsTypes="AA">
                                      <p:cBhvr>
                                        <p:cTn id="14" dur="750" spd="-100000" fill="hold"/>
                                        <p:tgtEl>
                                          <p:spTgt spid="5"/>
                                        </p:tgtEl>
                                        <p:attrNameLst>
                                          <p:attrName>ppt_x</p:attrName>
                                          <p:attrName>ppt_y</p:attrName>
                                        </p:attrNameLst>
                                      </p:cBhvr>
                                      <p:rCtr x="-651" y="0"/>
                                    </p:animMotion>
                                  </p:childTnLst>
                                </p:cTn>
                              </p:par>
                              <p:par>
                                <p:cTn id="15" presetID="10" presetClass="entr" presetSubtype="0" fill="hold" grpId="0" nodeType="withEffect">
                                  <p:stCondLst>
                                    <p:cond delay="5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35" presetClass="path" presetSubtype="0" decel="100000" fill="hold" grpId="1" nodeType="withEffect">
                                  <p:stCondLst>
                                    <p:cond delay="500"/>
                                  </p:stCondLst>
                                  <p:childTnLst>
                                    <p:animMotion origin="layout" path="M -1.93771E-6 -3.63141E-7 L -0.01302 -3.63141E-7 " pathEditMode="relative" rAng="0" ptsTypes="AA">
                                      <p:cBhvr>
                                        <p:cTn id="19" dur="500" spd="-100000" fill="hold"/>
                                        <p:tgtEl>
                                          <p:spTgt spid="34"/>
                                        </p:tgtEl>
                                        <p:attrNameLst>
                                          <p:attrName>ppt_x</p:attrName>
                                          <p:attrName>ppt_y</p:attrName>
                                        </p:attrNameLst>
                                      </p:cBhvr>
                                      <p:rCtr x="-651" y="0"/>
                                    </p:animMotion>
                                  </p:childTnLst>
                                </p:cTn>
                              </p:par>
                              <p:par>
                                <p:cTn id="20" presetID="63" presetClass="path" presetSubtype="0" decel="100000" fill="hold" nodeType="withEffect">
                                  <p:stCondLst>
                                    <p:cond delay="750"/>
                                  </p:stCondLst>
                                  <p:childTnLst>
                                    <p:animMotion origin="layout" path="M 3.25504E-6 -1.61144E-6 L 0.03063 -1.61144E-6 " pathEditMode="relative" rAng="0" ptsTypes="AA">
                                      <p:cBhvr>
                                        <p:cTn id="21" dur="500" fill="hold"/>
                                        <p:tgtEl>
                                          <p:spTgt spid="88"/>
                                        </p:tgtEl>
                                        <p:attrNameLst>
                                          <p:attrName>ppt_x</p:attrName>
                                          <p:attrName>ppt_y</p:attrName>
                                        </p:attrNameLst>
                                      </p:cBhvr>
                                      <p:rCtr x="1493" y="0"/>
                                    </p:animMotion>
                                  </p:childTnLst>
                                </p:cTn>
                              </p:par>
                              <p:par>
                                <p:cTn id="22" presetID="10" presetClass="entr" presetSubtype="0" fill="hold" grpId="0" nodeType="withEffect">
                                  <p:stCondLst>
                                    <p:cond delay="100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35" presetClass="path" presetSubtype="0" decel="100000" fill="hold" grpId="1" nodeType="withEffect">
                                  <p:stCondLst>
                                    <p:cond delay="1000"/>
                                  </p:stCondLst>
                                  <p:childTnLst>
                                    <p:animMotion origin="layout" path="M -1.93771E-6 -3.63141E-7 L -0.01302 -3.63141E-7 " pathEditMode="relative" rAng="0" ptsTypes="AA">
                                      <p:cBhvr>
                                        <p:cTn id="26" dur="750" spd="-100000" fill="hold"/>
                                        <p:tgtEl>
                                          <p:spTgt spid="33"/>
                                        </p:tgtEl>
                                        <p:attrNameLst>
                                          <p:attrName>ppt_x</p:attrName>
                                          <p:attrName>ppt_y</p:attrName>
                                        </p:attrNameLst>
                                      </p:cBhvr>
                                      <p:rCtr x="-651"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par>
                                <p:cTn id="32" presetID="35" presetClass="path" presetSubtype="0" decel="100000" fill="hold" grpId="1" nodeType="withEffect">
                                  <p:stCondLst>
                                    <p:cond delay="0"/>
                                  </p:stCondLst>
                                  <p:childTnLst>
                                    <p:animMotion origin="layout" path="M -1.93771E-6 -3.63141E-7 L -0.01302 -3.63141E-7 " pathEditMode="relative" rAng="0" ptsTypes="AA">
                                      <p:cBhvr>
                                        <p:cTn id="33" dur="750" spd="-100000" fill="hold"/>
                                        <p:tgtEl>
                                          <p:spTgt spid="47"/>
                                        </p:tgtEl>
                                        <p:attrNameLst>
                                          <p:attrName>ppt_x</p:attrName>
                                          <p:attrName>ppt_y</p:attrName>
                                        </p:attrNameLst>
                                      </p:cBhvr>
                                      <p:rCtr x="-651" y="0"/>
                                    </p:animMotion>
                                  </p:childTnLst>
                                </p:cTn>
                              </p:par>
                              <p:par>
                                <p:cTn id="34" presetID="63" presetClass="path" presetSubtype="0" decel="100000" fill="hold" nodeType="withEffect">
                                  <p:stCondLst>
                                    <p:cond delay="500"/>
                                  </p:stCondLst>
                                  <p:childTnLst>
                                    <p:animMotion origin="layout" path="M 3.25504E-6 3.54063E-7 L 0.03063 3.54063E-7 " pathEditMode="relative" rAng="0" ptsTypes="AA">
                                      <p:cBhvr>
                                        <p:cTn id="35" dur="500" fill="hold"/>
                                        <p:tgtEl>
                                          <p:spTgt spid="82"/>
                                        </p:tgtEl>
                                        <p:attrNameLst>
                                          <p:attrName>ppt_x</p:attrName>
                                          <p:attrName>ppt_y</p:attrName>
                                        </p:attrNameLst>
                                      </p:cBhvr>
                                      <p:rCtr x="1493" y="0"/>
                                    </p:animMotion>
                                  </p:childTnLst>
                                </p:cTn>
                              </p:par>
                              <p:par>
                                <p:cTn id="36" presetID="10" presetClass="entr" presetSubtype="0" fill="hold" grpId="0" nodeType="withEffect">
                                  <p:stCondLst>
                                    <p:cond delay="75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par>
                                <p:cTn id="39" presetID="35" presetClass="path" presetSubtype="0" decel="100000" fill="hold" grpId="1" nodeType="withEffect">
                                  <p:stCondLst>
                                    <p:cond delay="750"/>
                                  </p:stCondLst>
                                  <p:childTnLst>
                                    <p:animMotion origin="layout" path="M -1.93771E-6 -3.63141E-7 L -0.01302 -3.63141E-7 " pathEditMode="relative" rAng="0" ptsTypes="AA">
                                      <p:cBhvr>
                                        <p:cTn id="40" dur="750" spd="-100000" fill="hold"/>
                                        <p:tgtEl>
                                          <p:spTgt spid="42"/>
                                        </p:tgtEl>
                                        <p:attrNameLst>
                                          <p:attrName>ppt_x</p:attrName>
                                          <p:attrName>ppt_y</p:attrName>
                                        </p:attrNameLst>
                                      </p:cBhvr>
                                      <p:rCtr x="-651"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par>
                                <p:cTn id="46" presetID="35" presetClass="path" presetSubtype="0" decel="100000" fill="hold" grpId="1" nodeType="withEffect">
                                  <p:stCondLst>
                                    <p:cond delay="0"/>
                                  </p:stCondLst>
                                  <p:childTnLst>
                                    <p:animMotion origin="layout" path="M -1.93771E-6 -3.63141E-7 L -0.01302 -3.63141E-7 " pathEditMode="relative" rAng="0" ptsTypes="AA">
                                      <p:cBhvr>
                                        <p:cTn id="47" dur="750" spd="-100000" fill="hold"/>
                                        <p:tgtEl>
                                          <p:spTgt spid="55"/>
                                        </p:tgtEl>
                                        <p:attrNameLst>
                                          <p:attrName>ppt_x</p:attrName>
                                          <p:attrName>ppt_y</p:attrName>
                                        </p:attrNameLst>
                                      </p:cBhvr>
                                      <p:rCtr x="-651" y="0"/>
                                    </p:animMotion>
                                  </p:childTnLst>
                                </p:cTn>
                              </p:par>
                              <p:par>
                                <p:cTn id="48" presetID="63" presetClass="path" presetSubtype="0" decel="100000" fill="hold" nodeType="withEffect">
                                  <p:stCondLst>
                                    <p:cond delay="500"/>
                                  </p:stCondLst>
                                  <p:childTnLst>
                                    <p:animMotion origin="layout" path="M 3.25504E-6 2.31956E-6 L 0.03063 2.31956E-6 " pathEditMode="relative" rAng="0" ptsTypes="AA">
                                      <p:cBhvr>
                                        <p:cTn id="49" dur="500" fill="hold"/>
                                        <p:tgtEl>
                                          <p:spTgt spid="76"/>
                                        </p:tgtEl>
                                        <p:attrNameLst>
                                          <p:attrName>ppt_x</p:attrName>
                                          <p:attrName>ppt_y</p:attrName>
                                        </p:attrNameLst>
                                      </p:cBhvr>
                                      <p:rCtr x="1493" y="0"/>
                                    </p:animMotion>
                                  </p:childTnLst>
                                </p:cTn>
                              </p:par>
                              <p:par>
                                <p:cTn id="50" presetID="10" presetClass="entr" presetSubtype="0" fill="hold" grpId="0" nodeType="withEffect">
                                  <p:stCondLst>
                                    <p:cond delay="75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par>
                                <p:cTn id="53" presetID="35" presetClass="path" presetSubtype="0" decel="100000" fill="hold" grpId="1" nodeType="withEffect">
                                  <p:stCondLst>
                                    <p:cond delay="750"/>
                                  </p:stCondLst>
                                  <p:childTnLst>
                                    <p:animMotion origin="layout" path="M -1.93771E-6 -3.63141E-7 L -0.01302 -3.63141E-7 " pathEditMode="relative" rAng="0" ptsTypes="AA">
                                      <p:cBhvr>
                                        <p:cTn id="54" dur="750" spd="-100000" fill="hold"/>
                                        <p:tgtEl>
                                          <p:spTgt spid="50"/>
                                        </p:tgtEl>
                                        <p:attrNameLst>
                                          <p:attrName>ppt_x</p:attrName>
                                          <p:attrName>ppt_y</p:attrName>
                                        </p:attrNameLst>
                                      </p:cBhvr>
                                      <p:rCtr x="-651" y="0"/>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par>
                                <p:cTn id="60" presetID="35" presetClass="path" presetSubtype="0" decel="100000" fill="hold" grpId="1" nodeType="withEffect">
                                  <p:stCondLst>
                                    <p:cond delay="0"/>
                                  </p:stCondLst>
                                  <p:childTnLst>
                                    <p:animMotion origin="layout" path="M -1.93771E-6 -3.63141E-7 L -0.01302 -3.63141E-7 " pathEditMode="relative" rAng="0" ptsTypes="AA">
                                      <p:cBhvr>
                                        <p:cTn id="61" dur="750" spd="-100000" fill="hold"/>
                                        <p:tgtEl>
                                          <p:spTgt spid="63"/>
                                        </p:tgtEl>
                                        <p:attrNameLst>
                                          <p:attrName>ppt_x</p:attrName>
                                          <p:attrName>ppt_y</p:attrName>
                                        </p:attrNameLst>
                                      </p:cBhvr>
                                      <p:rCtr x="-651" y="0"/>
                                    </p:animMotion>
                                  </p:childTnLst>
                                </p:cTn>
                              </p:par>
                              <p:par>
                                <p:cTn id="62" presetID="63" presetClass="path" presetSubtype="0" decel="100000" fill="hold" nodeType="withEffect">
                                  <p:stCondLst>
                                    <p:cond delay="500"/>
                                  </p:stCondLst>
                                  <p:childTnLst>
                                    <p:animMotion origin="layout" path="M 3.25504E-6 -2.67817E-6 L 0.03063 -2.67817E-6 " pathEditMode="relative" rAng="0" ptsTypes="AA">
                                      <p:cBhvr>
                                        <p:cTn id="63" dur="500" fill="hold"/>
                                        <p:tgtEl>
                                          <p:spTgt spid="70"/>
                                        </p:tgtEl>
                                        <p:attrNameLst>
                                          <p:attrName>ppt_x</p:attrName>
                                          <p:attrName>ppt_y</p:attrName>
                                        </p:attrNameLst>
                                      </p:cBhvr>
                                      <p:rCtr x="1493" y="0"/>
                                    </p:animMotion>
                                  </p:childTnLst>
                                </p:cTn>
                              </p:par>
                              <p:par>
                                <p:cTn id="64" presetID="10" presetClass="entr" presetSubtype="0" fill="hold" grpId="0" nodeType="withEffect">
                                  <p:stCondLst>
                                    <p:cond delay="750"/>
                                  </p:stCondLst>
                                  <p:childTnLst>
                                    <p:set>
                                      <p:cBhvr>
                                        <p:cTn id="65" dur="1" fill="hold">
                                          <p:stCondLst>
                                            <p:cond delay="0"/>
                                          </p:stCondLst>
                                        </p:cTn>
                                        <p:tgtEl>
                                          <p:spTgt spid="58"/>
                                        </p:tgtEl>
                                        <p:attrNameLst>
                                          <p:attrName>style.visibility</p:attrName>
                                        </p:attrNameLst>
                                      </p:cBhvr>
                                      <p:to>
                                        <p:strVal val="visible"/>
                                      </p:to>
                                    </p:set>
                                    <p:animEffect transition="in" filter="fade">
                                      <p:cBhvr>
                                        <p:cTn id="66" dur="500"/>
                                        <p:tgtEl>
                                          <p:spTgt spid="58"/>
                                        </p:tgtEl>
                                      </p:cBhvr>
                                    </p:animEffect>
                                  </p:childTnLst>
                                </p:cTn>
                              </p:par>
                              <p:par>
                                <p:cTn id="67" presetID="35" presetClass="path" presetSubtype="0" decel="100000" fill="hold" grpId="1" nodeType="withEffect">
                                  <p:stCondLst>
                                    <p:cond delay="750"/>
                                  </p:stCondLst>
                                  <p:childTnLst>
                                    <p:animMotion origin="layout" path="M -1.93771E-6 -3.63141E-7 L -0.01302 -3.63141E-7 " pathEditMode="relative" rAng="0" ptsTypes="AA">
                                      <p:cBhvr>
                                        <p:cTn id="68" dur="750" spd="-100000" fill="hold"/>
                                        <p:tgtEl>
                                          <p:spTgt spid="58"/>
                                        </p:tgtEl>
                                        <p:attrNameLst>
                                          <p:attrName>ppt_x</p:attrName>
                                          <p:attrName>ppt_y</p:attrName>
                                        </p:attrNameLst>
                                      </p:cBhvr>
                                      <p:rCtr x="-6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50" grpId="0" animBg="1"/>
      <p:bldP spid="50" grpId="1" animBg="1"/>
      <p:bldP spid="42" grpId="0" animBg="1"/>
      <p:bldP spid="42" grpId="1" animBg="1"/>
      <p:bldP spid="33" grpId="0" animBg="1"/>
      <p:bldP spid="33" grpId="1" animBg="1"/>
      <p:bldP spid="14" grpId="0"/>
      <p:bldP spid="14" grpId="1"/>
      <p:bldP spid="34" grpId="0"/>
      <p:bldP spid="34" grpId="1"/>
      <p:bldP spid="5" grpId="0" animBg="1"/>
      <p:bldP spid="5" grpId="1" animBg="1"/>
      <p:bldP spid="47" grpId="0" animBg="1"/>
      <p:bldP spid="47" grpId="1" animBg="1"/>
      <p:bldP spid="55" grpId="0" animBg="1"/>
      <p:bldP spid="55" grpId="1" animBg="1"/>
      <p:bldP spid="63" grpId="0" animBg="1"/>
      <p:bldP spid="63" grpId="1" animBg="1"/>
    </p:bldLst>
  </p:timing>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68929" y="2368483"/>
            <a:ext cx="11141306" cy="9334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Architecture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68928" y="291548"/>
            <a:ext cx="11655840" cy="749704"/>
          </a:xfrm>
        </p:spPr>
        <p:txBody>
          <a:bodyPr/>
          <a:lstStyle/>
          <a:p>
            <a:r>
              <a:rPr lang="en-US" sz="4705" dirty="0"/>
              <a:t>Using the brand and campaign management template</a:t>
            </a:r>
            <a:endParaRPr lang="en-US" sz="3529" dirty="0">
              <a:gradFill>
                <a:gsLst>
                  <a:gs pos="1250">
                    <a:schemeClr val="tx2"/>
                  </a:gs>
                  <a:gs pos="99000">
                    <a:schemeClr val="tx2"/>
                  </a:gs>
                </a:gsLst>
                <a:lin ang="5400000" scaled="0"/>
              </a:gradFill>
            </a:endParaRPr>
          </a:p>
        </p:txBody>
      </p:sp>
      <p:sp>
        <p:nvSpPr>
          <p:cNvPr id="11" name="Rectangle 10"/>
          <p:cNvSpPr/>
          <p:nvPr/>
        </p:nvSpPr>
        <p:spPr bwMode="auto">
          <a:xfrm>
            <a:off x="268929" y="3567405"/>
            <a:ext cx="11141306" cy="11313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Quick install</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p:cNvSpPr txBox="1"/>
          <p:nvPr/>
        </p:nvSpPr>
        <p:spPr>
          <a:xfrm>
            <a:off x="2731522" y="3567406"/>
            <a:ext cx="8678713" cy="1134491"/>
          </a:xfrm>
          <a:prstGeom prst="rect">
            <a:avLst/>
          </a:prstGeom>
          <a:noFill/>
        </p:spPr>
        <p:txBody>
          <a:bodyPr wrap="square" lIns="179285" tIns="143428" rIns="179285" bIns="143428" rtlCol="0">
            <a:spAutoFit/>
          </a:bodyPr>
          <a:lstStyle/>
          <a:p>
            <a:pPr defTabSz="914225">
              <a:defRPr/>
            </a:pPr>
            <a:r>
              <a:rPr lang="en-US" sz="1372" dirty="0">
                <a:solidFill>
                  <a:srgbClr val="505050"/>
                </a:solidFill>
                <a:latin typeface="Segoe UI"/>
              </a:rPr>
              <a:t>Access to an Azure subscription</a:t>
            </a:r>
          </a:p>
          <a:p>
            <a:pPr defTabSz="914225">
              <a:defRPr/>
            </a:pPr>
            <a:r>
              <a:rPr lang="en-US" sz="1372" dirty="0">
                <a:solidFill>
                  <a:srgbClr val="505050"/>
                </a:solidFill>
                <a:latin typeface="Segoe UI"/>
              </a:rPr>
              <a:t>Power BI Desktop (latest version)</a:t>
            </a:r>
          </a:p>
          <a:p>
            <a:pPr defTabSz="914225">
              <a:defRPr/>
            </a:pPr>
            <a:r>
              <a:rPr lang="en-US" sz="1372" dirty="0">
                <a:solidFill>
                  <a:srgbClr val="505050"/>
                </a:solidFill>
                <a:latin typeface="Segoe UI"/>
              </a:rPr>
              <a:t>Power BI Pro (to share the template with others)</a:t>
            </a:r>
          </a:p>
          <a:p>
            <a:pPr defTabSz="914225">
              <a:defRPr/>
            </a:pPr>
            <a:r>
              <a:rPr lang="en-US" sz="1372" dirty="0">
                <a:solidFill>
                  <a:srgbClr val="505050"/>
                </a:solidFill>
                <a:latin typeface="Segoe UI"/>
              </a:rPr>
              <a:t>Twitter Account</a:t>
            </a:r>
          </a:p>
        </p:txBody>
      </p:sp>
      <p:sp>
        <p:nvSpPr>
          <p:cNvPr id="13" name="Rectangle 12"/>
          <p:cNvSpPr/>
          <p:nvPr/>
        </p:nvSpPr>
        <p:spPr bwMode="auto">
          <a:xfrm>
            <a:off x="268929" y="4758445"/>
            <a:ext cx="11141306" cy="76862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Customize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p:cNvSpPr txBox="1"/>
          <p:nvPr/>
        </p:nvSpPr>
        <p:spPr>
          <a:xfrm>
            <a:off x="2731522" y="4758445"/>
            <a:ext cx="8678713" cy="712074"/>
          </a:xfrm>
          <a:prstGeom prst="rect">
            <a:avLst/>
          </a:prstGeom>
          <a:noFill/>
        </p:spPr>
        <p:txBody>
          <a:bodyPr wrap="square" lIns="179285" tIns="143428" rIns="179285" bIns="143428" rtlCol="0">
            <a:spAutoFit/>
          </a:bodyPr>
          <a:lstStyle/>
          <a:p>
            <a:pPr defTabSz="914225">
              <a:defRPr/>
            </a:pPr>
            <a:r>
              <a:rPr lang="en-US" sz="1372" dirty="0">
                <a:solidFill>
                  <a:srgbClr val="505050"/>
                </a:solidFill>
                <a:latin typeface="Segoe UI"/>
              </a:rPr>
              <a:t>Twitter search query</a:t>
            </a:r>
          </a:p>
          <a:p>
            <a:pPr defTabSz="914225">
              <a:defRPr/>
            </a:pPr>
            <a:r>
              <a:rPr lang="en-US" sz="1372" dirty="0">
                <a:solidFill>
                  <a:srgbClr val="505050"/>
                </a:solidFill>
                <a:latin typeface="Segoe UI"/>
              </a:rPr>
              <a:t>Twitter handles</a:t>
            </a:r>
          </a:p>
        </p:txBody>
      </p:sp>
      <p:sp>
        <p:nvSpPr>
          <p:cNvPr id="18" name="Rectangle 17"/>
          <p:cNvSpPr/>
          <p:nvPr/>
        </p:nvSpPr>
        <p:spPr bwMode="auto">
          <a:xfrm>
            <a:off x="268928" y="5583615"/>
            <a:ext cx="11141306" cy="69184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Share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2731521" y="5583615"/>
            <a:ext cx="8678713" cy="923282"/>
          </a:xfrm>
          <a:prstGeom prst="rect">
            <a:avLst/>
          </a:prstGeom>
          <a:noFill/>
        </p:spPr>
        <p:txBody>
          <a:bodyPr wrap="square" lIns="179285" tIns="143428" rIns="179285" bIns="143428" rtlCol="0">
            <a:spAutoFit/>
          </a:bodyPr>
          <a:lstStyle/>
          <a:p>
            <a:pPr defTabSz="914225">
              <a:defRPr/>
            </a:pPr>
            <a:r>
              <a:rPr lang="en-US" sz="1372" dirty="0">
                <a:solidFill>
                  <a:srgbClr val="505050"/>
                </a:solidFill>
                <a:latin typeface="Segoe UI"/>
                <a:cs typeface="Segoe UI" pitchFamily="34" charset="0"/>
              </a:rPr>
              <a:t>Add or edit measures and views in Power BI</a:t>
            </a:r>
          </a:p>
          <a:p>
            <a:pPr defTabSz="914225">
              <a:defRPr/>
            </a:pPr>
            <a:r>
              <a:rPr lang="en-US" sz="1372" dirty="0">
                <a:solidFill>
                  <a:srgbClr val="505050"/>
                </a:solidFill>
                <a:latin typeface="Segoe UI"/>
                <a:cs typeface="Segoe UI" pitchFamily="34" charset="0"/>
              </a:rPr>
              <a:t>Share insights through Power BI dashboards and mobile</a:t>
            </a:r>
          </a:p>
          <a:p>
            <a:pPr defTabSz="914225">
              <a:defRPr/>
            </a:pPr>
            <a:endParaRPr lang="en-US" sz="1372" dirty="0">
              <a:solidFill>
                <a:srgbClr val="505050"/>
              </a:solidFill>
              <a:latin typeface="Segoe UI"/>
              <a:cs typeface="Segoe UI" pitchFamily="34" charset="0"/>
            </a:endParaRPr>
          </a:p>
        </p:txBody>
      </p:sp>
      <p:cxnSp>
        <p:nvCxnSpPr>
          <p:cNvPr id="21" name="Straight Connector 132"/>
          <p:cNvCxnSpPr/>
          <p:nvPr/>
        </p:nvCxnSpPr>
        <p:spPr>
          <a:xfrm>
            <a:off x="2386656" y="3748971"/>
            <a:ext cx="0" cy="548484"/>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132"/>
          <p:cNvCxnSpPr>
            <a:cxnSpLocks/>
          </p:cNvCxnSpPr>
          <p:nvPr/>
        </p:nvCxnSpPr>
        <p:spPr>
          <a:xfrm>
            <a:off x="2377780" y="4908032"/>
            <a:ext cx="0" cy="463406"/>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132"/>
          <p:cNvCxnSpPr>
            <a:cxnSpLocks/>
          </p:cNvCxnSpPr>
          <p:nvPr/>
        </p:nvCxnSpPr>
        <p:spPr>
          <a:xfrm>
            <a:off x="2377779" y="5714611"/>
            <a:ext cx="0" cy="417488"/>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1521" y="2357721"/>
            <a:ext cx="4983541" cy="932548"/>
          </a:xfrm>
          <a:prstGeom prst="rect">
            <a:avLst/>
          </a:prstGeom>
        </p:spPr>
      </p:pic>
    </p:spTree>
    <p:extLst>
      <p:ext uri="{BB962C8B-B14F-4D97-AF65-F5344CB8AC3E}">
        <p14:creationId xmlns:p14="http://schemas.microsoft.com/office/powerpoint/2010/main" val="105137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95000"/>
              </a:lnSpc>
            </a:pPr>
            <a:r>
              <a:rPr lang="en-US" sz="5294" dirty="0"/>
              <a:t>Sales Management</a:t>
            </a:r>
            <a:br>
              <a:rPr lang="en-US" sz="5294" dirty="0"/>
            </a:br>
            <a:r>
              <a:rPr lang="en-US" sz="1961" spc="0" dirty="0">
                <a:latin typeface="+mn-lt"/>
              </a:rPr>
              <a:t>Sales organization pain and challenges</a:t>
            </a:r>
          </a:p>
        </p:txBody>
      </p:sp>
      <p:grpSp>
        <p:nvGrpSpPr>
          <p:cNvPr id="3" name="Group 2"/>
          <p:cNvGrpSpPr/>
          <p:nvPr/>
        </p:nvGrpSpPr>
        <p:grpSpPr>
          <a:xfrm>
            <a:off x="281203" y="1650936"/>
            <a:ext cx="11641559" cy="731417"/>
            <a:chOff x="286840" y="1683544"/>
            <a:chExt cx="11874997" cy="746083"/>
          </a:xfrm>
        </p:grpSpPr>
        <p:sp>
          <p:nvSpPr>
            <p:cNvPr id="124" name="TextBox 4"/>
            <p:cNvSpPr txBox="1"/>
            <p:nvPr/>
          </p:nvSpPr>
          <p:spPr>
            <a:xfrm>
              <a:off x="286840" y="1683544"/>
              <a:ext cx="11874997" cy="746083"/>
            </a:xfrm>
            <a:prstGeom prst="rect">
              <a:avLst/>
            </a:prstGeom>
            <a:solidFill>
              <a:schemeClr val="bg1">
                <a:lumMod val="95000"/>
              </a:schemeClr>
            </a:solidFill>
          </p:spPr>
          <p:txBody>
            <a:bodyPr wrap="square" lIns="179285" tIns="0" rIns="9234130" bIns="0" rtlCol="0" anchor="ctr">
              <a:noAutofit/>
            </a:bodyPr>
            <a:lstStyle/>
            <a:p>
              <a:pPr defTabSz="914367">
                <a:defRPr/>
              </a:pP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Key pain points </a:t>
              </a:r>
              <a:b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PBI Templates solves</a:t>
              </a:r>
            </a:p>
          </p:txBody>
        </p:sp>
        <p:sp>
          <p:nvSpPr>
            <p:cNvPr id="125" name="TextBox 4"/>
            <p:cNvSpPr txBox="1"/>
            <p:nvPr/>
          </p:nvSpPr>
          <p:spPr>
            <a:xfrm>
              <a:off x="4026873" y="2195157"/>
              <a:ext cx="1527048" cy="184666"/>
            </a:xfrm>
            <a:prstGeom prst="rect">
              <a:avLst/>
            </a:prstGeom>
            <a:noFill/>
          </p:spPr>
          <p:txBody>
            <a:bodyPr wrap="square" lIns="0" tIns="0" rIns="0" bIns="0" rtlCol="0" anchor="ctr">
              <a:spAutoFit/>
            </a:bodyPr>
            <a:lstStyle/>
            <a:p>
              <a:pPr algn="ctr" defTabSz="914367">
                <a:defRPr/>
              </a:pP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Manual re-entry</a:t>
              </a:r>
            </a:p>
          </p:txBody>
        </p:sp>
        <p:sp>
          <p:nvSpPr>
            <p:cNvPr id="126" name="TextBox 5"/>
            <p:cNvSpPr txBox="1"/>
            <p:nvPr/>
          </p:nvSpPr>
          <p:spPr>
            <a:xfrm>
              <a:off x="5661031" y="2195157"/>
              <a:ext cx="1527048" cy="184666"/>
            </a:xfrm>
            <a:prstGeom prst="rect">
              <a:avLst/>
            </a:prstGeom>
            <a:noFill/>
          </p:spPr>
          <p:txBody>
            <a:bodyPr wrap="square" lIns="0" tIns="0" rIns="0" bIns="0" rtlCol="0" anchor="ctr">
              <a:spAutoFit/>
            </a:bodyPr>
            <a:lstStyle/>
            <a:p>
              <a:pPr algn="ctr" defTabSz="914367">
                <a:defRPr/>
              </a:pPr>
              <a:r>
                <a:rPr lang="en-US" sz="1176">
                  <a:gradFill>
                    <a:gsLst>
                      <a:gs pos="2917">
                        <a:srgbClr val="505050"/>
                      </a:gs>
                      <a:gs pos="100000">
                        <a:srgbClr val="505050"/>
                      </a:gs>
                    </a:gsLst>
                  </a:gradFill>
                  <a:latin typeface="Segoe UI Semibold" panose="020B0702040204020203" pitchFamily="34" charset="0"/>
                  <a:cs typeface="Segoe UI Semibold" panose="020B0702040204020203" pitchFamily="34" charset="0"/>
                </a:rPr>
                <a:t>Poor visibility</a:t>
              </a:r>
            </a:p>
          </p:txBody>
        </p:sp>
        <p:sp>
          <p:nvSpPr>
            <p:cNvPr id="127" name="TextBox 6"/>
            <p:cNvSpPr txBox="1"/>
            <p:nvPr/>
          </p:nvSpPr>
          <p:spPr>
            <a:xfrm>
              <a:off x="7295189" y="2195157"/>
              <a:ext cx="1527048" cy="184666"/>
            </a:xfrm>
            <a:prstGeom prst="rect">
              <a:avLst/>
            </a:prstGeom>
            <a:noFill/>
          </p:spPr>
          <p:txBody>
            <a:bodyPr wrap="square" lIns="0" tIns="0" rIns="0" bIns="0" rtlCol="0" anchor="ctr">
              <a:spAutoFit/>
            </a:bodyPr>
            <a:lstStyle/>
            <a:p>
              <a:pPr algn="ctr" defTabSz="914367">
                <a:defRPr/>
              </a:pPr>
              <a:r>
                <a:rPr lang="en-US" sz="1176">
                  <a:gradFill>
                    <a:gsLst>
                      <a:gs pos="2917">
                        <a:srgbClr val="505050"/>
                      </a:gs>
                      <a:gs pos="100000">
                        <a:srgbClr val="505050"/>
                      </a:gs>
                    </a:gsLst>
                  </a:gradFill>
                  <a:latin typeface="Segoe UI Semibold" panose="020B0702040204020203" pitchFamily="34" charset="0"/>
                  <a:cs typeface="Segoe UI Semibold" panose="020B0702040204020203" pitchFamily="34" charset="0"/>
                </a:rPr>
                <a:t>Hard to secure</a:t>
              </a:r>
            </a:p>
          </p:txBody>
        </p:sp>
        <p:sp>
          <p:nvSpPr>
            <p:cNvPr id="128" name="TextBox 8"/>
            <p:cNvSpPr txBox="1"/>
            <p:nvPr/>
          </p:nvSpPr>
          <p:spPr>
            <a:xfrm>
              <a:off x="8929347" y="2195157"/>
              <a:ext cx="1527048" cy="184666"/>
            </a:xfrm>
            <a:prstGeom prst="rect">
              <a:avLst/>
            </a:prstGeom>
            <a:noFill/>
          </p:spPr>
          <p:txBody>
            <a:bodyPr wrap="square" lIns="0" tIns="0" rIns="0" bIns="0" rtlCol="0" anchor="ctr">
              <a:spAutoFit/>
            </a:bodyPr>
            <a:lstStyle/>
            <a:p>
              <a:pPr algn="ctr" defTabSz="914367">
                <a:defRPr/>
              </a:pPr>
              <a:r>
                <a:rPr lang="en-US" sz="1176">
                  <a:gradFill>
                    <a:gsLst>
                      <a:gs pos="2917">
                        <a:srgbClr val="505050"/>
                      </a:gs>
                      <a:gs pos="100000">
                        <a:srgbClr val="505050"/>
                      </a:gs>
                    </a:gsLst>
                  </a:gradFill>
                  <a:latin typeface="Segoe UI Semibold" panose="020B0702040204020203" pitchFamily="34" charset="0"/>
                  <a:cs typeface="Segoe UI Semibold" panose="020B0702040204020203" pitchFamily="34" charset="0"/>
                </a:rPr>
                <a:t>IT coding required</a:t>
              </a:r>
            </a:p>
          </p:txBody>
        </p:sp>
        <p:sp>
          <p:nvSpPr>
            <p:cNvPr id="130" name="TextBox 9"/>
            <p:cNvSpPr txBox="1"/>
            <p:nvPr/>
          </p:nvSpPr>
          <p:spPr>
            <a:xfrm>
              <a:off x="10563509" y="2195157"/>
              <a:ext cx="1527048" cy="184666"/>
            </a:xfrm>
            <a:prstGeom prst="rect">
              <a:avLst/>
            </a:prstGeom>
            <a:noFill/>
          </p:spPr>
          <p:txBody>
            <a:bodyPr wrap="square" lIns="0" tIns="0" rIns="0" bIns="0" rtlCol="0" anchor="ctr">
              <a:spAutoFit/>
            </a:bodyPr>
            <a:lstStyle/>
            <a:p>
              <a:pPr algn="ctr" defTabSz="914367">
                <a:defRPr/>
              </a:pP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Complex reporting</a:t>
              </a:r>
            </a:p>
          </p:txBody>
        </p:sp>
        <p:sp>
          <p:nvSpPr>
            <p:cNvPr id="131" name="TextBox 4"/>
            <p:cNvSpPr txBox="1"/>
            <p:nvPr/>
          </p:nvSpPr>
          <p:spPr>
            <a:xfrm>
              <a:off x="2392715" y="2197062"/>
              <a:ext cx="1527048" cy="184575"/>
            </a:xfrm>
            <a:prstGeom prst="rect">
              <a:avLst/>
            </a:prstGeom>
            <a:noFill/>
          </p:spPr>
          <p:txBody>
            <a:bodyPr wrap="square" lIns="0" tIns="0" rIns="0" bIns="0" rtlCol="0" anchor="ctr">
              <a:spAutoFit/>
            </a:bodyPr>
            <a:lstStyle/>
            <a:p>
              <a:pPr algn="ctr" defTabSz="914367">
                <a:defRPr/>
              </a:pPr>
              <a:r>
                <a:rPr lang="en-US" sz="1176" dirty="0" err="1">
                  <a:gradFill>
                    <a:gsLst>
                      <a:gs pos="2917">
                        <a:srgbClr val="505050"/>
                      </a:gs>
                      <a:gs pos="100000">
                        <a:srgbClr val="505050"/>
                      </a:gs>
                    </a:gsLst>
                  </a:gradFill>
                  <a:latin typeface="Segoe UI Semibold" panose="020B0702040204020203" pitchFamily="34" charset="0"/>
                  <a:cs typeface="Segoe UI Semibold" panose="020B0702040204020203" pitchFamily="34" charset="0"/>
                </a:rPr>
                <a:t>Silo’d</a:t>
              </a: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 data &amp; tools</a:t>
              </a:r>
            </a:p>
          </p:txBody>
        </p:sp>
        <p:cxnSp>
          <p:nvCxnSpPr>
            <p:cNvPr id="132" name="Straight Connector 131"/>
            <p:cNvCxnSpPr/>
            <p:nvPr/>
          </p:nvCxnSpPr>
          <p:spPr>
            <a:xfrm>
              <a:off x="3973318"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5607476"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7241634"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875792"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0509950"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8" name="Group 137"/>
            <p:cNvGrpSpPr/>
            <p:nvPr/>
          </p:nvGrpSpPr>
          <p:grpSpPr>
            <a:xfrm>
              <a:off x="2982155" y="1771758"/>
              <a:ext cx="348168" cy="362532"/>
              <a:chOff x="7735439" y="4091856"/>
              <a:chExt cx="617046" cy="705806"/>
            </a:xfrm>
            <a:solidFill>
              <a:schemeClr val="tx1"/>
            </a:solidFill>
          </p:grpSpPr>
          <p:sp>
            <p:nvSpPr>
              <p:cNvPr id="139" name="Freeform 127"/>
              <p:cNvSpPr/>
              <p:nvPr/>
            </p:nvSpPr>
            <p:spPr>
              <a:xfrm>
                <a:off x="7735439" y="4091856"/>
                <a:ext cx="484428" cy="705806"/>
              </a:xfrm>
              <a:custGeom>
                <a:avLst/>
                <a:gdLst/>
                <a:ahLst/>
                <a:cxnLst/>
                <a:rect l="l" t="t" r="r" b="b"/>
                <a:pathLst>
                  <a:path w="484428" h="705806">
                    <a:moveTo>
                      <a:pt x="22138" y="425828"/>
                    </a:moveTo>
                    <a:lnTo>
                      <a:pt x="22138" y="647206"/>
                    </a:lnTo>
                    <a:lnTo>
                      <a:pt x="290396" y="684971"/>
                    </a:lnTo>
                    <a:lnTo>
                      <a:pt x="290396" y="437548"/>
                    </a:lnTo>
                    <a:close/>
                    <a:moveTo>
                      <a:pt x="22138" y="363973"/>
                    </a:moveTo>
                    <a:lnTo>
                      <a:pt x="22138" y="406946"/>
                    </a:lnTo>
                    <a:lnTo>
                      <a:pt x="291699" y="417364"/>
                    </a:lnTo>
                    <a:lnTo>
                      <a:pt x="291699" y="367228"/>
                    </a:lnTo>
                    <a:close/>
                    <a:moveTo>
                      <a:pt x="291699" y="298860"/>
                    </a:moveTo>
                    <a:lnTo>
                      <a:pt x="22789" y="301466"/>
                    </a:lnTo>
                    <a:lnTo>
                      <a:pt x="22789" y="344439"/>
                    </a:lnTo>
                    <a:lnTo>
                      <a:pt x="291699" y="348996"/>
                    </a:lnTo>
                    <a:close/>
                    <a:moveTo>
                      <a:pt x="293002" y="229192"/>
                    </a:moveTo>
                    <a:lnTo>
                      <a:pt x="22789" y="239609"/>
                    </a:lnTo>
                    <a:lnTo>
                      <a:pt x="22789" y="283235"/>
                    </a:lnTo>
                    <a:lnTo>
                      <a:pt x="293002" y="279328"/>
                    </a:lnTo>
                    <a:close/>
                    <a:moveTo>
                      <a:pt x="293652" y="159523"/>
                    </a:moveTo>
                    <a:lnTo>
                      <a:pt x="24092" y="177102"/>
                    </a:lnTo>
                    <a:lnTo>
                      <a:pt x="24092" y="222030"/>
                    </a:lnTo>
                    <a:lnTo>
                      <a:pt x="293652" y="209658"/>
                    </a:lnTo>
                    <a:close/>
                    <a:moveTo>
                      <a:pt x="293652" y="91156"/>
                    </a:moveTo>
                    <a:lnTo>
                      <a:pt x="24742" y="115247"/>
                    </a:lnTo>
                    <a:lnTo>
                      <a:pt x="24742" y="160825"/>
                    </a:lnTo>
                    <a:lnTo>
                      <a:pt x="293652" y="141943"/>
                    </a:lnTo>
                    <a:close/>
                    <a:moveTo>
                      <a:pt x="294303" y="22138"/>
                    </a:moveTo>
                    <a:lnTo>
                      <a:pt x="25394" y="54043"/>
                    </a:lnTo>
                    <a:lnTo>
                      <a:pt x="25394" y="97667"/>
                    </a:lnTo>
                    <a:lnTo>
                      <a:pt x="294303" y="71622"/>
                    </a:lnTo>
                    <a:close/>
                    <a:moveTo>
                      <a:pt x="321650" y="0"/>
                    </a:moveTo>
                    <a:lnTo>
                      <a:pt x="484428" y="52090"/>
                    </a:lnTo>
                    <a:lnTo>
                      <a:pt x="481682" y="303119"/>
                    </a:lnTo>
                    <a:cubicBezTo>
                      <a:pt x="424601" y="301242"/>
                      <a:pt x="364564" y="310379"/>
                      <a:pt x="312246" y="334952"/>
                    </a:cubicBezTo>
                    <a:lnTo>
                      <a:pt x="312246" y="680233"/>
                    </a:lnTo>
                    <a:lnTo>
                      <a:pt x="352988" y="691472"/>
                    </a:lnTo>
                    <a:lnTo>
                      <a:pt x="312534" y="705806"/>
                    </a:lnTo>
                    <a:lnTo>
                      <a:pt x="0" y="658926"/>
                    </a:lnTo>
                    <a:lnTo>
                      <a:pt x="0" y="40369"/>
                    </a:lnTo>
                    <a:close/>
                  </a:path>
                </a:pathLst>
              </a:custGeom>
              <a:grpFill/>
              <a:ln w="9525" cap="flat" cmpd="sng" algn="ctr">
                <a:noFill/>
                <a:prstDash val="solid"/>
              </a:ln>
              <a:effectLst/>
            </p:spPr>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grpSp>
            <p:nvGrpSpPr>
              <p:cNvPr id="140" name="Group 139"/>
              <p:cNvGrpSpPr>
                <a:grpSpLocks noChangeAspect="1"/>
              </p:cNvGrpSpPr>
              <p:nvPr/>
            </p:nvGrpSpPr>
            <p:grpSpPr>
              <a:xfrm>
                <a:off x="8065315" y="4411546"/>
                <a:ext cx="287170" cy="372919"/>
                <a:chOff x="377825" y="1184276"/>
                <a:chExt cx="1020763" cy="1325563"/>
              </a:xfrm>
              <a:grpFill/>
            </p:grpSpPr>
            <p:sp>
              <p:nvSpPr>
                <p:cNvPr id="141"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142"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grpSp>
        <p:grpSp>
          <p:nvGrpSpPr>
            <p:cNvPr id="143" name="Group 142"/>
            <p:cNvGrpSpPr/>
            <p:nvPr/>
          </p:nvGrpSpPr>
          <p:grpSpPr>
            <a:xfrm>
              <a:off x="4642548" y="1805326"/>
              <a:ext cx="254270" cy="339442"/>
              <a:chOff x="3570520" y="3238868"/>
              <a:chExt cx="967985" cy="1292224"/>
            </a:xfrm>
            <a:solidFill>
              <a:schemeClr val="tx1"/>
            </a:solidFill>
          </p:grpSpPr>
          <p:sp>
            <p:nvSpPr>
              <p:cNvPr id="144" name="Freeform 132"/>
              <p:cNvSpPr/>
              <p:nvPr/>
            </p:nvSpPr>
            <p:spPr>
              <a:xfrm>
                <a:off x="3911188" y="3654748"/>
                <a:ext cx="471866" cy="876344"/>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defRPr/>
                </a:pPr>
                <a:endParaRPr lang="en-US">
                  <a:solidFill>
                    <a:srgbClr val="FFFFFF"/>
                  </a:solidFill>
                  <a:latin typeface="Segoe UI"/>
                </a:endParaRPr>
              </a:p>
            </p:txBody>
          </p:sp>
          <p:sp>
            <p:nvSpPr>
              <p:cNvPr id="145" name="Freeform 133"/>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505050"/>
                  </a:solidFill>
                  <a:latin typeface="Segoe UI"/>
                </a:endParaRPr>
              </a:p>
            </p:txBody>
          </p:sp>
          <p:sp>
            <p:nvSpPr>
              <p:cNvPr id="146" name="Freeform 134"/>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800" tIns="160800" rIns="160800" bIns="160800" numCol="1" spcCol="1270" anchor="ctr" anchorCtr="0">
                <a:noAutofit/>
              </a:bodyPr>
              <a:lstStyle/>
              <a:p>
                <a:pPr algn="ctr" defTabSz="888829">
                  <a:spcBef>
                    <a:spcPct val="0"/>
                  </a:spcBef>
                  <a:spcAft>
                    <a:spcPct val="35000"/>
                  </a:spcAft>
                  <a:defRPr/>
                </a:pPr>
                <a:endParaRPr lang="en-US" sz="2000">
                  <a:solidFill>
                    <a:srgbClr val="FFFFFF"/>
                  </a:solidFill>
                  <a:latin typeface="Segoe UI"/>
                </a:endParaRPr>
              </a:p>
            </p:txBody>
          </p:sp>
        </p:grpSp>
        <p:grpSp>
          <p:nvGrpSpPr>
            <p:cNvPr id="147" name="Group 146"/>
            <p:cNvGrpSpPr>
              <a:grpSpLocks noChangeAspect="1"/>
            </p:cNvGrpSpPr>
            <p:nvPr/>
          </p:nvGrpSpPr>
          <p:grpSpPr>
            <a:xfrm>
              <a:off x="11088730" y="1808785"/>
              <a:ext cx="476606" cy="321012"/>
              <a:chOff x="1363663" y="4092575"/>
              <a:chExt cx="2055813" cy="1819275"/>
            </a:xfrm>
            <a:solidFill>
              <a:schemeClr val="tx1"/>
            </a:solidFill>
          </p:grpSpPr>
          <p:sp>
            <p:nvSpPr>
              <p:cNvPr id="149" name="Freeform 28"/>
              <p:cNvSpPr>
                <a:spLocks/>
              </p:cNvSpPr>
              <p:nvPr/>
            </p:nvSpPr>
            <p:spPr bwMode="auto">
              <a:xfrm>
                <a:off x="2673350" y="4862513"/>
                <a:ext cx="119063" cy="30163"/>
              </a:xfrm>
              <a:custGeom>
                <a:avLst/>
                <a:gdLst>
                  <a:gd name="T0" fmla="*/ 20 w 32"/>
                  <a:gd name="T1" fmla="*/ 0 h 8"/>
                  <a:gd name="T2" fmla="*/ 7 w 32"/>
                  <a:gd name="T3" fmla="*/ 0 h 8"/>
                  <a:gd name="T4" fmla="*/ 0 w 32"/>
                  <a:gd name="T5" fmla="*/ 8 h 8"/>
                  <a:gd name="T6" fmla="*/ 32 w 32"/>
                  <a:gd name="T7" fmla="*/ 8 h 8"/>
                  <a:gd name="T8" fmla="*/ 20 w 32"/>
                  <a:gd name="T9" fmla="*/ 0 h 8"/>
                </a:gdLst>
                <a:ahLst/>
                <a:cxnLst>
                  <a:cxn ang="0">
                    <a:pos x="T0" y="T1"/>
                  </a:cxn>
                  <a:cxn ang="0">
                    <a:pos x="T2" y="T3"/>
                  </a:cxn>
                  <a:cxn ang="0">
                    <a:pos x="T4" y="T5"/>
                  </a:cxn>
                  <a:cxn ang="0">
                    <a:pos x="T6" y="T7"/>
                  </a:cxn>
                  <a:cxn ang="0">
                    <a:pos x="T8" y="T9"/>
                  </a:cxn>
                </a:cxnLst>
                <a:rect l="0" t="0" r="r" b="b"/>
                <a:pathLst>
                  <a:path w="32" h="8">
                    <a:moveTo>
                      <a:pt x="20" y="0"/>
                    </a:moveTo>
                    <a:cubicBezTo>
                      <a:pt x="7" y="0"/>
                      <a:pt x="7" y="0"/>
                      <a:pt x="7" y="0"/>
                    </a:cubicBezTo>
                    <a:cubicBezTo>
                      <a:pt x="5" y="2"/>
                      <a:pt x="2" y="5"/>
                      <a:pt x="0" y="8"/>
                    </a:cubicBezTo>
                    <a:cubicBezTo>
                      <a:pt x="32" y="8"/>
                      <a:pt x="32" y="8"/>
                      <a:pt x="32" y="8"/>
                    </a:cubicBezTo>
                    <a:cubicBezTo>
                      <a:pt x="29" y="6"/>
                      <a:pt x="24" y="3"/>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pPr defTabSz="914367">
                  <a:defRPr/>
                </a:pPr>
                <a:endParaRPr lang="en-US" sz="1764">
                  <a:solidFill>
                    <a:srgbClr val="000000"/>
                  </a:solidFill>
                  <a:latin typeface="Segoe UI"/>
                </a:endParaRPr>
              </a:p>
            </p:txBody>
          </p:sp>
          <p:sp>
            <p:nvSpPr>
              <p:cNvPr id="150" name="Freeform 29"/>
              <p:cNvSpPr>
                <a:spLocks noEditPoints="1"/>
              </p:cNvSpPr>
              <p:nvPr/>
            </p:nvSpPr>
            <p:spPr bwMode="auto">
              <a:xfrm>
                <a:off x="1363663" y="4092575"/>
                <a:ext cx="2055813" cy="1819275"/>
              </a:xfrm>
              <a:custGeom>
                <a:avLst/>
                <a:gdLst>
                  <a:gd name="T0" fmla="*/ 10 w 548"/>
                  <a:gd name="T1" fmla="*/ 485 h 485"/>
                  <a:gd name="T2" fmla="*/ 528 w 548"/>
                  <a:gd name="T3" fmla="*/ 338 h 485"/>
                  <a:gd name="T4" fmla="*/ 476 w 548"/>
                  <a:gd name="T5" fmla="*/ 271 h 485"/>
                  <a:gd name="T6" fmla="*/ 410 w 548"/>
                  <a:gd name="T7" fmla="*/ 213 h 485"/>
                  <a:gd name="T8" fmla="*/ 410 w 548"/>
                  <a:gd name="T9" fmla="*/ 279 h 485"/>
                  <a:gd name="T10" fmla="*/ 402 w 548"/>
                  <a:gd name="T11" fmla="*/ 338 h 485"/>
                  <a:gd name="T12" fmla="*/ 336 w 548"/>
                  <a:gd name="T13" fmla="*/ 404 h 485"/>
                  <a:gd name="T14" fmla="*/ 212 w 548"/>
                  <a:gd name="T15" fmla="*/ 404 h 485"/>
                  <a:gd name="T16" fmla="*/ 146 w 548"/>
                  <a:gd name="T17" fmla="*/ 346 h 485"/>
                  <a:gd name="T18" fmla="*/ 146 w 548"/>
                  <a:gd name="T19" fmla="*/ 412 h 485"/>
                  <a:gd name="T20" fmla="*/ 212 w 548"/>
                  <a:gd name="T21" fmla="*/ 412 h 485"/>
                  <a:gd name="T22" fmla="*/ 344 w 548"/>
                  <a:gd name="T23" fmla="*/ 412 h 485"/>
                  <a:gd name="T24" fmla="*/ 468 w 548"/>
                  <a:gd name="T25" fmla="*/ 412 h 485"/>
                  <a:gd name="T26" fmla="*/ 468 w 548"/>
                  <a:gd name="T27" fmla="*/ 346 h 485"/>
                  <a:gd name="T28" fmla="*/ 476 w 548"/>
                  <a:gd name="T29" fmla="*/ 404 h 485"/>
                  <a:gd name="T30" fmla="*/ 270 w 548"/>
                  <a:gd name="T31" fmla="*/ 72 h 485"/>
                  <a:gd name="T32" fmla="*/ 204 w 548"/>
                  <a:gd name="T33" fmla="*/ 72 h 485"/>
                  <a:gd name="T34" fmla="*/ 204 w 548"/>
                  <a:gd name="T35" fmla="*/ 138 h 485"/>
                  <a:gd name="T36" fmla="*/ 80 w 548"/>
                  <a:gd name="T37" fmla="*/ 20 h 485"/>
                  <a:gd name="T38" fmla="*/ 80 w 548"/>
                  <a:gd name="T39" fmla="*/ 80 h 485"/>
                  <a:gd name="T40" fmla="*/ 72 w 548"/>
                  <a:gd name="T41" fmla="*/ 138 h 485"/>
                  <a:gd name="T42" fmla="*/ 20 w 548"/>
                  <a:gd name="T43" fmla="*/ 279 h 485"/>
                  <a:gd name="T44" fmla="*/ 20 w 548"/>
                  <a:gd name="T45" fmla="*/ 213 h 485"/>
                  <a:gd name="T46" fmla="*/ 138 w 548"/>
                  <a:gd name="T47" fmla="*/ 271 h 485"/>
                  <a:gd name="T48" fmla="*/ 138 w 548"/>
                  <a:gd name="T49" fmla="*/ 205 h 485"/>
                  <a:gd name="T50" fmla="*/ 146 w 548"/>
                  <a:gd name="T51" fmla="*/ 146 h 485"/>
                  <a:gd name="T52" fmla="*/ 212 w 548"/>
                  <a:gd name="T53" fmla="*/ 138 h 485"/>
                  <a:gd name="T54" fmla="*/ 336 w 548"/>
                  <a:gd name="T55" fmla="*/ 80 h 485"/>
                  <a:gd name="T56" fmla="*/ 402 w 548"/>
                  <a:gd name="T57" fmla="*/ 138 h 485"/>
                  <a:gd name="T58" fmla="*/ 402 w 548"/>
                  <a:gd name="T59" fmla="*/ 72 h 485"/>
                  <a:gd name="T60" fmla="*/ 72 w 548"/>
                  <a:gd name="T61" fmla="*/ 20 h 485"/>
                  <a:gd name="T62" fmla="*/ 389 w 548"/>
                  <a:gd name="T63" fmla="*/ 209 h 485"/>
                  <a:gd name="T64" fmla="*/ 505 w 548"/>
                  <a:gd name="T65" fmla="*/ 76 h 485"/>
                  <a:gd name="T66" fmla="*/ 504 w 548"/>
                  <a:gd name="T67" fmla="*/ 70 h 485"/>
                  <a:gd name="T68" fmla="*/ 500 w 548"/>
                  <a:gd name="T69" fmla="*/ 66 h 485"/>
                  <a:gd name="T70" fmla="*/ 493 w 548"/>
                  <a:gd name="T71" fmla="*/ 64 h 485"/>
                  <a:gd name="T72" fmla="*/ 429 w 548"/>
                  <a:gd name="T73" fmla="*/ 90 h 485"/>
                  <a:gd name="T74" fmla="*/ 249 w 548"/>
                  <a:gd name="T75" fmla="*/ 278 h 485"/>
                  <a:gd name="T76" fmla="*/ 41 w 548"/>
                  <a:gd name="T77" fmla="*/ 412 h 485"/>
                  <a:gd name="T78" fmla="*/ 80 w 548"/>
                  <a:gd name="T79" fmla="*/ 364 h 485"/>
                  <a:gd name="T80" fmla="*/ 138 w 548"/>
                  <a:gd name="T81" fmla="*/ 279 h 485"/>
                  <a:gd name="T82" fmla="*/ 146 w 548"/>
                  <a:gd name="T83" fmla="*/ 271 h 485"/>
                  <a:gd name="T84" fmla="*/ 270 w 548"/>
                  <a:gd name="T85" fmla="*/ 213 h 485"/>
                  <a:gd name="T86" fmla="*/ 278 w 548"/>
                  <a:gd name="T87" fmla="*/ 205 h 485"/>
                  <a:gd name="T88" fmla="*/ 344 w 548"/>
                  <a:gd name="T89" fmla="*/ 146 h 485"/>
                  <a:gd name="T90" fmla="*/ 418 w 548"/>
                  <a:gd name="T91" fmla="*/ 138 h 485"/>
                  <a:gd name="T92" fmla="*/ 410 w 548"/>
                  <a:gd name="T93" fmla="*/ 20 h 485"/>
                  <a:gd name="T94" fmla="*/ 528 w 548"/>
                  <a:gd name="T95" fmla="*/ 72 h 485"/>
                  <a:gd name="T96" fmla="*/ 528 w 548"/>
                  <a:gd name="T97" fmla="*/ 80 h 485"/>
                  <a:gd name="T98" fmla="*/ 476 w 548"/>
                  <a:gd name="T99" fmla="*/ 205 h 485"/>
                  <a:gd name="T100" fmla="*/ 468 w 548"/>
                  <a:gd name="T101" fmla="*/ 205 h 485"/>
                  <a:gd name="T102" fmla="*/ 344 w 548"/>
                  <a:gd name="T103" fmla="*/ 218 h 485"/>
                  <a:gd name="T104" fmla="*/ 336 w 548"/>
                  <a:gd name="T105" fmla="*/ 338 h 485"/>
                  <a:gd name="T106" fmla="*/ 212 w 548"/>
                  <a:gd name="T107" fmla="*/ 293 h 485"/>
                  <a:gd name="T108" fmla="*/ 99 w 548"/>
                  <a:gd name="T109" fmla="*/ 404 h 485"/>
                  <a:gd name="T110" fmla="*/ 72 w 548"/>
                  <a:gd name="T111" fmla="*/ 438 h 485"/>
                  <a:gd name="T112" fmla="*/ 528 w 548"/>
                  <a:gd name="T113" fmla="*/ 41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8" h="485">
                    <a:moveTo>
                      <a:pt x="538" y="0"/>
                    </a:moveTo>
                    <a:cubicBezTo>
                      <a:pt x="10" y="0"/>
                      <a:pt x="10" y="0"/>
                      <a:pt x="10" y="0"/>
                    </a:cubicBezTo>
                    <a:cubicBezTo>
                      <a:pt x="4" y="0"/>
                      <a:pt x="0" y="4"/>
                      <a:pt x="0" y="10"/>
                    </a:cubicBezTo>
                    <a:cubicBezTo>
                      <a:pt x="0" y="465"/>
                      <a:pt x="0" y="465"/>
                      <a:pt x="0" y="465"/>
                    </a:cubicBezTo>
                    <a:cubicBezTo>
                      <a:pt x="0" y="475"/>
                      <a:pt x="0" y="475"/>
                      <a:pt x="0" y="475"/>
                    </a:cubicBezTo>
                    <a:cubicBezTo>
                      <a:pt x="0" y="480"/>
                      <a:pt x="4" y="485"/>
                      <a:pt x="10" y="485"/>
                    </a:cubicBezTo>
                    <a:cubicBezTo>
                      <a:pt x="35" y="485"/>
                      <a:pt x="35" y="485"/>
                      <a:pt x="35" y="485"/>
                    </a:cubicBezTo>
                    <a:cubicBezTo>
                      <a:pt x="538" y="485"/>
                      <a:pt x="538" y="485"/>
                      <a:pt x="538" y="485"/>
                    </a:cubicBezTo>
                    <a:cubicBezTo>
                      <a:pt x="544" y="485"/>
                      <a:pt x="548" y="480"/>
                      <a:pt x="548" y="475"/>
                    </a:cubicBezTo>
                    <a:cubicBezTo>
                      <a:pt x="548" y="10"/>
                      <a:pt x="548" y="10"/>
                      <a:pt x="548" y="10"/>
                    </a:cubicBezTo>
                    <a:cubicBezTo>
                      <a:pt x="548" y="4"/>
                      <a:pt x="544" y="0"/>
                      <a:pt x="538" y="0"/>
                    </a:cubicBezTo>
                    <a:close/>
                    <a:moveTo>
                      <a:pt x="528" y="338"/>
                    </a:moveTo>
                    <a:cubicBezTo>
                      <a:pt x="476" y="338"/>
                      <a:pt x="476" y="338"/>
                      <a:pt x="476" y="338"/>
                    </a:cubicBezTo>
                    <a:cubicBezTo>
                      <a:pt x="476" y="279"/>
                      <a:pt x="476" y="279"/>
                      <a:pt x="476" y="279"/>
                    </a:cubicBezTo>
                    <a:cubicBezTo>
                      <a:pt x="528" y="279"/>
                      <a:pt x="528" y="279"/>
                      <a:pt x="528" y="279"/>
                    </a:cubicBezTo>
                    <a:cubicBezTo>
                      <a:pt x="528" y="299"/>
                      <a:pt x="528" y="319"/>
                      <a:pt x="528" y="338"/>
                    </a:cubicBezTo>
                    <a:close/>
                    <a:moveTo>
                      <a:pt x="528" y="271"/>
                    </a:moveTo>
                    <a:cubicBezTo>
                      <a:pt x="476" y="271"/>
                      <a:pt x="476" y="271"/>
                      <a:pt x="476" y="271"/>
                    </a:cubicBezTo>
                    <a:cubicBezTo>
                      <a:pt x="476" y="213"/>
                      <a:pt x="476" y="213"/>
                      <a:pt x="476" y="213"/>
                    </a:cubicBezTo>
                    <a:cubicBezTo>
                      <a:pt x="528" y="213"/>
                      <a:pt x="528" y="213"/>
                      <a:pt x="528" y="213"/>
                    </a:cubicBezTo>
                    <a:cubicBezTo>
                      <a:pt x="528" y="232"/>
                      <a:pt x="528" y="252"/>
                      <a:pt x="528" y="271"/>
                    </a:cubicBezTo>
                    <a:close/>
                    <a:moveTo>
                      <a:pt x="468" y="271"/>
                    </a:moveTo>
                    <a:cubicBezTo>
                      <a:pt x="410" y="271"/>
                      <a:pt x="410" y="271"/>
                      <a:pt x="410" y="271"/>
                    </a:cubicBezTo>
                    <a:cubicBezTo>
                      <a:pt x="410" y="213"/>
                      <a:pt x="410" y="213"/>
                      <a:pt x="410" y="213"/>
                    </a:cubicBezTo>
                    <a:cubicBezTo>
                      <a:pt x="468" y="213"/>
                      <a:pt x="468" y="213"/>
                      <a:pt x="468" y="213"/>
                    </a:cubicBezTo>
                    <a:lnTo>
                      <a:pt x="468" y="271"/>
                    </a:lnTo>
                    <a:close/>
                    <a:moveTo>
                      <a:pt x="468" y="279"/>
                    </a:moveTo>
                    <a:cubicBezTo>
                      <a:pt x="468" y="338"/>
                      <a:pt x="468" y="338"/>
                      <a:pt x="468" y="338"/>
                    </a:cubicBezTo>
                    <a:cubicBezTo>
                      <a:pt x="410" y="338"/>
                      <a:pt x="410" y="338"/>
                      <a:pt x="410" y="338"/>
                    </a:cubicBezTo>
                    <a:cubicBezTo>
                      <a:pt x="410" y="279"/>
                      <a:pt x="410" y="279"/>
                      <a:pt x="410" y="279"/>
                    </a:cubicBezTo>
                    <a:lnTo>
                      <a:pt x="468" y="279"/>
                    </a:lnTo>
                    <a:close/>
                    <a:moveTo>
                      <a:pt x="402" y="338"/>
                    </a:moveTo>
                    <a:cubicBezTo>
                      <a:pt x="344" y="338"/>
                      <a:pt x="344" y="338"/>
                      <a:pt x="344" y="338"/>
                    </a:cubicBezTo>
                    <a:cubicBezTo>
                      <a:pt x="344" y="279"/>
                      <a:pt x="344" y="279"/>
                      <a:pt x="344" y="279"/>
                    </a:cubicBezTo>
                    <a:cubicBezTo>
                      <a:pt x="402" y="279"/>
                      <a:pt x="402" y="279"/>
                      <a:pt x="402" y="279"/>
                    </a:cubicBezTo>
                    <a:lnTo>
                      <a:pt x="402" y="338"/>
                    </a:lnTo>
                    <a:close/>
                    <a:moveTo>
                      <a:pt x="402" y="346"/>
                    </a:moveTo>
                    <a:cubicBezTo>
                      <a:pt x="402" y="404"/>
                      <a:pt x="402" y="404"/>
                      <a:pt x="402" y="404"/>
                    </a:cubicBezTo>
                    <a:cubicBezTo>
                      <a:pt x="344" y="404"/>
                      <a:pt x="344" y="404"/>
                      <a:pt x="344" y="404"/>
                    </a:cubicBezTo>
                    <a:cubicBezTo>
                      <a:pt x="344" y="346"/>
                      <a:pt x="344" y="346"/>
                      <a:pt x="344" y="346"/>
                    </a:cubicBezTo>
                    <a:lnTo>
                      <a:pt x="402" y="346"/>
                    </a:lnTo>
                    <a:close/>
                    <a:moveTo>
                      <a:pt x="336" y="404"/>
                    </a:moveTo>
                    <a:cubicBezTo>
                      <a:pt x="278" y="404"/>
                      <a:pt x="278" y="404"/>
                      <a:pt x="278" y="404"/>
                    </a:cubicBezTo>
                    <a:cubicBezTo>
                      <a:pt x="278" y="346"/>
                      <a:pt x="278" y="346"/>
                      <a:pt x="278" y="346"/>
                    </a:cubicBezTo>
                    <a:cubicBezTo>
                      <a:pt x="336" y="346"/>
                      <a:pt x="336" y="346"/>
                      <a:pt x="336" y="346"/>
                    </a:cubicBezTo>
                    <a:lnTo>
                      <a:pt x="336" y="404"/>
                    </a:lnTo>
                    <a:close/>
                    <a:moveTo>
                      <a:pt x="270" y="404"/>
                    </a:moveTo>
                    <a:cubicBezTo>
                      <a:pt x="212" y="404"/>
                      <a:pt x="212" y="404"/>
                      <a:pt x="212" y="404"/>
                    </a:cubicBezTo>
                    <a:cubicBezTo>
                      <a:pt x="212" y="346"/>
                      <a:pt x="212" y="346"/>
                      <a:pt x="212" y="346"/>
                    </a:cubicBezTo>
                    <a:cubicBezTo>
                      <a:pt x="270" y="346"/>
                      <a:pt x="270" y="346"/>
                      <a:pt x="270" y="346"/>
                    </a:cubicBezTo>
                    <a:lnTo>
                      <a:pt x="270" y="404"/>
                    </a:lnTo>
                    <a:close/>
                    <a:moveTo>
                      <a:pt x="204" y="404"/>
                    </a:moveTo>
                    <a:cubicBezTo>
                      <a:pt x="146" y="404"/>
                      <a:pt x="146" y="404"/>
                      <a:pt x="146" y="404"/>
                    </a:cubicBezTo>
                    <a:cubicBezTo>
                      <a:pt x="146" y="346"/>
                      <a:pt x="146" y="346"/>
                      <a:pt x="146" y="346"/>
                    </a:cubicBezTo>
                    <a:cubicBezTo>
                      <a:pt x="204" y="346"/>
                      <a:pt x="204" y="346"/>
                      <a:pt x="204" y="346"/>
                    </a:cubicBezTo>
                    <a:lnTo>
                      <a:pt x="204" y="404"/>
                    </a:lnTo>
                    <a:close/>
                    <a:moveTo>
                      <a:pt x="204" y="412"/>
                    </a:moveTo>
                    <a:cubicBezTo>
                      <a:pt x="204" y="465"/>
                      <a:pt x="204" y="465"/>
                      <a:pt x="204" y="465"/>
                    </a:cubicBezTo>
                    <a:cubicBezTo>
                      <a:pt x="184" y="465"/>
                      <a:pt x="164" y="465"/>
                      <a:pt x="146" y="465"/>
                    </a:cubicBezTo>
                    <a:cubicBezTo>
                      <a:pt x="146" y="412"/>
                      <a:pt x="146" y="412"/>
                      <a:pt x="146" y="412"/>
                    </a:cubicBezTo>
                    <a:lnTo>
                      <a:pt x="204" y="412"/>
                    </a:lnTo>
                    <a:close/>
                    <a:moveTo>
                      <a:pt x="212" y="412"/>
                    </a:moveTo>
                    <a:cubicBezTo>
                      <a:pt x="270" y="412"/>
                      <a:pt x="270" y="412"/>
                      <a:pt x="270" y="412"/>
                    </a:cubicBezTo>
                    <a:cubicBezTo>
                      <a:pt x="270" y="465"/>
                      <a:pt x="270" y="465"/>
                      <a:pt x="270" y="465"/>
                    </a:cubicBezTo>
                    <a:cubicBezTo>
                      <a:pt x="251" y="465"/>
                      <a:pt x="231" y="465"/>
                      <a:pt x="212" y="465"/>
                    </a:cubicBezTo>
                    <a:lnTo>
                      <a:pt x="212" y="412"/>
                    </a:lnTo>
                    <a:close/>
                    <a:moveTo>
                      <a:pt x="278" y="412"/>
                    </a:moveTo>
                    <a:cubicBezTo>
                      <a:pt x="336" y="412"/>
                      <a:pt x="336" y="412"/>
                      <a:pt x="336" y="412"/>
                    </a:cubicBezTo>
                    <a:cubicBezTo>
                      <a:pt x="336" y="465"/>
                      <a:pt x="336" y="465"/>
                      <a:pt x="336" y="465"/>
                    </a:cubicBezTo>
                    <a:cubicBezTo>
                      <a:pt x="317" y="465"/>
                      <a:pt x="298" y="465"/>
                      <a:pt x="278" y="465"/>
                    </a:cubicBezTo>
                    <a:lnTo>
                      <a:pt x="278" y="412"/>
                    </a:lnTo>
                    <a:close/>
                    <a:moveTo>
                      <a:pt x="344" y="412"/>
                    </a:moveTo>
                    <a:cubicBezTo>
                      <a:pt x="402" y="412"/>
                      <a:pt x="402" y="412"/>
                      <a:pt x="402" y="412"/>
                    </a:cubicBezTo>
                    <a:cubicBezTo>
                      <a:pt x="402" y="465"/>
                      <a:pt x="402" y="465"/>
                      <a:pt x="402" y="465"/>
                    </a:cubicBezTo>
                    <a:cubicBezTo>
                      <a:pt x="384" y="465"/>
                      <a:pt x="364" y="465"/>
                      <a:pt x="344" y="465"/>
                    </a:cubicBezTo>
                    <a:lnTo>
                      <a:pt x="344" y="412"/>
                    </a:lnTo>
                    <a:close/>
                    <a:moveTo>
                      <a:pt x="410" y="412"/>
                    </a:moveTo>
                    <a:cubicBezTo>
                      <a:pt x="468" y="412"/>
                      <a:pt x="468" y="412"/>
                      <a:pt x="468" y="412"/>
                    </a:cubicBezTo>
                    <a:cubicBezTo>
                      <a:pt x="468" y="465"/>
                      <a:pt x="468" y="465"/>
                      <a:pt x="468" y="465"/>
                    </a:cubicBezTo>
                    <a:cubicBezTo>
                      <a:pt x="452" y="465"/>
                      <a:pt x="432" y="465"/>
                      <a:pt x="410" y="465"/>
                    </a:cubicBezTo>
                    <a:lnTo>
                      <a:pt x="410" y="412"/>
                    </a:lnTo>
                    <a:close/>
                    <a:moveTo>
                      <a:pt x="410" y="404"/>
                    </a:moveTo>
                    <a:cubicBezTo>
                      <a:pt x="410" y="346"/>
                      <a:pt x="410" y="346"/>
                      <a:pt x="410" y="346"/>
                    </a:cubicBezTo>
                    <a:cubicBezTo>
                      <a:pt x="468" y="346"/>
                      <a:pt x="468" y="346"/>
                      <a:pt x="468" y="346"/>
                    </a:cubicBezTo>
                    <a:cubicBezTo>
                      <a:pt x="468" y="404"/>
                      <a:pt x="468" y="404"/>
                      <a:pt x="468" y="404"/>
                    </a:cubicBezTo>
                    <a:lnTo>
                      <a:pt x="410" y="404"/>
                    </a:lnTo>
                    <a:close/>
                    <a:moveTo>
                      <a:pt x="476" y="346"/>
                    </a:moveTo>
                    <a:cubicBezTo>
                      <a:pt x="528" y="346"/>
                      <a:pt x="528" y="346"/>
                      <a:pt x="528" y="346"/>
                    </a:cubicBezTo>
                    <a:cubicBezTo>
                      <a:pt x="528" y="367"/>
                      <a:pt x="528" y="387"/>
                      <a:pt x="528" y="404"/>
                    </a:cubicBezTo>
                    <a:cubicBezTo>
                      <a:pt x="476" y="404"/>
                      <a:pt x="476" y="404"/>
                      <a:pt x="476" y="404"/>
                    </a:cubicBezTo>
                    <a:lnTo>
                      <a:pt x="476" y="346"/>
                    </a:lnTo>
                    <a:close/>
                    <a:moveTo>
                      <a:pt x="270" y="72"/>
                    </a:moveTo>
                    <a:cubicBezTo>
                      <a:pt x="212" y="72"/>
                      <a:pt x="212" y="72"/>
                      <a:pt x="212" y="72"/>
                    </a:cubicBezTo>
                    <a:cubicBezTo>
                      <a:pt x="212" y="20"/>
                      <a:pt x="212" y="20"/>
                      <a:pt x="212" y="20"/>
                    </a:cubicBezTo>
                    <a:cubicBezTo>
                      <a:pt x="231" y="20"/>
                      <a:pt x="251" y="20"/>
                      <a:pt x="270" y="20"/>
                    </a:cubicBezTo>
                    <a:lnTo>
                      <a:pt x="270" y="72"/>
                    </a:lnTo>
                    <a:close/>
                    <a:moveTo>
                      <a:pt x="278" y="20"/>
                    </a:moveTo>
                    <a:cubicBezTo>
                      <a:pt x="298" y="20"/>
                      <a:pt x="317" y="20"/>
                      <a:pt x="336" y="20"/>
                    </a:cubicBezTo>
                    <a:cubicBezTo>
                      <a:pt x="336" y="72"/>
                      <a:pt x="336" y="72"/>
                      <a:pt x="336" y="72"/>
                    </a:cubicBezTo>
                    <a:cubicBezTo>
                      <a:pt x="278" y="72"/>
                      <a:pt x="278" y="72"/>
                      <a:pt x="278" y="72"/>
                    </a:cubicBezTo>
                    <a:lnTo>
                      <a:pt x="278" y="20"/>
                    </a:lnTo>
                    <a:close/>
                    <a:moveTo>
                      <a:pt x="204" y="72"/>
                    </a:moveTo>
                    <a:cubicBezTo>
                      <a:pt x="146" y="72"/>
                      <a:pt x="146" y="72"/>
                      <a:pt x="146" y="72"/>
                    </a:cubicBezTo>
                    <a:cubicBezTo>
                      <a:pt x="146" y="20"/>
                      <a:pt x="146" y="20"/>
                      <a:pt x="146" y="20"/>
                    </a:cubicBezTo>
                    <a:cubicBezTo>
                      <a:pt x="164" y="20"/>
                      <a:pt x="184" y="20"/>
                      <a:pt x="204" y="20"/>
                    </a:cubicBezTo>
                    <a:lnTo>
                      <a:pt x="204" y="72"/>
                    </a:lnTo>
                    <a:close/>
                    <a:moveTo>
                      <a:pt x="204" y="80"/>
                    </a:moveTo>
                    <a:cubicBezTo>
                      <a:pt x="204" y="138"/>
                      <a:pt x="204" y="138"/>
                      <a:pt x="204" y="138"/>
                    </a:cubicBezTo>
                    <a:cubicBezTo>
                      <a:pt x="146" y="138"/>
                      <a:pt x="146" y="138"/>
                      <a:pt x="146" y="138"/>
                    </a:cubicBezTo>
                    <a:cubicBezTo>
                      <a:pt x="146" y="80"/>
                      <a:pt x="146" y="80"/>
                      <a:pt x="146" y="80"/>
                    </a:cubicBezTo>
                    <a:lnTo>
                      <a:pt x="204" y="80"/>
                    </a:lnTo>
                    <a:close/>
                    <a:moveTo>
                      <a:pt x="138" y="72"/>
                    </a:moveTo>
                    <a:cubicBezTo>
                      <a:pt x="80" y="72"/>
                      <a:pt x="80" y="72"/>
                      <a:pt x="80" y="72"/>
                    </a:cubicBezTo>
                    <a:cubicBezTo>
                      <a:pt x="80" y="20"/>
                      <a:pt x="80" y="20"/>
                      <a:pt x="80" y="20"/>
                    </a:cubicBezTo>
                    <a:cubicBezTo>
                      <a:pt x="97" y="20"/>
                      <a:pt x="116" y="20"/>
                      <a:pt x="138" y="20"/>
                    </a:cubicBezTo>
                    <a:lnTo>
                      <a:pt x="138" y="72"/>
                    </a:lnTo>
                    <a:close/>
                    <a:moveTo>
                      <a:pt x="138" y="80"/>
                    </a:moveTo>
                    <a:cubicBezTo>
                      <a:pt x="138" y="138"/>
                      <a:pt x="138" y="138"/>
                      <a:pt x="138" y="138"/>
                    </a:cubicBezTo>
                    <a:cubicBezTo>
                      <a:pt x="80" y="138"/>
                      <a:pt x="80" y="138"/>
                      <a:pt x="80" y="138"/>
                    </a:cubicBezTo>
                    <a:cubicBezTo>
                      <a:pt x="80" y="80"/>
                      <a:pt x="80" y="80"/>
                      <a:pt x="80" y="80"/>
                    </a:cubicBezTo>
                    <a:lnTo>
                      <a:pt x="138" y="80"/>
                    </a:lnTo>
                    <a:close/>
                    <a:moveTo>
                      <a:pt x="72" y="138"/>
                    </a:moveTo>
                    <a:cubicBezTo>
                      <a:pt x="20" y="138"/>
                      <a:pt x="20" y="138"/>
                      <a:pt x="20" y="138"/>
                    </a:cubicBezTo>
                    <a:cubicBezTo>
                      <a:pt x="20" y="117"/>
                      <a:pt x="20" y="97"/>
                      <a:pt x="20" y="80"/>
                    </a:cubicBezTo>
                    <a:cubicBezTo>
                      <a:pt x="72" y="80"/>
                      <a:pt x="72" y="80"/>
                      <a:pt x="72" y="80"/>
                    </a:cubicBezTo>
                    <a:lnTo>
                      <a:pt x="72" y="138"/>
                    </a:lnTo>
                    <a:close/>
                    <a:moveTo>
                      <a:pt x="20" y="146"/>
                    </a:moveTo>
                    <a:cubicBezTo>
                      <a:pt x="72" y="146"/>
                      <a:pt x="72" y="146"/>
                      <a:pt x="72" y="146"/>
                    </a:cubicBezTo>
                    <a:cubicBezTo>
                      <a:pt x="72" y="205"/>
                      <a:pt x="72" y="205"/>
                      <a:pt x="72" y="205"/>
                    </a:cubicBezTo>
                    <a:cubicBezTo>
                      <a:pt x="20" y="205"/>
                      <a:pt x="20" y="205"/>
                      <a:pt x="20" y="205"/>
                    </a:cubicBezTo>
                    <a:cubicBezTo>
                      <a:pt x="20" y="185"/>
                      <a:pt x="20" y="165"/>
                      <a:pt x="20" y="146"/>
                    </a:cubicBezTo>
                    <a:close/>
                    <a:moveTo>
                      <a:pt x="20" y="279"/>
                    </a:moveTo>
                    <a:cubicBezTo>
                      <a:pt x="72" y="279"/>
                      <a:pt x="72" y="279"/>
                      <a:pt x="72" y="279"/>
                    </a:cubicBezTo>
                    <a:cubicBezTo>
                      <a:pt x="72" y="338"/>
                      <a:pt x="72" y="338"/>
                      <a:pt x="72" y="338"/>
                    </a:cubicBezTo>
                    <a:cubicBezTo>
                      <a:pt x="20" y="338"/>
                      <a:pt x="20" y="338"/>
                      <a:pt x="20" y="338"/>
                    </a:cubicBezTo>
                    <a:cubicBezTo>
                      <a:pt x="20" y="319"/>
                      <a:pt x="20" y="299"/>
                      <a:pt x="20" y="279"/>
                    </a:cubicBezTo>
                    <a:close/>
                    <a:moveTo>
                      <a:pt x="20" y="271"/>
                    </a:moveTo>
                    <a:cubicBezTo>
                      <a:pt x="20" y="252"/>
                      <a:pt x="20" y="232"/>
                      <a:pt x="20" y="213"/>
                    </a:cubicBezTo>
                    <a:cubicBezTo>
                      <a:pt x="72" y="213"/>
                      <a:pt x="72" y="213"/>
                      <a:pt x="72" y="213"/>
                    </a:cubicBezTo>
                    <a:cubicBezTo>
                      <a:pt x="72" y="271"/>
                      <a:pt x="72" y="271"/>
                      <a:pt x="72" y="271"/>
                    </a:cubicBezTo>
                    <a:lnTo>
                      <a:pt x="20" y="271"/>
                    </a:lnTo>
                    <a:close/>
                    <a:moveTo>
                      <a:pt x="80" y="213"/>
                    </a:moveTo>
                    <a:cubicBezTo>
                      <a:pt x="138" y="213"/>
                      <a:pt x="138" y="213"/>
                      <a:pt x="138" y="213"/>
                    </a:cubicBezTo>
                    <a:cubicBezTo>
                      <a:pt x="138" y="271"/>
                      <a:pt x="138" y="271"/>
                      <a:pt x="138" y="271"/>
                    </a:cubicBezTo>
                    <a:cubicBezTo>
                      <a:pt x="80" y="271"/>
                      <a:pt x="80" y="271"/>
                      <a:pt x="80" y="271"/>
                    </a:cubicBezTo>
                    <a:lnTo>
                      <a:pt x="80" y="213"/>
                    </a:lnTo>
                    <a:close/>
                    <a:moveTo>
                      <a:pt x="80" y="205"/>
                    </a:moveTo>
                    <a:cubicBezTo>
                      <a:pt x="80" y="146"/>
                      <a:pt x="80" y="146"/>
                      <a:pt x="80" y="146"/>
                    </a:cubicBezTo>
                    <a:cubicBezTo>
                      <a:pt x="138" y="146"/>
                      <a:pt x="138" y="146"/>
                      <a:pt x="138" y="146"/>
                    </a:cubicBezTo>
                    <a:cubicBezTo>
                      <a:pt x="138" y="205"/>
                      <a:pt x="138" y="205"/>
                      <a:pt x="138" y="205"/>
                    </a:cubicBezTo>
                    <a:lnTo>
                      <a:pt x="80" y="205"/>
                    </a:lnTo>
                    <a:close/>
                    <a:moveTo>
                      <a:pt x="146" y="146"/>
                    </a:moveTo>
                    <a:cubicBezTo>
                      <a:pt x="204" y="146"/>
                      <a:pt x="204" y="146"/>
                      <a:pt x="204" y="146"/>
                    </a:cubicBezTo>
                    <a:cubicBezTo>
                      <a:pt x="204" y="205"/>
                      <a:pt x="204" y="205"/>
                      <a:pt x="204" y="205"/>
                    </a:cubicBezTo>
                    <a:cubicBezTo>
                      <a:pt x="146" y="205"/>
                      <a:pt x="146" y="205"/>
                      <a:pt x="146" y="205"/>
                    </a:cubicBezTo>
                    <a:lnTo>
                      <a:pt x="146" y="146"/>
                    </a:lnTo>
                    <a:close/>
                    <a:moveTo>
                      <a:pt x="212" y="146"/>
                    </a:moveTo>
                    <a:cubicBezTo>
                      <a:pt x="270" y="146"/>
                      <a:pt x="270" y="146"/>
                      <a:pt x="270" y="146"/>
                    </a:cubicBezTo>
                    <a:cubicBezTo>
                      <a:pt x="270" y="205"/>
                      <a:pt x="270" y="205"/>
                      <a:pt x="270" y="205"/>
                    </a:cubicBezTo>
                    <a:cubicBezTo>
                      <a:pt x="212" y="205"/>
                      <a:pt x="212" y="205"/>
                      <a:pt x="212" y="205"/>
                    </a:cubicBezTo>
                    <a:lnTo>
                      <a:pt x="212" y="146"/>
                    </a:lnTo>
                    <a:close/>
                    <a:moveTo>
                      <a:pt x="212" y="138"/>
                    </a:moveTo>
                    <a:cubicBezTo>
                      <a:pt x="212" y="80"/>
                      <a:pt x="212" y="80"/>
                      <a:pt x="212" y="80"/>
                    </a:cubicBezTo>
                    <a:cubicBezTo>
                      <a:pt x="270" y="80"/>
                      <a:pt x="270" y="80"/>
                      <a:pt x="270" y="80"/>
                    </a:cubicBezTo>
                    <a:cubicBezTo>
                      <a:pt x="270" y="138"/>
                      <a:pt x="270" y="138"/>
                      <a:pt x="270" y="138"/>
                    </a:cubicBezTo>
                    <a:lnTo>
                      <a:pt x="212" y="138"/>
                    </a:lnTo>
                    <a:close/>
                    <a:moveTo>
                      <a:pt x="278" y="80"/>
                    </a:moveTo>
                    <a:cubicBezTo>
                      <a:pt x="336" y="80"/>
                      <a:pt x="336" y="80"/>
                      <a:pt x="336" y="80"/>
                    </a:cubicBezTo>
                    <a:cubicBezTo>
                      <a:pt x="336" y="138"/>
                      <a:pt x="336" y="138"/>
                      <a:pt x="336" y="138"/>
                    </a:cubicBezTo>
                    <a:cubicBezTo>
                      <a:pt x="278" y="138"/>
                      <a:pt x="278" y="138"/>
                      <a:pt x="278" y="138"/>
                    </a:cubicBezTo>
                    <a:lnTo>
                      <a:pt x="278" y="80"/>
                    </a:lnTo>
                    <a:close/>
                    <a:moveTo>
                      <a:pt x="344" y="80"/>
                    </a:moveTo>
                    <a:cubicBezTo>
                      <a:pt x="402" y="80"/>
                      <a:pt x="402" y="80"/>
                      <a:pt x="402" y="80"/>
                    </a:cubicBezTo>
                    <a:cubicBezTo>
                      <a:pt x="402" y="138"/>
                      <a:pt x="402" y="138"/>
                      <a:pt x="402" y="138"/>
                    </a:cubicBezTo>
                    <a:cubicBezTo>
                      <a:pt x="344" y="138"/>
                      <a:pt x="344" y="138"/>
                      <a:pt x="344" y="138"/>
                    </a:cubicBezTo>
                    <a:lnTo>
                      <a:pt x="344" y="80"/>
                    </a:lnTo>
                    <a:close/>
                    <a:moveTo>
                      <a:pt x="344" y="72"/>
                    </a:moveTo>
                    <a:cubicBezTo>
                      <a:pt x="344" y="20"/>
                      <a:pt x="344" y="20"/>
                      <a:pt x="344" y="20"/>
                    </a:cubicBezTo>
                    <a:cubicBezTo>
                      <a:pt x="364" y="20"/>
                      <a:pt x="384" y="20"/>
                      <a:pt x="402" y="20"/>
                    </a:cubicBezTo>
                    <a:cubicBezTo>
                      <a:pt x="402" y="72"/>
                      <a:pt x="402" y="72"/>
                      <a:pt x="402" y="72"/>
                    </a:cubicBezTo>
                    <a:lnTo>
                      <a:pt x="344" y="72"/>
                    </a:lnTo>
                    <a:close/>
                    <a:moveTo>
                      <a:pt x="72" y="20"/>
                    </a:moveTo>
                    <a:cubicBezTo>
                      <a:pt x="72" y="72"/>
                      <a:pt x="72" y="72"/>
                      <a:pt x="72" y="72"/>
                    </a:cubicBezTo>
                    <a:cubicBezTo>
                      <a:pt x="20" y="72"/>
                      <a:pt x="20" y="72"/>
                      <a:pt x="20" y="72"/>
                    </a:cubicBezTo>
                    <a:cubicBezTo>
                      <a:pt x="20" y="43"/>
                      <a:pt x="20" y="23"/>
                      <a:pt x="20" y="20"/>
                    </a:cubicBezTo>
                    <a:cubicBezTo>
                      <a:pt x="23" y="20"/>
                      <a:pt x="43" y="20"/>
                      <a:pt x="72" y="20"/>
                    </a:cubicBezTo>
                    <a:close/>
                    <a:moveTo>
                      <a:pt x="42" y="465"/>
                    </a:moveTo>
                    <a:cubicBezTo>
                      <a:pt x="74" y="424"/>
                      <a:pt x="183" y="286"/>
                      <a:pt x="193" y="273"/>
                    </a:cubicBezTo>
                    <a:cubicBezTo>
                      <a:pt x="206" y="281"/>
                      <a:pt x="246" y="304"/>
                      <a:pt x="246" y="304"/>
                    </a:cubicBezTo>
                    <a:cubicBezTo>
                      <a:pt x="251" y="307"/>
                      <a:pt x="257" y="306"/>
                      <a:pt x="261" y="301"/>
                    </a:cubicBezTo>
                    <a:cubicBezTo>
                      <a:pt x="261" y="301"/>
                      <a:pt x="347" y="203"/>
                      <a:pt x="359" y="189"/>
                    </a:cubicBezTo>
                    <a:cubicBezTo>
                      <a:pt x="369" y="196"/>
                      <a:pt x="389" y="209"/>
                      <a:pt x="389" y="209"/>
                    </a:cubicBezTo>
                    <a:cubicBezTo>
                      <a:pt x="394" y="212"/>
                      <a:pt x="401" y="211"/>
                      <a:pt x="405" y="206"/>
                    </a:cubicBezTo>
                    <a:cubicBezTo>
                      <a:pt x="481" y="110"/>
                      <a:pt x="481" y="110"/>
                      <a:pt x="481" y="110"/>
                    </a:cubicBezTo>
                    <a:cubicBezTo>
                      <a:pt x="481" y="133"/>
                      <a:pt x="481" y="133"/>
                      <a:pt x="481" y="133"/>
                    </a:cubicBezTo>
                    <a:cubicBezTo>
                      <a:pt x="481" y="139"/>
                      <a:pt x="487" y="145"/>
                      <a:pt x="493" y="145"/>
                    </a:cubicBezTo>
                    <a:cubicBezTo>
                      <a:pt x="500" y="145"/>
                      <a:pt x="505" y="139"/>
                      <a:pt x="505" y="133"/>
                    </a:cubicBezTo>
                    <a:cubicBezTo>
                      <a:pt x="505" y="76"/>
                      <a:pt x="505" y="76"/>
                      <a:pt x="505" y="76"/>
                    </a:cubicBezTo>
                    <a:cubicBezTo>
                      <a:pt x="505" y="76"/>
                      <a:pt x="505" y="76"/>
                      <a:pt x="505" y="76"/>
                    </a:cubicBezTo>
                    <a:cubicBezTo>
                      <a:pt x="505" y="75"/>
                      <a:pt x="505" y="74"/>
                      <a:pt x="505" y="74"/>
                    </a:cubicBezTo>
                    <a:cubicBezTo>
                      <a:pt x="505" y="74"/>
                      <a:pt x="505" y="74"/>
                      <a:pt x="505" y="73"/>
                    </a:cubicBezTo>
                    <a:cubicBezTo>
                      <a:pt x="505" y="73"/>
                      <a:pt x="505" y="72"/>
                      <a:pt x="505" y="71"/>
                    </a:cubicBezTo>
                    <a:cubicBezTo>
                      <a:pt x="504" y="71"/>
                      <a:pt x="504" y="71"/>
                      <a:pt x="504" y="71"/>
                    </a:cubicBezTo>
                    <a:cubicBezTo>
                      <a:pt x="504" y="71"/>
                      <a:pt x="504" y="70"/>
                      <a:pt x="504" y="70"/>
                    </a:cubicBezTo>
                    <a:cubicBezTo>
                      <a:pt x="504" y="70"/>
                      <a:pt x="503" y="69"/>
                      <a:pt x="503" y="69"/>
                    </a:cubicBezTo>
                    <a:cubicBezTo>
                      <a:pt x="503" y="69"/>
                      <a:pt x="503" y="69"/>
                      <a:pt x="503" y="69"/>
                    </a:cubicBezTo>
                    <a:cubicBezTo>
                      <a:pt x="503" y="68"/>
                      <a:pt x="502" y="68"/>
                      <a:pt x="502" y="68"/>
                    </a:cubicBezTo>
                    <a:cubicBezTo>
                      <a:pt x="502" y="68"/>
                      <a:pt x="502" y="67"/>
                      <a:pt x="502" y="67"/>
                    </a:cubicBezTo>
                    <a:cubicBezTo>
                      <a:pt x="501" y="67"/>
                      <a:pt x="501" y="67"/>
                      <a:pt x="500" y="66"/>
                    </a:cubicBezTo>
                    <a:cubicBezTo>
                      <a:pt x="500" y="66"/>
                      <a:pt x="500" y="66"/>
                      <a:pt x="500" y="66"/>
                    </a:cubicBezTo>
                    <a:cubicBezTo>
                      <a:pt x="499" y="66"/>
                      <a:pt x="499" y="65"/>
                      <a:pt x="498" y="65"/>
                    </a:cubicBezTo>
                    <a:cubicBezTo>
                      <a:pt x="498" y="65"/>
                      <a:pt x="498" y="65"/>
                      <a:pt x="498" y="65"/>
                    </a:cubicBezTo>
                    <a:cubicBezTo>
                      <a:pt x="497" y="65"/>
                      <a:pt x="497" y="64"/>
                      <a:pt x="496" y="64"/>
                    </a:cubicBezTo>
                    <a:cubicBezTo>
                      <a:pt x="496" y="64"/>
                      <a:pt x="496" y="64"/>
                      <a:pt x="495" y="64"/>
                    </a:cubicBezTo>
                    <a:cubicBezTo>
                      <a:pt x="495" y="64"/>
                      <a:pt x="494" y="64"/>
                      <a:pt x="494" y="64"/>
                    </a:cubicBezTo>
                    <a:cubicBezTo>
                      <a:pt x="494" y="64"/>
                      <a:pt x="494" y="64"/>
                      <a:pt x="493" y="64"/>
                    </a:cubicBezTo>
                    <a:cubicBezTo>
                      <a:pt x="493" y="64"/>
                      <a:pt x="493" y="64"/>
                      <a:pt x="493" y="64"/>
                    </a:cubicBezTo>
                    <a:cubicBezTo>
                      <a:pt x="493" y="64"/>
                      <a:pt x="492" y="64"/>
                      <a:pt x="491" y="64"/>
                    </a:cubicBezTo>
                    <a:cubicBezTo>
                      <a:pt x="491" y="64"/>
                      <a:pt x="491" y="64"/>
                      <a:pt x="491" y="64"/>
                    </a:cubicBezTo>
                    <a:cubicBezTo>
                      <a:pt x="491" y="64"/>
                      <a:pt x="491" y="64"/>
                      <a:pt x="491" y="64"/>
                    </a:cubicBezTo>
                    <a:cubicBezTo>
                      <a:pt x="438" y="76"/>
                      <a:pt x="438" y="76"/>
                      <a:pt x="438" y="76"/>
                    </a:cubicBezTo>
                    <a:cubicBezTo>
                      <a:pt x="432" y="77"/>
                      <a:pt x="428" y="84"/>
                      <a:pt x="429" y="90"/>
                    </a:cubicBezTo>
                    <a:cubicBezTo>
                      <a:pt x="431" y="97"/>
                      <a:pt x="437" y="101"/>
                      <a:pt x="443" y="99"/>
                    </a:cubicBezTo>
                    <a:cubicBezTo>
                      <a:pt x="443" y="99"/>
                      <a:pt x="454" y="97"/>
                      <a:pt x="463" y="95"/>
                    </a:cubicBezTo>
                    <a:cubicBezTo>
                      <a:pt x="439" y="125"/>
                      <a:pt x="402" y="171"/>
                      <a:pt x="393" y="183"/>
                    </a:cubicBezTo>
                    <a:cubicBezTo>
                      <a:pt x="382" y="176"/>
                      <a:pt x="363" y="163"/>
                      <a:pt x="363" y="163"/>
                    </a:cubicBezTo>
                    <a:cubicBezTo>
                      <a:pt x="358" y="160"/>
                      <a:pt x="352" y="161"/>
                      <a:pt x="348" y="165"/>
                    </a:cubicBezTo>
                    <a:cubicBezTo>
                      <a:pt x="348" y="165"/>
                      <a:pt x="261" y="265"/>
                      <a:pt x="249" y="278"/>
                    </a:cubicBezTo>
                    <a:cubicBezTo>
                      <a:pt x="236" y="271"/>
                      <a:pt x="196" y="247"/>
                      <a:pt x="196" y="247"/>
                    </a:cubicBezTo>
                    <a:cubicBezTo>
                      <a:pt x="191" y="244"/>
                      <a:pt x="184" y="245"/>
                      <a:pt x="181" y="250"/>
                    </a:cubicBezTo>
                    <a:cubicBezTo>
                      <a:pt x="20" y="454"/>
                      <a:pt x="20" y="454"/>
                      <a:pt x="20" y="454"/>
                    </a:cubicBezTo>
                    <a:cubicBezTo>
                      <a:pt x="20" y="450"/>
                      <a:pt x="20" y="445"/>
                      <a:pt x="20" y="439"/>
                    </a:cubicBezTo>
                    <a:cubicBezTo>
                      <a:pt x="20" y="432"/>
                      <a:pt x="20" y="423"/>
                      <a:pt x="20" y="412"/>
                    </a:cubicBezTo>
                    <a:cubicBezTo>
                      <a:pt x="41" y="412"/>
                      <a:pt x="41" y="412"/>
                      <a:pt x="41" y="412"/>
                    </a:cubicBezTo>
                    <a:cubicBezTo>
                      <a:pt x="48" y="404"/>
                      <a:pt x="48" y="404"/>
                      <a:pt x="48" y="404"/>
                    </a:cubicBezTo>
                    <a:cubicBezTo>
                      <a:pt x="20" y="404"/>
                      <a:pt x="20" y="404"/>
                      <a:pt x="20" y="404"/>
                    </a:cubicBezTo>
                    <a:cubicBezTo>
                      <a:pt x="20" y="387"/>
                      <a:pt x="20" y="367"/>
                      <a:pt x="20" y="346"/>
                    </a:cubicBezTo>
                    <a:cubicBezTo>
                      <a:pt x="72" y="346"/>
                      <a:pt x="72" y="346"/>
                      <a:pt x="72" y="346"/>
                    </a:cubicBezTo>
                    <a:cubicBezTo>
                      <a:pt x="72" y="374"/>
                      <a:pt x="72" y="374"/>
                      <a:pt x="72" y="374"/>
                    </a:cubicBezTo>
                    <a:cubicBezTo>
                      <a:pt x="80" y="364"/>
                      <a:pt x="80" y="364"/>
                      <a:pt x="80" y="364"/>
                    </a:cubicBezTo>
                    <a:cubicBezTo>
                      <a:pt x="80" y="346"/>
                      <a:pt x="80" y="346"/>
                      <a:pt x="80" y="346"/>
                    </a:cubicBezTo>
                    <a:cubicBezTo>
                      <a:pt x="94" y="346"/>
                      <a:pt x="94" y="346"/>
                      <a:pt x="94" y="346"/>
                    </a:cubicBezTo>
                    <a:cubicBezTo>
                      <a:pt x="101" y="338"/>
                      <a:pt x="101" y="338"/>
                      <a:pt x="101" y="338"/>
                    </a:cubicBezTo>
                    <a:cubicBezTo>
                      <a:pt x="80" y="338"/>
                      <a:pt x="80" y="338"/>
                      <a:pt x="80" y="338"/>
                    </a:cubicBezTo>
                    <a:cubicBezTo>
                      <a:pt x="80" y="279"/>
                      <a:pt x="80" y="279"/>
                      <a:pt x="80" y="279"/>
                    </a:cubicBezTo>
                    <a:cubicBezTo>
                      <a:pt x="138" y="279"/>
                      <a:pt x="138" y="279"/>
                      <a:pt x="138" y="279"/>
                    </a:cubicBezTo>
                    <a:cubicBezTo>
                      <a:pt x="138" y="291"/>
                      <a:pt x="138" y="291"/>
                      <a:pt x="138" y="291"/>
                    </a:cubicBezTo>
                    <a:cubicBezTo>
                      <a:pt x="146" y="281"/>
                      <a:pt x="146" y="281"/>
                      <a:pt x="146" y="281"/>
                    </a:cubicBezTo>
                    <a:cubicBezTo>
                      <a:pt x="146" y="279"/>
                      <a:pt x="146" y="279"/>
                      <a:pt x="146" y="279"/>
                    </a:cubicBezTo>
                    <a:cubicBezTo>
                      <a:pt x="147" y="279"/>
                      <a:pt x="147" y="279"/>
                      <a:pt x="147" y="279"/>
                    </a:cubicBezTo>
                    <a:cubicBezTo>
                      <a:pt x="153" y="271"/>
                      <a:pt x="153" y="271"/>
                      <a:pt x="153" y="271"/>
                    </a:cubicBezTo>
                    <a:cubicBezTo>
                      <a:pt x="146" y="271"/>
                      <a:pt x="146" y="271"/>
                      <a:pt x="146" y="271"/>
                    </a:cubicBezTo>
                    <a:cubicBezTo>
                      <a:pt x="146" y="213"/>
                      <a:pt x="146" y="213"/>
                      <a:pt x="146" y="213"/>
                    </a:cubicBezTo>
                    <a:cubicBezTo>
                      <a:pt x="204" y="213"/>
                      <a:pt x="204" y="213"/>
                      <a:pt x="204" y="213"/>
                    </a:cubicBezTo>
                    <a:cubicBezTo>
                      <a:pt x="204" y="242"/>
                      <a:pt x="204" y="242"/>
                      <a:pt x="204" y="242"/>
                    </a:cubicBezTo>
                    <a:cubicBezTo>
                      <a:pt x="206" y="243"/>
                      <a:pt x="209" y="245"/>
                      <a:pt x="212" y="247"/>
                    </a:cubicBezTo>
                    <a:cubicBezTo>
                      <a:pt x="212" y="213"/>
                      <a:pt x="212" y="213"/>
                      <a:pt x="212" y="213"/>
                    </a:cubicBezTo>
                    <a:cubicBezTo>
                      <a:pt x="270" y="213"/>
                      <a:pt x="270" y="213"/>
                      <a:pt x="270" y="213"/>
                    </a:cubicBezTo>
                    <a:cubicBezTo>
                      <a:pt x="270" y="242"/>
                      <a:pt x="270" y="242"/>
                      <a:pt x="270" y="242"/>
                    </a:cubicBezTo>
                    <a:cubicBezTo>
                      <a:pt x="273" y="239"/>
                      <a:pt x="275" y="236"/>
                      <a:pt x="278" y="233"/>
                    </a:cubicBezTo>
                    <a:cubicBezTo>
                      <a:pt x="278" y="213"/>
                      <a:pt x="278" y="213"/>
                      <a:pt x="278" y="213"/>
                    </a:cubicBezTo>
                    <a:cubicBezTo>
                      <a:pt x="295" y="213"/>
                      <a:pt x="295" y="213"/>
                      <a:pt x="295" y="213"/>
                    </a:cubicBezTo>
                    <a:cubicBezTo>
                      <a:pt x="298" y="210"/>
                      <a:pt x="300" y="207"/>
                      <a:pt x="302" y="205"/>
                    </a:cubicBezTo>
                    <a:cubicBezTo>
                      <a:pt x="278" y="205"/>
                      <a:pt x="278" y="205"/>
                      <a:pt x="278" y="205"/>
                    </a:cubicBezTo>
                    <a:cubicBezTo>
                      <a:pt x="278" y="146"/>
                      <a:pt x="278" y="146"/>
                      <a:pt x="278" y="146"/>
                    </a:cubicBezTo>
                    <a:cubicBezTo>
                      <a:pt x="336" y="146"/>
                      <a:pt x="336" y="146"/>
                      <a:pt x="336" y="146"/>
                    </a:cubicBezTo>
                    <a:cubicBezTo>
                      <a:pt x="336" y="166"/>
                      <a:pt x="336" y="166"/>
                      <a:pt x="336" y="166"/>
                    </a:cubicBezTo>
                    <a:cubicBezTo>
                      <a:pt x="340" y="162"/>
                      <a:pt x="342" y="160"/>
                      <a:pt x="342" y="160"/>
                    </a:cubicBezTo>
                    <a:cubicBezTo>
                      <a:pt x="342" y="159"/>
                      <a:pt x="343" y="158"/>
                      <a:pt x="344" y="158"/>
                    </a:cubicBezTo>
                    <a:cubicBezTo>
                      <a:pt x="344" y="146"/>
                      <a:pt x="344" y="146"/>
                      <a:pt x="344" y="146"/>
                    </a:cubicBezTo>
                    <a:cubicBezTo>
                      <a:pt x="402" y="146"/>
                      <a:pt x="402" y="146"/>
                      <a:pt x="402" y="146"/>
                    </a:cubicBezTo>
                    <a:cubicBezTo>
                      <a:pt x="402" y="158"/>
                      <a:pt x="402" y="158"/>
                      <a:pt x="402" y="158"/>
                    </a:cubicBezTo>
                    <a:cubicBezTo>
                      <a:pt x="405" y="155"/>
                      <a:pt x="407" y="152"/>
                      <a:pt x="410" y="148"/>
                    </a:cubicBezTo>
                    <a:cubicBezTo>
                      <a:pt x="410" y="146"/>
                      <a:pt x="410" y="146"/>
                      <a:pt x="410" y="146"/>
                    </a:cubicBezTo>
                    <a:cubicBezTo>
                      <a:pt x="412" y="146"/>
                      <a:pt x="412" y="146"/>
                      <a:pt x="412" y="146"/>
                    </a:cubicBezTo>
                    <a:cubicBezTo>
                      <a:pt x="414" y="144"/>
                      <a:pt x="416" y="141"/>
                      <a:pt x="418" y="138"/>
                    </a:cubicBezTo>
                    <a:cubicBezTo>
                      <a:pt x="410" y="138"/>
                      <a:pt x="410" y="138"/>
                      <a:pt x="410" y="138"/>
                    </a:cubicBezTo>
                    <a:cubicBezTo>
                      <a:pt x="410" y="80"/>
                      <a:pt x="410" y="80"/>
                      <a:pt x="410" y="80"/>
                    </a:cubicBezTo>
                    <a:cubicBezTo>
                      <a:pt x="422" y="80"/>
                      <a:pt x="422" y="80"/>
                      <a:pt x="422" y="80"/>
                    </a:cubicBezTo>
                    <a:cubicBezTo>
                      <a:pt x="424" y="77"/>
                      <a:pt x="426" y="74"/>
                      <a:pt x="429" y="72"/>
                    </a:cubicBezTo>
                    <a:cubicBezTo>
                      <a:pt x="410" y="72"/>
                      <a:pt x="410" y="72"/>
                      <a:pt x="410" y="72"/>
                    </a:cubicBezTo>
                    <a:cubicBezTo>
                      <a:pt x="410" y="20"/>
                      <a:pt x="410" y="20"/>
                      <a:pt x="410" y="20"/>
                    </a:cubicBezTo>
                    <a:cubicBezTo>
                      <a:pt x="432" y="20"/>
                      <a:pt x="452" y="20"/>
                      <a:pt x="468" y="20"/>
                    </a:cubicBezTo>
                    <a:cubicBezTo>
                      <a:pt x="468" y="61"/>
                      <a:pt x="468" y="61"/>
                      <a:pt x="468" y="61"/>
                    </a:cubicBezTo>
                    <a:cubicBezTo>
                      <a:pt x="476" y="59"/>
                      <a:pt x="476" y="59"/>
                      <a:pt x="476" y="59"/>
                    </a:cubicBezTo>
                    <a:cubicBezTo>
                      <a:pt x="476" y="20"/>
                      <a:pt x="476" y="20"/>
                      <a:pt x="476" y="20"/>
                    </a:cubicBezTo>
                    <a:cubicBezTo>
                      <a:pt x="506" y="20"/>
                      <a:pt x="525" y="20"/>
                      <a:pt x="528" y="20"/>
                    </a:cubicBezTo>
                    <a:cubicBezTo>
                      <a:pt x="528" y="23"/>
                      <a:pt x="528" y="43"/>
                      <a:pt x="528" y="72"/>
                    </a:cubicBezTo>
                    <a:cubicBezTo>
                      <a:pt x="513" y="72"/>
                      <a:pt x="513" y="72"/>
                      <a:pt x="513" y="72"/>
                    </a:cubicBezTo>
                    <a:cubicBezTo>
                      <a:pt x="513" y="72"/>
                      <a:pt x="513" y="72"/>
                      <a:pt x="513" y="73"/>
                    </a:cubicBezTo>
                    <a:cubicBezTo>
                      <a:pt x="513" y="74"/>
                      <a:pt x="513" y="74"/>
                      <a:pt x="513" y="75"/>
                    </a:cubicBezTo>
                    <a:cubicBezTo>
                      <a:pt x="513" y="76"/>
                      <a:pt x="513" y="76"/>
                      <a:pt x="513" y="76"/>
                    </a:cubicBezTo>
                    <a:cubicBezTo>
                      <a:pt x="513" y="80"/>
                      <a:pt x="513" y="80"/>
                      <a:pt x="513" y="80"/>
                    </a:cubicBezTo>
                    <a:cubicBezTo>
                      <a:pt x="528" y="80"/>
                      <a:pt x="528" y="80"/>
                      <a:pt x="528" y="80"/>
                    </a:cubicBezTo>
                    <a:cubicBezTo>
                      <a:pt x="528" y="97"/>
                      <a:pt x="528" y="117"/>
                      <a:pt x="528" y="138"/>
                    </a:cubicBezTo>
                    <a:cubicBezTo>
                      <a:pt x="512" y="138"/>
                      <a:pt x="512" y="138"/>
                      <a:pt x="512" y="138"/>
                    </a:cubicBezTo>
                    <a:cubicBezTo>
                      <a:pt x="512" y="141"/>
                      <a:pt x="510" y="144"/>
                      <a:pt x="508" y="146"/>
                    </a:cubicBezTo>
                    <a:cubicBezTo>
                      <a:pt x="528" y="146"/>
                      <a:pt x="528" y="146"/>
                      <a:pt x="528" y="146"/>
                    </a:cubicBezTo>
                    <a:cubicBezTo>
                      <a:pt x="528" y="165"/>
                      <a:pt x="528" y="185"/>
                      <a:pt x="528" y="205"/>
                    </a:cubicBezTo>
                    <a:cubicBezTo>
                      <a:pt x="476" y="205"/>
                      <a:pt x="476" y="205"/>
                      <a:pt x="476" y="205"/>
                    </a:cubicBezTo>
                    <a:cubicBezTo>
                      <a:pt x="476" y="146"/>
                      <a:pt x="476" y="146"/>
                      <a:pt x="476" y="146"/>
                    </a:cubicBezTo>
                    <a:cubicBezTo>
                      <a:pt x="479" y="146"/>
                      <a:pt x="479" y="146"/>
                      <a:pt x="479" y="146"/>
                    </a:cubicBezTo>
                    <a:cubicBezTo>
                      <a:pt x="476" y="143"/>
                      <a:pt x="474" y="138"/>
                      <a:pt x="473" y="133"/>
                    </a:cubicBezTo>
                    <a:cubicBezTo>
                      <a:pt x="463" y="146"/>
                      <a:pt x="463" y="146"/>
                      <a:pt x="463" y="146"/>
                    </a:cubicBezTo>
                    <a:cubicBezTo>
                      <a:pt x="468" y="146"/>
                      <a:pt x="468" y="146"/>
                      <a:pt x="468" y="146"/>
                    </a:cubicBezTo>
                    <a:cubicBezTo>
                      <a:pt x="468" y="205"/>
                      <a:pt x="468" y="205"/>
                      <a:pt x="468" y="205"/>
                    </a:cubicBezTo>
                    <a:cubicBezTo>
                      <a:pt x="416" y="205"/>
                      <a:pt x="416" y="205"/>
                      <a:pt x="416" y="205"/>
                    </a:cubicBezTo>
                    <a:cubicBezTo>
                      <a:pt x="411" y="211"/>
                      <a:pt x="411" y="211"/>
                      <a:pt x="411" y="211"/>
                    </a:cubicBezTo>
                    <a:cubicBezTo>
                      <a:pt x="409" y="214"/>
                      <a:pt x="406" y="216"/>
                      <a:pt x="402" y="218"/>
                    </a:cubicBezTo>
                    <a:cubicBezTo>
                      <a:pt x="402" y="271"/>
                      <a:pt x="402" y="271"/>
                      <a:pt x="402" y="271"/>
                    </a:cubicBezTo>
                    <a:cubicBezTo>
                      <a:pt x="344" y="271"/>
                      <a:pt x="344" y="271"/>
                      <a:pt x="344" y="271"/>
                    </a:cubicBezTo>
                    <a:cubicBezTo>
                      <a:pt x="344" y="218"/>
                      <a:pt x="344" y="218"/>
                      <a:pt x="344" y="218"/>
                    </a:cubicBezTo>
                    <a:cubicBezTo>
                      <a:pt x="342" y="221"/>
                      <a:pt x="339" y="224"/>
                      <a:pt x="336" y="227"/>
                    </a:cubicBezTo>
                    <a:cubicBezTo>
                      <a:pt x="336" y="271"/>
                      <a:pt x="336" y="271"/>
                      <a:pt x="336" y="271"/>
                    </a:cubicBezTo>
                    <a:cubicBezTo>
                      <a:pt x="298" y="271"/>
                      <a:pt x="298" y="271"/>
                      <a:pt x="298" y="271"/>
                    </a:cubicBezTo>
                    <a:cubicBezTo>
                      <a:pt x="295" y="274"/>
                      <a:pt x="293" y="277"/>
                      <a:pt x="291" y="279"/>
                    </a:cubicBezTo>
                    <a:cubicBezTo>
                      <a:pt x="336" y="279"/>
                      <a:pt x="336" y="279"/>
                      <a:pt x="336" y="279"/>
                    </a:cubicBezTo>
                    <a:cubicBezTo>
                      <a:pt x="336" y="338"/>
                      <a:pt x="336" y="338"/>
                      <a:pt x="336" y="338"/>
                    </a:cubicBezTo>
                    <a:cubicBezTo>
                      <a:pt x="278" y="338"/>
                      <a:pt x="278" y="338"/>
                      <a:pt x="278" y="338"/>
                    </a:cubicBezTo>
                    <a:cubicBezTo>
                      <a:pt x="278" y="293"/>
                      <a:pt x="278" y="293"/>
                      <a:pt x="278" y="293"/>
                    </a:cubicBezTo>
                    <a:cubicBezTo>
                      <a:pt x="275" y="297"/>
                      <a:pt x="272" y="300"/>
                      <a:pt x="270" y="303"/>
                    </a:cubicBezTo>
                    <a:cubicBezTo>
                      <a:pt x="270" y="338"/>
                      <a:pt x="270" y="338"/>
                      <a:pt x="270" y="338"/>
                    </a:cubicBezTo>
                    <a:cubicBezTo>
                      <a:pt x="212" y="338"/>
                      <a:pt x="212" y="338"/>
                      <a:pt x="212" y="338"/>
                    </a:cubicBezTo>
                    <a:cubicBezTo>
                      <a:pt x="212" y="293"/>
                      <a:pt x="212" y="293"/>
                      <a:pt x="212" y="293"/>
                    </a:cubicBezTo>
                    <a:cubicBezTo>
                      <a:pt x="209" y="292"/>
                      <a:pt x="207" y="290"/>
                      <a:pt x="204" y="289"/>
                    </a:cubicBezTo>
                    <a:cubicBezTo>
                      <a:pt x="204" y="338"/>
                      <a:pt x="204" y="338"/>
                      <a:pt x="204" y="338"/>
                    </a:cubicBezTo>
                    <a:cubicBezTo>
                      <a:pt x="152" y="338"/>
                      <a:pt x="152" y="338"/>
                      <a:pt x="152" y="338"/>
                    </a:cubicBezTo>
                    <a:cubicBezTo>
                      <a:pt x="147" y="343"/>
                      <a:pt x="143" y="349"/>
                      <a:pt x="138" y="355"/>
                    </a:cubicBezTo>
                    <a:cubicBezTo>
                      <a:pt x="138" y="404"/>
                      <a:pt x="138" y="404"/>
                      <a:pt x="138" y="404"/>
                    </a:cubicBezTo>
                    <a:cubicBezTo>
                      <a:pt x="99" y="404"/>
                      <a:pt x="99" y="404"/>
                      <a:pt x="99" y="404"/>
                    </a:cubicBezTo>
                    <a:cubicBezTo>
                      <a:pt x="97" y="407"/>
                      <a:pt x="95" y="410"/>
                      <a:pt x="93" y="412"/>
                    </a:cubicBezTo>
                    <a:cubicBezTo>
                      <a:pt x="138" y="412"/>
                      <a:pt x="138" y="412"/>
                      <a:pt x="138" y="412"/>
                    </a:cubicBezTo>
                    <a:cubicBezTo>
                      <a:pt x="138" y="465"/>
                      <a:pt x="138" y="465"/>
                      <a:pt x="138" y="465"/>
                    </a:cubicBezTo>
                    <a:cubicBezTo>
                      <a:pt x="116" y="465"/>
                      <a:pt x="97" y="465"/>
                      <a:pt x="80" y="465"/>
                    </a:cubicBezTo>
                    <a:cubicBezTo>
                      <a:pt x="80" y="428"/>
                      <a:pt x="80" y="428"/>
                      <a:pt x="80" y="428"/>
                    </a:cubicBezTo>
                    <a:cubicBezTo>
                      <a:pt x="77" y="432"/>
                      <a:pt x="74" y="435"/>
                      <a:pt x="72" y="438"/>
                    </a:cubicBezTo>
                    <a:cubicBezTo>
                      <a:pt x="72" y="465"/>
                      <a:pt x="72" y="465"/>
                      <a:pt x="72" y="465"/>
                    </a:cubicBezTo>
                    <a:cubicBezTo>
                      <a:pt x="64" y="465"/>
                      <a:pt x="57" y="465"/>
                      <a:pt x="51" y="465"/>
                    </a:cubicBezTo>
                    <a:cubicBezTo>
                      <a:pt x="48" y="465"/>
                      <a:pt x="45" y="465"/>
                      <a:pt x="42" y="465"/>
                    </a:cubicBezTo>
                    <a:close/>
                    <a:moveTo>
                      <a:pt x="476" y="465"/>
                    </a:moveTo>
                    <a:cubicBezTo>
                      <a:pt x="476" y="412"/>
                      <a:pt x="476" y="412"/>
                      <a:pt x="476" y="412"/>
                    </a:cubicBezTo>
                    <a:cubicBezTo>
                      <a:pt x="528" y="412"/>
                      <a:pt x="528" y="412"/>
                      <a:pt x="528" y="412"/>
                    </a:cubicBezTo>
                    <a:cubicBezTo>
                      <a:pt x="528" y="441"/>
                      <a:pt x="528" y="461"/>
                      <a:pt x="528" y="465"/>
                    </a:cubicBezTo>
                    <a:cubicBezTo>
                      <a:pt x="525" y="465"/>
                      <a:pt x="506" y="465"/>
                      <a:pt x="476" y="4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pPr defTabSz="914367">
                  <a:defRPr/>
                </a:pPr>
                <a:endParaRPr lang="en-US" sz="1764">
                  <a:solidFill>
                    <a:srgbClr val="000000"/>
                  </a:solidFill>
                  <a:latin typeface="Segoe UI"/>
                </a:endParaRPr>
              </a:p>
            </p:txBody>
          </p:sp>
        </p:grpSp>
        <p:grpSp>
          <p:nvGrpSpPr>
            <p:cNvPr id="169" name="Group 168"/>
            <p:cNvGrpSpPr/>
            <p:nvPr/>
          </p:nvGrpSpPr>
          <p:grpSpPr>
            <a:xfrm>
              <a:off x="9349911" y="1771757"/>
              <a:ext cx="656101" cy="473102"/>
              <a:chOff x="8915866" y="1172234"/>
              <a:chExt cx="640240" cy="461665"/>
            </a:xfrm>
          </p:grpSpPr>
          <p:sp>
            <p:nvSpPr>
              <p:cNvPr id="170" name="TextBox 169"/>
              <p:cNvSpPr txBox="1"/>
              <p:nvPr/>
            </p:nvSpPr>
            <p:spPr>
              <a:xfrm>
                <a:off x="8915866" y="1172234"/>
                <a:ext cx="640240" cy="4616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gradFill>
                      <a:gsLst>
                        <a:gs pos="2917">
                          <a:srgbClr val="505050"/>
                        </a:gs>
                        <a:gs pos="30000">
                          <a:srgbClr val="505050"/>
                        </a:gs>
                      </a:gsLst>
                      <a:lin ang="5400000" scaled="0"/>
                    </a:gradFill>
                    <a:latin typeface="Segoe UI"/>
                  </a:rPr>
                  <a:t>&lt;/&gt;</a:t>
                </a:r>
              </a:p>
            </p:txBody>
          </p:sp>
          <p:grpSp>
            <p:nvGrpSpPr>
              <p:cNvPr id="171" name="Group 127"/>
              <p:cNvGrpSpPr>
                <a:grpSpLocks noChangeAspect="1"/>
              </p:cNvGrpSpPr>
              <p:nvPr/>
            </p:nvGrpSpPr>
            <p:grpSpPr bwMode="auto">
              <a:xfrm>
                <a:off x="9043988" y="1209675"/>
                <a:ext cx="346075" cy="296863"/>
                <a:chOff x="5697" y="762"/>
                <a:chExt cx="218" cy="187"/>
              </a:xfrm>
            </p:grpSpPr>
            <p:sp>
              <p:nvSpPr>
                <p:cNvPr id="172" name="Rectangle 128"/>
                <p:cNvSpPr>
                  <a:spLocks noChangeArrowheads="1"/>
                </p:cNvSpPr>
                <p:nvPr/>
              </p:nvSpPr>
              <p:spPr bwMode="auto">
                <a:xfrm>
                  <a:off x="5697" y="762"/>
                  <a:ext cx="218" cy="187"/>
                </a:xfrm>
                <a:prstGeom prst="rect">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3" name="Line 129"/>
                <p:cNvSpPr>
                  <a:spLocks noChangeShapeType="1"/>
                </p:cNvSpPr>
                <p:nvPr/>
              </p:nvSpPr>
              <p:spPr bwMode="auto">
                <a:xfrm flipH="1">
                  <a:off x="5697" y="813"/>
                  <a:ext cx="218" cy="0"/>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4" name="Oval 130"/>
                <p:cNvSpPr>
                  <a:spLocks noChangeArrowheads="1"/>
                </p:cNvSpPr>
                <p:nvPr/>
              </p:nvSpPr>
              <p:spPr bwMode="auto">
                <a:xfrm>
                  <a:off x="5823"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5" name="Oval 131"/>
                <p:cNvSpPr>
                  <a:spLocks noChangeArrowheads="1"/>
                </p:cNvSpPr>
                <p:nvPr/>
              </p:nvSpPr>
              <p:spPr bwMode="auto">
                <a:xfrm>
                  <a:off x="5848"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6" name="Oval 132"/>
                <p:cNvSpPr>
                  <a:spLocks noChangeArrowheads="1"/>
                </p:cNvSpPr>
                <p:nvPr/>
              </p:nvSpPr>
              <p:spPr bwMode="auto">
                <a:xfrm>
                  <a:off x="5873"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177" name="Group 145"/>
            <p:cNvGrpSpPr>
              <a:grpSpLocks noChangeAspect="1"/>
            </p:cNvGrpSpPr>
            <p:nvPr/>
          </p:nvGrpSpPr>
          <p:grpSpPr bwMode="auto">
            <a:xfrm>
              <a:off x="6208655" y="1878649"/>
              <a:ext cx="431800" cy="244475"/>
              <a:chOff x="3846" y="854"/>
              <a:chExt cx="272" cy="154"/>
            </a:xfrm>
            <a:solidFill>
              <a:schemeClr val="tx1"/>
            </a:solidFill>
          </p:grpSpPr>
          <p:sp>
            <p:nvSpPr>
              <p:cNvPr id="178" name="Oval 146"/>
              <p:cNvSpPr>
                <a:spLocks noChangeArrowheads="1"/>
              </p:cNvSpPr>
              <p:nvPr/>
            </p:nvSpPr>
            <p:spPr bwMode="auto">
              <a:xfrm>
                <a:off x="3965" y="914"/>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9" name="Freeform 147"/>
              <p:cNvSpPr>
                <a:spLocks noEditPoints="1"/>
              </p:cNvSpPr>
              <p:nvPr/>
            </p:nvSpPr>
            <p:spPr bwMode="auto">
              <a:xfrm>
                <a:off x="3846" y="854"/>
                <a:ext cx="272" cy="154"/>
              </a:xfrm>
              <a:custGeom>
                <a:avLst/>
                <a:gdLst>
                  <a:gd name="T0" fmla="*/ 126 w 130"/>
                  <a:gd name="T1" fmla="*/ 28 h 72"/>
                  <a:gd name="T2" fmla="*/ 126 w 130"/>
                  <a:gd name="T3" fmla="*/ 28 h 72"/>
                  <a:gd name="T4" fmla="*/ 65 w 130"/>
                  <a:gd name="T5" fmla="*/ 0 h 72"/>
                  <a:gd name="T6" fmla="*/ 4 w 130"/>
                  <a:gd name="T7" fmla="*/ 28 h 72"/>
                  <a:gd name="T8" fmla="*/ 4 w 130"/>
                  <a:gd name="T9" fmla="*/ 28 h 72"/>
                  <a:gd name="T10" fmla="*/ 4 w 130"/>
                  <a:gd name="T11" fmla="*/ 44 h 72"/>
                  <a:gd name="T12" fmla="*/ 4 w 130"/>
                  <a:gd name="T13" fmla="*/ 44 h 72"/>
                  <a:gd name="T14" fmla="*/ 65 w 130"/>
                  <a:gd name="T15" fmla="*/ 72 h 72"/>
                  <a:gd name="T16" fmla="*/ 126 w 130"/>
                  <a:gd name="T17" fmla="*/ 44 h 72"/>
                  <a:gd name="T18" fmla="*/ 126 w 130"/>
                  <a:gd name="T19" fmla="*/ 44 h 72"/>
                  <a:gd name="T20" fmla="*/ 126 w 130"/>
                  <a:gd name="T21" fmla="*/ 28 h 72"/>
                  <a:gd name="T22" fmla="*/ 93 w 130"/>
                  <a:gd name="T23" fmla="*/ 36 h 72"/>
                  <a:gd name="T24" fmla="*/ 68 w 130"/>
                  <a:gd name="T25" fmla="*/ 64 h 72"/>
                  <a:gd name="T26" fmla="*/ 65 w 130"/>
                  <a:gd name="T27" fmla="*/ 64 h 72"/>
                  <a:gd name="T28" fmla="*/ 62 w 130"/>
                  <a:gd name="T29" fmla="*/ 64 h 72"/>
                  <a:gd name="T30" fmla="*/ 37 w 130"/>
                  <a:gd name="T31" fmla="*/ 36 h 72"/>
                  <a:gd name="T32" fmla="*/ 62 w 130"/>
                  <a:gd name="T33" fmla="*/ 8 h 72"/>
                  <a:gd name="T34" fmla="*/ 65 w 130"/>
                  <a:gd name="T35" fmla="*/ 8 h 72"/>
                  <a:gd name="T36" fmla="*/ 68 w 130"/>
                  <a:gd name="T37" fmla="*/ 8 h 72"/>
                  <a:gd name="T38" fmla="*/ 93 w 130"/>
                  <a:gd name="T39" fmla="*/ 36 h 72"/>
                  <a:gd name="T40" fmla="*/ 10 w 130"/>
                  <a:gd name="T41" fmla="*/ 39 h 72"/>
                  <a:gd name="T42" fmla="*/ 7 w 130"/>
                  <a:gd name="T43" fmla="*/ 41 h 72"/>
                  <a:gd name="T44" fmla="*/ 10 w 130"/>
                  <a:gd name="T45" fmla="*/ 39 h 72"/>
                  <a:gd name="T46" fmla="*/ 10 w 130"/>
                  <a:gd name="T47" fmla="*/ 33 h 72"/>
                  <a:gd name="T48" fmla="*/ 7 w 130"/>
                  <a:gd name="T49" fmla="*/ 31 h 72"/>
                  <a:gd name="T50" fmla="*/ 10 w 130"/>
                  <a:gd name="T51" fmla="*/ 33 h 72"/>
                  <a:gd name="T52" fmla="*/ 37 w 130"/>
                  <a:gd name="T53" fmla="*/ 14 h 72"/>
                  <a:gd name="T54" fmla="*/ 29 w 130"/>
                  <a:gd name="T55" fmla="*/ 36 h 72"/>
                  <a:gd name="T56" fmla="*/ 37 w 130"/>
                  <a:gd name="T57" fmla="*/ 58 h 72"/>
                  <a:gd name="T58" fmla="*/ 10 w 130"/>
                  <a:gd name="T59" fmla="*/ 39 h 72"/>
                  <a:gd name="T60" fmla="*/ 120 w 130"/>
                  <a:gd name="T61" fmla="*/ 39 h 72"/>
                  <a:gd name="T62" fmla="*/ 93 w 130"/>
                  <a:gd name="T63" fmla="*/ 58 h 72"/>
                  <a:gd name="T64" fmla="*/ 101 w 130"/>
                  <a:gd name="T65" fmla="*/ 36 h 72"/>
                  <a:gd name="T66" fmla="*/ 93 w 130"/>
                  <a:gd name="T67" fmla="*/ 14 h 72"/>
                  <a:gd name="T68" fmla="*/ 120 w 130"/>
                  <a:gd name="T69" fmla="*/ 33 h 72"/>
                  <a:gd name="T70" fmla="*/ 123 w 130"/>
                  <a:gd name="T71" fmla="*/ 31 h 72"/>
                  <a:gd name="T72" fmla="*/ 120 w 130"/>
                  <a:gd name="T73" fmla="*/ 33 h 72"/>
                  <a:gd name="T74" fmla="*/ 120 w 130"/>
                  <a:gd name="T75" fmla="*/ 39 h 72"/>
                  <a:gd name="T76" fmla="*/ 123 w 130"/>
                  <a:gd name="T77" fmla="*/ 41 h 72"/>
                  <a:gd name="T78" fmla="*/ 120 w 130"/>
                  <a:gd name="T79"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72">
                    <a:moveTo>
                      <a:pt x="126" y="28"/>
                    </a:moveTo>
                    <a:cubicBezTo>
                      <a:pt x="126" y="28"/>
                      <a:pt x="126" y="28"/>
                      <a:pt x="126" y="28"/>
                    </a:cubicBezTo>
                    <a:cubicBezTo>
                      <a:pt x="110" y="10"/>
                      <a:pt x="88" y="0"/>
                      <a:pt x="65" y="0"/>
                    </a:cubicBezTo>
                    <a:cubicBezTo>
                      <a:pt x="42" y="0"/>
                      <a:pt x="20" y="10"/>
                      <a:pt x="4" y="28"/>
                    </a:cubicBezTo>
                    <a:cubicBezTo>
                      <a:pt x="4" y="28"/>
                      <a:pt x="4" y="28"/>
                      <a:pt x="4" y="28"/>
                    </a:cubicBezTo>
                    <a:cubicBezTo>
                      <a:pt x="0" y="32"/>
                      <a:pt x="0" y="40"/>
                      <a:pt x="4" y="44"/>
                    </a:cubicBezTo>
                    <a:cubicBezTo>
                      <a:pt x="4" y="44"/>
                      <a:pt x="4" y="44"/>
                      <a:pt x="4" y="44"/>
                    </a:cubicBezTo>
                    <a:cubicBezTo>
                      <a:pt x="20" y="62"/>
                      <a:pt x="42" y="72"/>
                      <a:pt x="65" y="72"/>
                    </a:cubicBezTo>
                    <a:cubicBezTo>
                      <a:pt x="88" y="72"/>
                      <a:pt x="110" y="62"/>
                      <a:pt x="126" y="44"/>
                    </a:cubicBezTo>
                    <a:cubicBezTo>
                      <a:pt x="126" y="44"/>
                      <a:pt x="126" y="44"/>
                      <a:pt x="126" y="44"/>
                    </a:cubicBezTo>
                    <a:cubicBezTo>
                      <a:pt x="130" y="40"/>
                      <a:pt x="130" y="32"/>
                      <a:pt x="126" y="28"/>
                    </a:cubicBezTo>
                    <a:close/>
                    <a:moveTo>
                      <a:pt x="93" y="36"/>
                    </a:moveTo>
                    <a:cubicBezTo>
                      <a:pt x="93" y="50"/>
                      <a:pt x="82" y="62"/>
                      <a:pt x="68" y="64"/>
                    </a:cubicBezTo>
                    <a:cubicBezTo>
                      <a:pt x="67" y="64"/>
                      <a:pt x="66" y="64"/>
                      <a:pt x="65" y="64"/>
                    </a:cubicBezTo>
                    <a:cubicBezTo>
                      <a:pt x="64" y="64"/>
                      <a:pt x="63" y="64"/>
                      <a:pt x="62" y="64"/>
                    </a:cubicBezTo>
                    <a:cubicBezTo>
                      <a:pt x="48" y="62"/>
                      <a:pt x="37" y="50"/>
                      <a:pt x="37" y="36"/>
                    </a:cubicBezTo>
                    <a:cubicBezTo>
                      <a:pt x="37" y="22"/>
                      <a:pt x="48" y="10"/>
                      <a:pt x="62" y="8"/>
                    </a:cubicBezTo>
                    <a:cubicBezTo>
                      <a:pt x="63" y="8"/>
                      <a:pt x="64" y="8"/>
                      <a:pt x="65" y="8"/>
                    </a:cubicBezTo>
                    <a:cubicBezTo>
                      <a:pt x="66" y="8"/>
                      <a:pt x="67" y="8"/>
                      <a:pt x="68" y="8"/>
                    </a:cubicBezTo>
                    <a:cubicBezTo>
                      <a:pt x="82" y="10"/>
                      <a:pt x="93" y="22"/>
                      <a:pt x="93" y="36"/>
                    </a:cubicBezTo>
                    <a:close/>
                    <a:moveTo>
                      <a:pt x="10" y="39"/>
                    </a:moveTo>
                    <a:cubicBezTo>
                      <a:pt x="7" y="41"/>
                      <a:pt x="7" y="41"/>
                      <a:pt x="7" y="41"/>
                    </a:cubicBezTo>
                    <a:cubicBezTo>
                      <a:pt x="10" y="39"/>
                      <a:pt x="10" y="39"/>
                      <a:pt x="10" y="39"/>
                    </a:cubicBezTo>
                    <a:cubicBezTo>
                      <a:pt x="9" y="37"/>
                      <a:pt x="9" y="35"/>
                      <a:pt x="10" y="33"/>
                    </a:cubicBezTo>
                    <a:cubicBezTo>
                      <a:pt x="7" y="31"/>
                      <a:pt x="7" y="31"/>
                      <a:pt x="7" y="31"/>
                    </a:cubicBezTo>
                    <a:cubicBezTo>
                      <a:pt x="10" y="33"/>
                      <a:pt x="10" y="33"/>
                      <a:pt x="10" y="33"/>
                    </a:cubicBezTo>
                    <a:cubicBezTo>
                      <a:pt x="18" y="25"/>
                      <a:pt x="27" y="18"/>
                      <a:pt x="37" y="14"/>
                    </a:cubicBezTo>
                    <a:cubicBezTo>
                      <a:pt x="32" y="20"/>
                      <a:pt x="29" y="28"/>
                      <a:pt x="29" y="36"/>
                    </a:cubicBezTo>
                    <a:cubicBezTo>
                      <a:pt x="29" y="44"/>
                      <a:pt x="32" y="52"/>
                      <a:pt x="37" y="58"/>
                    </a:cubicBezTo>
                    <a:cubicBezTo>
                      <a:pt x="27" y="54"/>
                      <a:pt x="18" y="47"/>
                      <a:pt x="10" y="39"/>
                    </a:cubicBezTo>
                    <a:close/>
                    <a:moveTo>
                      <a:pt x="120" y="39"/>
                    </a:moveTo>
                    <a:cubicBezTo>
                      <a:pt x="112" y="47"/>
                      <a:pt x="103" y="54"/>
                      <a:pt x="93" y="58"/>
                    </a:cubicBezTo>
                    <a:cubicBezTo>
                      <a:pt x="98" y="52"/>
                      <a:pt x="101" y="44"/>
                      <a:pt x="101" y="36"/>
                    </a:cubicBezTo>
                    <a:cubicBezTo>
                      <a:pt x="101" y="28"/>
                      <a:pt x="98" y="20"/>
                      <a:pt x="93" y="14"/>
                    </a:cubicBezTo>
                    <a:cubicBezTo>
                      <a:pt x="103" y="18"/>
                      <a:pt x="112" y="25"/>
                      <a:pt x="120" y="33"/>
                    </a:cubicBezTo>
                    <a:cubicBezTo>
                      <a:pt x="123" y="31"/>
                      <a:pt x="123" y="31"/>
                      <a:pt x="123" y="31"/>
                    </a:cubicBezTo>
                    <a:cubicBezTo>
                      <a:pt x="120" y="33"/>
                      <a:pt x="120" y="33"/>
                      <a:pt x="120" y="33"/>
                    </a:cubicBezTo>
                    <a:cubicBezTo>
                      <a:pt x="121" y="35"/>
                      <a:pt x="121" y="37"/>
                      <a:pt x="120" y="39"/>
                    </a:cubicBezTo>
                    <a:cubicBezTo>
                      <a:pt x="123" y="41"/>
                      <a:pt x="123" y="41"/>
                      <a:pt x="123" y="41"/>
                    </a:cubicBezTo>
                    <a:lnTo>
                      <a:pt x="12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180" name="Group 179"/>
            <p:cNvGrpSpPr/>
            <p:nvPr/>
          </p:nvGrpSpPr>
          <p:grpSpPr>
            <a:xfrm>
              <a:off x="7897737" y="1798336"/>
              <a:ext cx="321952" cy="358575"/>
              <a:chOff x="7310727" y="1760709"/>
              <a:chExt cx="406904" cy="453191"/>
            </a:xfrm>
          </p:grpSpPr>
          <p:grpSp>
            <p:nvGrpSpPr>
              <p:cNvPr id="181" name="Group 135"/>
              <p:cNvGrpSpPr>
                <a:grpSpLocks noChangeAspect="1"/>
              </p:cNvGrpSpPr>
              <p:nvPr/>
            </p:nvGrpSpPr>
            <p:grpSpPr bwMode="auto">
              <a:xfrm>
                <a:off x="7310727" y="1760709"/>
                <a:ext cx="296862" cy="400050"/>
                <a:chOff x="4705" y="811"/>
                <a:chExt cx="187" cy="252"/>
              </a:xfrm>
            </p:grpSpPr>
            <p:sp>
              <p:nvSpPr>
                <p:cNvPr id="187" name="Rectangle 136"/>
                <p:cNvSpPr>
                  <a:spLocks noChangeArrowheads="1"/>
                </p:cNvSpPr>
                <p:nvPr/>
              </p:nvSpPr>
              <p:spPr bwMode="auto">
                <a:xfrm>
                  <a:off x="4705" y="929"/>
                  <a:ext cx="187" cy="134"/>
                </a:xfrm>
                <a:prstGeom prst="rect">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8" name="Freeform 137"/>
                <p:cNvSpPr>
                  <a:spLocks/>
                </p:cNvSpPr>
                <p:nvPr/>
              </p:nvSpPr>
              <p:spPr bwMode="auto">
                <a:xfrm>
                  <a:off x="4733" y="811"/>
                  <a:ext cx="131" cy="118"/>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182" name="Group 181"/>
              <p:cNvGrpSpPr/>
              <p:nvPr/>
            </p:nvGrpSpPr>
            <p:grpSpPr>
              <a:xfrm>
                <a:off x="7501399" y="1998668"/>
                <a:ext cx="216232" cy="215232"/>
                <a:chOff x="7577149" y="1405929"/>
                <a:chExt cx="143539" cy="142875"/>
              </a:xfrm>
            </p:grpSpPr>
            <p:sp>
              <p:nvSpPr>
                <p:cNvPr id="183" name="Oval 182"/>
                <p:cNvSpPr/>
                <p:nvPr/>
              </p:nvSpPr>
              <p:spPr bwMode="auto">
                <a:xfrm>
                  <a:off x="7581158" y="1407601"/>
                  <a:ext cx="139530" cy="13953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4" name="Group 140"/>
                <p:cNvGrpSpPr>
                  <a:grpSpLocks noChangeAspect="1"/>
                </p:cNvGrpSpPr>
                <p:nvPr/>
              </p:nvGrpSpPr>
              <p:grpSpPr bwMode="auto">
                <a:xfrm>
                  <a:off x="7577149" y="1405929"/>
                  <a:ext cx="142875" cy="142875"/>
                  <a:chOff x="4920" y="777"/>
                  <a:chExt cx="269" cy="269"/>
                </a:xfrm>
                <a:solidFill>
                  <a:schemeClr val="tx1"/>
                </a:solidFill>
              </p:grpSpPr>
              <p:sp>
                <p:nvSpPr>
                  <p:cNvPr id="185" name="Freeform 141"/>
                  <p:cNvSpPr>
                    <a:spLocks noEditPoints="1"/>
                  </p:cNvSpPr>
                  <p:nvPr/>
                </p:nvSpPr>
                <p:spPr bwMode="auto">
                  <a:xfrm>
                    <a:off x="4920" y="777"/>
                    <a:ext cx="269" cy="269"/>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moveTo>
                          <a:pt x="64" y="120"/>
                        </a:moveTo>
                        <a:cubicBezTo>
                          <a:pt x="33" y="120"/>
                          <a:pt x="8" y="95"/>
                          <a:pt x="8" y="64"/>
                        </a:cubicBezTo>
                        <a:cubicBezTo>
                          <a:pt x="8" y="33"/>
                          <a:pt x="33" y="8"/>
                          <a:pt x="64" y="8"/>
                        </a:cubicBezTo>
                        <a:cubicBezTo>
                          <a:pt x="95" y="8"/>
                          <a:pt x="120" y="33"/>
                          <a:pt x="120" y="64"/>
                        </a:cubicBezTo>
                        <a:cubicBezTo>
                          <a:pt x="120" y="95"/>
                          <a:pt x="95" y="120"/>
                          <a:pt x="6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6" name="Freeform 142"/>
                  <p:cNvSpPr>
                    <a:spLocks/>
                  </p:cNvSpPr>
                  <p:nvPr/>
                </p:nvSpPr>
                <p:spPr bwMode="auto">
                  <a:xfrm>
                    <a:off x="5046" y="827"/>
                    <a:ext cx="65" cy="141"/>
                  </a:xfrm>
                  <a:custGeom>
                    <a:avLst/>
                    <a:gdLst>
                      <a:gd name="T0" fmla="*/ 17 w 65"/>
                      <a:gd name="T1" fmla="*/ 0 h 141"/>
                      <a:gd name="T2" fmla="*/ 0 w 65"/>
                      <a:gd name="T3" fmla="*/ 0 h 141"/>
                      <a:gd name="T4" fmla="*/ 0 w 65"/>
                      <a:gd name="T5" fmla="*/ 89 h 141"/>
                      <a:gd name="T6" fmla="*/ 53 w 65"/>
                      <a:gd name="T7" fmla="*/ 141 h 141"/>
                      <a:gd name="T8" fmla="*/ 65 w 65"/>
                      <a:gd name="T9" fmla="*/ 129 h 141"/>
                      <a:gd name="T10" fmla="*/ 17 w 65"/>
                      <a:gd name="T11" fmla="*/ 80 h 141"/>
                      <a:gd name="T12" fmla="*/ 17 w 65"/>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65" h="141">
                        <a:moveTo>
                          <a:pt x="17" y="0"/>
                        </a:moveTo>
                        <a:lnTo>
                          <a:pt x="0" y="0"/>
                        </a:lnTo>
                        <a:lnTo>
                          <a:pt x="0" y="89"/>
                        </a:lnTo>
                        <a:lnTo>
                          <a:pt x="53" y="141"/>
                        </a:lnTo>
                        <a:lnTo>
                          <a:pt x="65" y="129"/>
                        </a:lnTo>
                        <a:lnTo>
                          <a:pt x="17" y="80"/>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grpSp>
      <p:grpSp>
        <p:nvGrpSpPr>
          <p:cNvPr id="5" name="Group 4"/>
          <p:cNvGrpSpPr/>
          <p:nvPr/>
        </p:nvGrpSpPr>
        <p:grpSpPr>
          <a:xfrm>
            <a:off x="281201" y="3383071"/>
            <a:ext cx="11641560" cy="872915"/>
            <a:chOff x="286841" y="2818233"/>
            <a:chExt cx="11874998" cy="890419"/>
          </a:xfrm>
        </p:grpSpPr>
        <p:sp>
          <p:nvSpPr>
            <p:cNvPr id="116" name="Rectangle 127"/>
            <p:cNvSpPr/>
            <p:nvPr/>
          </p:nvSpPr>
          <p:spPr bwMode="auto">
            <a:xfrm>
              <a:off x="3017839" y="2818233"/>
              <a:ext cx="9144000" cy="8904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0" name="Rectangle 127"/>
            <p:cNvSpPr/>
            <p:nvPr/>
          </p:nvSpPr>
          <p:spPr bwMode="auto">
            <a:xfrm>
              <a:off x="286841" y="2818233"/>
              <a:ext cx="2735475" cy="89041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84" rIns="182854" bIns="146284" numCol="1" spcCol="0" rtlCol="0" fromWordArt="0" anchor="ctr" anchorCtr="0" forceAA="0" compatLnSpc="1">
              <a:prstTxWarp prst="textNoShape">
                <a:avLst/>
              </a:prstTxWarp>
              <a:noAutofit/>
            </a:bodyPr>
            <a:lstStyle/>
            <a:p>
              <a:pPr defTabSz="932293" fontAlgn="base">
                <a:lnSpc>
                  <a:spcPct val="90000"/>
                </a:lnSpc>
                <a:defRPr/>
              </a:pPr>
              <a: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Sales</a:t>
              </a:r>
              <a:b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Performance</a:t>
              </a:r>
            </a:p>
          </p:txBody>
        </p:sp>
        <p:sp>
          <p:nvSpPr>
            <p:cNvPr id="151" name="Rectangle 129"/>
            <p:cNvSpPr/>
            <p:nvPr/>
          </p:nvSpPr>
          <p:spPr bwMode="auto">
            <a:xfrm>
              <a:off x="3017839" y="2921810"/>
              <a:ext cx="2926080"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Gauging the health of specific product line sales is tough due to slow data refresh cycles</a:t>
              </a:r>
            </a:p>
          </p:txBody>
        </p:sp>
        <p:sp>
          <p:nvSpPr>
            <p:cNvPr id="152" name="Rectangle 130"/>
            <p:cNvSpPr/>
            <p:nvPr/>
          </p:nvSpPr>
          <p:spPr bwMode="auto">
            <a:xfrm>
              <a:off x="6126799" y="2921810"/>
              <a:ext cx="2926080"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It would be great to know faster if course-corrections are needed during a given month or quarter</a:t>
              </a:r>
            </a:p>
          </p:txBody>
        </p:sp>
        <p:sp>
          <p:nvSpPr>
            <p:cNvPr id="153" name="Rectangle 131"/>
            <p:cNvSpPr/>
            <p:nvPr/>
          </p:nvSpPr>
          <p:spPr bwMode="auto">
            <a:xfrm>
              <a:off x="9235759" y="3004910"/>
              <a:ext cx="2926080" cy="517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It’s hard to get a single view of </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revenue to plan and pipeline</a:t>
              </a:r>
            </a:p>
          </p:txBody>
        </p:sp>
        <p:sp>
          <p:nvSpPr>
            <p:cNvPr id="189" name="Rectangle 128"/>
            <p:cNvSpPr/>
            <p:nvPr/>
          </p:nvSpPr>
          <p:spPr bwMode="auto">
            <a:xfrm>
              <a:off x="367657" y="2932368"/>
              <a:ext cx="428083" cy="662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GB" sz="3529">
                  <a:gradFill>
                    <a:gsLst>
                      <a:gs pos="0">
                        <a:srgbClr val="FFFFFF"/>
                      </a:gs>
                      <a:gs pos="100000">
                        <a:srgbClr val="FFFFFF"/>
                      </a:gs>
                    </a:gsLst>
                    <a:lin ang="5400000" scaled="0"/>
                  </a:gradFill>
                  <a:latin typeface="Segoe UI Light"/>
                  <a:ea typeface="Segoe UI" pitchFamily="34" charset="0"/>
                  <a:cs typeface="Segoe UI" pitchFamily="34" charset="0"/>
                </a:rPr>
                <a:t>1</a:t>
              </a:r>
              <a:endParaRPr lang="en-US" sz="3529">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190" name="Straight Connector 189"/>
            <p:cNvCxnSpPr/>
            <p:nvPr/>
          </p:nvCxnSpPr>
          <p:spPr>
            <a:xfrm>
              <a:off x="856699" y="2943402"/>
              <a:ext cx="0" cy="640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6000199" y="2943402"/>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9181549" y="2943402"/>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2" name="Group 4"/>
            <p:cNvGrpSpPr>
              <a:grpSpLocks noChangeAspect="1"/>
            </p:cNvGrpSpPr>
            <p:nvPr/>
          </p:nvGrpSpPr>
          <p:grpSpPr bwMode="auto">
            <a:xfrm>
              <a:off x="2414352" y="3141205"/>
              <a:ext cx="425450" cy="244475"/>
              <a:chOff x="-482" y="2156"/>
              <a:chExt cx="268" cy="154"/>
            </a:xfrm>
          </p:grpSpPr>
          <p:sp>
            <p:nvSpPr>
              <p:cNvPr id="24" name="Line 5"/>
              <p:cNvSpPr>
                <a:spLocks noChangeShapeType="1"/>
              </p:cNvSpPr>
              <p:nvPr/>
            </p:nvSpPr>
            <p:spPr bwMode="auto">
              <a:xfrm>
                <a:off x="-482" y="2276"/>
                <a:ext cx="33"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25" name="Line 6"/>
              <p:cNvSpPr>
                <a:spLocks noChangeShapeType="1"/>
              </p:cNvSpPr>
              <p:nvPr/>
            </p:nvSpPr>
            <p:spPr bwMode="auto">
              <a:xfrm>
                <a:off x="-432" y="2276"/>
                <a:ext cx="34"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26" name="Freeform 7"/>
              <p:cNvSpPr>
                <a:spLocks/>
              </p:cNvSpPr>
              <p:nvPr/>
            </p:nvSpPr>
            <p:spPr bwMode="auto">
              <a:xfrm>
                <a:off x="-382" y="2156"/>
                <a:ext cx="160" cy="120"/>
              </a:xfrm>
              <a:custGeom>
                <a:avLst/>
                <a:gdLst>
                  <a:gd name="T0" fmla="*/ 0 w 160"/>
                  <a:gd name="T1" fmla="*/ 120 h 120"/>
                  <a:gd name="T2" fmla="*/ 42 w 160"/>
                  <a:gd name="T3" fmla="*/ 120 h 120"/>
                  <a:gd name="T4" fmla="*/ 160 w 160"/>
                  <a:gd name="T5" fmla="*/ 0 h 120"/>
                </a:gdLst>
                <a:ahLst/>
                <a:cxnLst>
                  <a:cxn ang="0">
                    <a:pos x="T0" y="T1"/>
                  </a:cxn>
                  <a:cxn ang="0">
                    <a:pos x="T2" y="T3"/>
                  </a:cxn>
                  <a:cxn ang="0">
                    <a:pos x="T4" y="T5"/>
                  </a:cxn>
                </a:cxnLst>
                <a:rect l="0" t="0" r="r" b="b"/>
                <a:pathLst>
                  <a:path w="160" h="120">
                    <a:moveTo>
                      <a:pt x="0" y="120"/>
                    </a:moveTo>
                    <a:lnTo>
                      <a:pt x="42" y="120"/>
                    </a:lnTo>
                    <a:lnTo>
                      <a:pt x="16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27" name="Freeform 8"/>
              <p:cNvSpPr>
                <a:spLocks/>
              </p:cNvSpPr>
              <p:nvPr/>
            </p:nvSpPr>
            <p:spPr bwMode="auto">
              <a:xfrm>
                <a:off x="-273" y="2156"/>
                <a:ext cx="51" cy="51"/>
              </a:xfrm>
              <a:custGeom>
                <a:avLst/>
                <a:gdLst>
                  <a:gd name="T0" fmla="*/ 51 w 51"/>
                  <a:gd name="T1" fmla="*/ 51 h 51"/>
                  <a:gd name="T2" fmla="*/ 51 w 51"/>
                  <a:gd name="T3" fmla="*/ 0 h 51"/>
                  <a:gd name="T4" fmla="*/ 0 w 51"/>
                  <a:gd name="T5" fmla="*/ 0 h 51"/>
                </a:gdLst>
                <a:ahLst/>
                <a:cxnLst>
                  <a:cxn ang="0">
                    <a:pos x="T0" y="T1"/>
                  </a:cxn>
                  <a:cxn ang="0">
                    <a:pos x="T2" y="T3"/>
                  </a:cxn>
                  <a:cxn ang="0">
                    <a:pos x="T4" y="T5"/>
                  </a:cxn>
                </a:cxnLst>
                <a:rect l="0" t="0" r="r" b="b"/>
                <a:pathLst>
                  <a:path w="51" h="51">
                    <a:moveTo>
                      <a:pt x="51" y="51"/>
                    </a:moveTo>
                    <a:lnTo>
                      <a:pt x="51" y="0"/>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28" name="Line 9"/>
              <p:cNvSpPr>
                <a:spLocks noChangeShapeType="1"/>
              </p:cNvSpPr>
              <p:nvPr/>
            </p:nvSpPr>
            <p:spPr bwMode="auto">
              <a:xfrm>
                <a:off x="-482" y="2310"/>
                <a:ext cx="26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grpSp>
      </p:grpSp>
      <p:grpSp>
        <p:nvGrpSpPr>
          <p:cNvPr id="7" name="Group 6"/>
          <p:cNvGrpSpPr/>
          <p:nvPr/>
        </p:nvGrpSpPr>
        <p:grpSpPr>
          <a:xfrm>
            <a:off x="281201" y="5217257"/>
            <a:ext cx="11641560" cy="872915"/>
            <a:chOff x="286841" y="4689199"/>
            <a:chExt cx="11874998" cy="890419"/>
          </a:xfrm>
        </p:grpSpPr>
        <p:sp>
          <p:nvSpPr>
            <p:cNvPr id="118" name="Rectangle 127"/>
            <p:cNvSpPr/>
            <p:nvPr/>
          </p:nvSpPr>
          <p:spPr bwMode="auto">
            <a:xfrm>
              <a:off x="3017839" y="4689199"/>
              <a:ext cx="9144000" cy="8904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7"/>
            <p:cNvSpPr/>
            <p:nvPr/>
          </p:nvSpPr>
          <p:spPr bwMode="auto">
            <a:xfrm>
              <a:off x="286841" y="4689199"/>
              <a:ext cx="2735475" cy="89041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84" rIns="182854" bIns="146284" numCol="1" spcCol="0" rtlCol="0" fromWordArt="0" anchor="ctr" anchorCtr="0" forceAA="0" compatLnSpc="1">
              <a:prstTxWarp prst="textNoShape">
                <a:avLst/>
              </a:prstTxWarp>
              <a:noAutofit/>
            </a:bodyPr>
            <a:lstStyle/>
            <a:p>
              <a:pPr defTabSz="932293" fontAlgn="base">
                <a:lnSpc>
                  <a:spcPct val="90000"/>
                </a:lnSpc>
                <a:defRPr/>
              </a:pPr>
              <a: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Quota</a:t>
              </a:r>
            </a:p>
          </p:txBody>
        </p:sp>
        <p:sp>
          <p:nvSpPr>
            <p:cNvPr id="157" name="Rectangle 84"/>
            <p:cNvSpPr/>
            <p:nvPr/>
          </p:nvSpPr>
          <p:spPr bwMode="auto">
            <a:xfrm>
              <a:off x="3017839" y="4709677"/>
              <a:ext cx="2926080" cy="849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There is a need for timely visibility </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into sales performance versus quota, but pulling the data together can </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be a challenge</a:t>
              </a:r>
            </a:p>
          </p:txBody>
        </p:sp>
        <p:sp>
          <p:nvSpPr>
            <p:cNvPr id="158" name="Rectangle 85"/>
            <p:cNvSpPr/>
            <p:nvPr/>
          </p:nvSpPr>
          <p:spPr bwMode="auto">
            <a:xfrm>
              <a:off x="6126799" y="4792776"/>
              <a:ext cx="2926080"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There’s no easy way to manage variance to target across sales reps </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and geographies</a:t>
              </a:r>
            </a:p>
          </p:txBody>
        </p:sp>
        <p:sp>
          <p:nvSpPr>
            <p:cNvPr id="159" name="Rectangle 86"/>
            <p:cNvSpPr/>
            <p:nvPr/>
          </p:nvSpPr>
          <p:spPr bwMode="auto">
            <a:xfrm>
              <a:off x="9235759" y="4792776"/>
              <a:ext cx="2926080"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There’s no easy way to manage variance to target across sales reps </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and geographies</a:t>
              </a:r>
            </a:p>
          </p:txBody>
        </p:sp>
        <p:sp>
          <p:nvSpPr>
            <p:cNvPr id="193" name="Rectangle 83"/>
            <p:cNvSpPr/>
            <p:nvPr/>
          </p:nvSpPr>
          <p:spPr bwMode="auto">
            <a:xfrm>
              <a:off x="367657" y="4803334"/>
              <a:ext cx="428083" cy="662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GB" sz="3529" dirty="0">
                  <a:gradFill>
                    <a:gsLst>
                      <a:gs pos="0">
                        <a:srgbClr val="FFFFFF"/>
                      </a:gs>
                      <a:gs pos="100000">
                        <a:srgbClr val="FFFFFF"/>
                      </a:gs>
                    </a:gsLst>
                    <a:lin ang="5400000" scaled="0"/>
                  </a:gradFill>
                  <a:latin typeface="Segoe UI Light"/>
                  <a:ea typeface="Segoe UI" pitchFamily="34" charset="0"/>
                  <a:cs typeface="Segoe UI" pitchFamily="34" charset="0"/>
                </a:rPr>
                <a:t>3</a:t>
              </a:r>
              <a:endParaRPr lang="en-US" sz="352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194" name="Straight Connector 193"/>
            <p:cNvCxnSpPr/>
            <p:nvPr/>
          </p:nvCxnSpPr>
          <p:spPr>
            <a:xfrm>
              <a:off x="856699" y="4814368"/>
              <a:ext cx="0" cy="640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6000199" y="4814368"/>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9181549" y="4814368"/>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3" name="Group 22"/>
            <p:cNvGrpSpPr>
              <a:grpSpLocks noChangeAspect="1"/>
            </p:cNvGrpSpPr>
            <p:nvPr/>
          </p:nvGrpSpPr>
          <p:grpSpPr bwMode="auto">
            <a:xfrm>
              <a:off x="2452452" y="4959783"/>
              <a:ext cx="349250" cy="349250"/>
              <a:chOff x="-477" y="2675"/>
              <a:chExt cx="220" cy="220"/>
            </a:xfrm>
          </p:grpSpPr>
          <p:sp>
            <p:nvSpPr>
              <p:cNvPr id="75" name="Line 23"/>
              <p:cNvSpPr>
                <a:spLocks noChangeShapeType="1"/>
              </p:cNvSpPr>
              <p:nvPr/>
            </p:nvSpPr>
            <p:spPr bwMode="auto">
              <a:xfrm>
                <a:off x="-367" y="2675"/>
                <a:ext cx="0" cy="42"/>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76" name="Line 24"/>
              <p:cNvSpPr>
                <a:spLocks noChangeShapeType="1"/>
              </p:cNvSpPr>
              <p:nvPr/>
            </p:nvSpPr>
            <p:spPr bwMode="auto">
              <a:xfrm flipH="1">
                <a:off x="-299" y="2785"/>
                <a:ext cx="42"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77" name="Line 25"/>
              <p:cNvSpPr>
                <a:spLocks noChangeShapeType="1"/>
              </p:cNvSpPr>
              <p:nvPr/>
            </p:nvSpPr>
            <p:spPr bwMode="auto">
              <a:xfrm flipV="1">
                <a:off x="-367" y="2853"/>
                <a:ext cx="0" cy="42"/>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78" name="Line 26"/>
              <p:cNvSpPr>
                <a:spLocks noChangeShapeType="1"/>
              </p:cNvSpPr>
              <p:nvPr/>
            </p:nvSpPr>
            <p:spPr bwMode="auto">
              <a:xfrm>
                <a:off x="-477" y="2785"/>
                <a:ext cx="42"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79" name="Oval 27"/>
              <p:cNvSpPr>
                <a:spLocks noChangeArrowheads="1"/>
              </p:cNvSpPr>
              <p:nvPr/>
            </p:nvSpPr>
            <p:spPr bwMode="auto">
              <a:xfrm>
                <a:off x="-435" y="2717"/>
                <a:ext cx="136" cy="136"/>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80" name="Oval 28"/>
              <p:cNvSpPr>
                <a:spLocks noChangeArrowheads="1"/>
              </p:cNvSpPr>
              <p:nvPr/>
            </p:nvSpPr>
            <p:spPr bwMode="auto">
              <a:xfrm>
                <a:off x="-392" y="2760"/>
                <a:ext cx="50" cy="50"/>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grpSp>
      </p:grpSp>
      <p:grpSp>
        <p:nvGrpSpPr>
          <p:cNvPr id="4" name="Group 3"/>
          <p:cNvGrpSpPr/>
          <p:nvPr/>
        </p:nvGrpSpPr>
        <p:grpSpPr>
          <a:xfrm>
            <a:off x="269238" y="2989921"/>
            <a:ext cx="11463843" cy="413354"/>
            <a:chOff x="274638" y="2417200"/>
            <a:chExt cx="11693717" cy="421643"/>
          </a:xfrm>
        </p:grpSpPr>
        <p:sp>
          <p:nvSpPr>
            <p:cNvPr id="297" name="TextBox 4"/>
            <p:cNvSpPr txBox="1"/>
            <p:nvPr/>
          </p:nvSpPr>
          <p:spPr>
            <a:xfrm>
              <a:off x="274638" y="2417200"/>
              <a:ext cx="2284793" cy="400110"/>
            </a:xfrm>
            <a:prstGeom prst="rect">
              <a:avLst/>
            </a:prstGeom>
            <a:noFill/>
          </p:spPr>
          <p:txBody>
            <a:bodyPr wrap="none" lIns="143428" tIns="89642" rIns="143428" bIns="89642" rtlCol="0" anchor="ctr">
              <a:spAutoFit/>
            </a:bodyPr>
            <a:lstStyle/>
            <a:p>
              <a:pPr defTabSz="914367">
                <a:defRPr/>
              </a:pPr>
              <a:r>
                <a:rPr lang="en-US" sz="1372"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Common sales scenarios</a:t>
              </a:r>
            </a:p>
          </p:txBody>
        </p:sp>
        <p:sp>
          <p:nvSpPr>
            <p:cNvPr id="298" name="TextBox 4"/>
            <p:cNvSpPr txBox="1"/>
            <p:nvPr/>
          </p:nvSpPr>
          <p:spPr>
            <a:xfrm>
              <a:off x="6568641" y="2438733"/>
              <a:ext cx="1938672" cy="400110"/>
            </a:xfrm>
            <a:prstGeom prst="rect">
              <a:avLst/>
            </a:prstGeom>
            <a:noFill/>
          </p:spPr>
          <p:txBody>
            <a:bodyPr wrap="none" lIns="143428" tIns="89642" rIns="143428" bIns="89642" rtlCol="0" anchor="ctr">
              <a:spAutoFit/>
            </a:bodyPr>
            <a:lstStyle/>
            <a:p>
              <a:pPr defTabSz="914367">
                <a:defRPr/>
              </a:pPr>
              <a:r>
                <a:rPr lang="en-US" sz="1372"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Related pain points*</a:t>
              </a:r>
            </a:p>
          </p:txBody>
        </p:sp>
        <p:cxnSp>
          <p:nvCxnSpPr>
            <p:cNvPr id="299" name="Straight Connector 133"/>
            <p:cNvCxnSpPr/>
            <p:nvPr/>
          </p:nvCxnSpPr>
          <p:spPr>
            <a:xfrm flipH="1">
              <a:off x="8612971" y="2638787"/>
              <a:ext cx="3355384" cy="0"/>
            </a:xfrm>
            <a:prstGeom prst="line">
              <a:avLst/>
            </a:prstGeom>
            <a:ln w="9525">
              <a:solidFill>
                <a:schemeClr val="tx2"/>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300" name="Straight Connector 133"/>
            <p:cNvCxnSpPr/>
            <p:nvPr/>
          </p:nvCxnSpPr>
          <p:spPr>
            <a:xfrm flipH="1">
              <a:off x="3198872" y="2638787"/>
              <a:ext cx="3264112" cy="0"/>
            </a:xfrm>
            <a:prstGeom prst="line">
              <a:avLst/>
            </a:prstGeom>
            <a:ln w="9525">
              <a:solidFill>
                <a:schemeClr val="tx2"/>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281201" y="4300164"/>
            <a:ext cx="11641560" cy="872915"/>
            <a:chOff x="286841" y="3753716"/>
            <a:chExt cx="11874998" cy="890419"/>
          </a:xfrm>
        </p:grpSpPr>
        <p:sp>
          <p:nvSpPr>
            <p:cNvPr id="117" name="Rectangle 127"/>
            <p:cNvSpPr/>
            <p:nvPr/>
          </p:nvSpPr>
          <p:spPr bwMode="auto">
            <a:xfrm>
              <a:off x="3017839" y="3753716"/>
              <a:ext cx="9144000" cy="8904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7"/>
            <p:cNvSpPr/>
            <p:nvPr/>
          </p:nvSpPr>
          <p:spPr bwMode="auto">
            <a:xfrm>
              <a:off x="286841" y="3753716"/>
              <a:ext cx="2735475" cy="89041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84" rIns="182854" bIns="146284" numCol="1" spcCol="0" rtlCol="0" fromWordArt="0" anchor="ctr" anchorCtr="0" forceAA="0" compatLnSpc="1">
              <a:prstTxWarp prst="textNoShape">
                <a:avLst/>
              </a:prstTxWarp>
              <a:noAutofit/>
            </a:bodyPr>
            <a:lstStyle/>
            <a:p>
              <a:pPr defTabSz="932293" fontAlgn="base">
                <a:lnSpc>
                  <a:spcPct val="90000"/>
                </a:lnSpc>
                <a:defRPr/>
              </a:pPr>
              <a: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Pipeline</a:t>
              </a:r>
              <a:b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1372"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Report</a:t>
              </a:r>
            </a:p>
          </p:txBody>
        </p:sp>
        <p:sp>
          <p:nvSpPr>
            <p:cNvPr id="154" name="Rectangle 149"/>
            <p:cNvSpPr/>
            <p:nvPr/>
          </p:nvSpPr>
          <p:spPr bwMode="auto">
            <a:xfrm>
              <a:off x="3017840" y="3940393"/>
              <a:ext cx="2926080" cy="517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Understanding whether you have </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a healthy pipeline or not can be tough</a:t>
              </a:r>
            </a:p>
          </p:txBody>
        </p:sp>
        <p:sp>
          <p:nvSpPr>
            <p:cNvPr id="155" name="Rectangle 150"/>
            <p:cNvSpPr/>
            <p:nvPr/>
          </p:nvSpPr>
          <p:spPr bwMode="auto">
            <a:xfrm>
              <a:off x="6126799" y="3857293"/>
              <a:ext cx="2926080"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Getting the latest opportunity funnel and deal velocity reporting requires constant, time-consuming updates</a:t>
              </a:r>
            </a:p>
          </p:txBody>
        </p:sp>
        <p:sp>
          <p:nvSpPr>
            <p:cNvPr id="156" name="Rectangle 151"/>
            <p:cNvSpPr/>
            <p:nvPr/>
          </p:nvSpPr>
          <p:spPr bwMode="auto">
            <a:xfrm>
              <a:off x="9235759" y="3857293"/>
              <a:ext cx="2926080"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Hunting for data, putting it all together, and keeping reports current </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is a big time sink</a:t>
              </a:r>
            </a:p>
          </p:txBody>
        </p:sp>
        <p:sp>
          <p:nvSpPr>
            <p:cNvPr id="191" name="Rectangle 148"/>
            <p:cNvSpPr/>
            <p:nvPr/>
          </p:nvSpPr>
          <p:spPr bwMode="auto">
            <a:xfrm>
              <a:off x="367657" y="3825884"/>
              <a:ext cx="428083" cy="7460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GB" sz="3529">
                  <a:gradFill>
                    <a:gsLst>
                      <a:gs pos="0">
                        <a:srgbClr val="FFFFFF"/>
                      </a:gs>
                      <a:gs pos="100000">
                        <a:srgbClr val="FFFFFF"/>
                      </a:gs>
                    </a:gsLst>
                    <a:lin ang="5400000" scaled="0"/>
                  </a:gradFill>
                  <a:latin typeface="Segoe UI Light"/>
                  <a:ea typeface="Segoe UI" pitchFamily="34" charset="0"/>
                  <a:cs typeface="Segoe UI" pitchFamily="34" charset="0"/>
                </a:rPr>
                <a:t>2</a:t>
              </a:r>
              <a:endParaRPr lang="en-US" sz="3529">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192" name="Straight Connector 191"/>
            <p:cNvCxnSpPr/>
            <p:nvPr/>
          </p:nvCxnSpPr>
          <p:spPr>
            <a:xfrm>
              <a:off x="856699" y="3878885"/>
              <a:ext cx="0" cy="640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6000199" y="3878885"/>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9181549" y="3878885"/>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4"/>
            <p:cNvGrpSpPr>
              <a:grpSpLocks noChangeAspect="1"/>
            </p:cNvGrpSpPr>
            <p:nvPr/>
          </p:nvGrpSpPr>
          <p:grpSpPr bwMode="auto">
            <a:xfrm>
              <a:off x="2449629" y="4024300"/>
              <a:ext cx="349250" cy="349250"/>
              <a:chOff x="-474" y="2154"/>
              <a:chExt cx="220" cy="220"/>
            </a:xfrm>
          </p:grpSpPr>
          <p:sp>
            <p:nvSpPr>
              <p:cNvPr id="12" name="Line 5"/>
              <p:cNvSpPr>
                <a:spLocks noChangeShapeType="1"/>
              </p:cNvSpPr>
              <p:nvPr/>
            </p:nvSpPr>
            <p:spPr bwMode="auto">
              <a:xfrm>
                <a:off x="-474" y="2154"/>
                <a:ext cx="85" cy="8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3" name="Freeform 6"/>
              <p:cNvSpPr>
                <a:spLocks/>
              </p:cNvSpPr>
              <p:nvPr/>
            </p:nvSpPr>
            <p:spPr bwMode="auto">
              <a:xfrm>
                <a:off x="-449" y="2179"/>
                <a:ext cx="60" cy="60"/>
              </a:xfrm>
              <a:custGeom>
                <a:avLst/>
                <a:gdLst>
                  <a:gd name="T0" fmla="*/ 60 w 60"/>
                  <a:gd name="T1" fmla="*/ 0 h 60"/>
                  <a:gd name="T2" fmla="*/ 60 w 60"/>
                  <a:gd name="T3" fmla="*/ 60 h 60"/>
                  <a:gd name="T4" fmla="*/ 0 w 60"/>
                  <a:gd name="T5" fmla="*/ 60 h 60"/>
                </a:gdLst>
                <a:ahLst/>
                <a:cxnLst>
                  <a:cxn ang="0">
                    <a:pos x="T0" y="T1"/>
                  </a:cxn>
                  <a:cxn ang="0">
                    <a:pos x="T2" y="T3"/>
                  </a:cxn>
                  <a:cxn ang="0">
                    <a:pos x="T4" y="T5"/>
                  </a:cxn>
                </a:cxnLst>
                <a:rect l="0" t="0" r="r" b="b"/>
                <a:pathLst>
                  <a:path w="60" h="60">
                    <a:moveTo>
                      <a:pt x="60" y="0"/>
                    </a:moveTo>
                    <a:lnTo>
                      <a:pt x="60" y="60"/>
                    </a:lnTo>
                    <a:lnTo>
                      <a:pt x="0" y="6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4" name="Line 7"/>
              <p:cNvSpPr>
                <a:spLocks noChangeShapeType="1"/>
              </p:cNvSpPr>
              <p:nvPr/>
            </p:nvSpPr>
            <p:spPr bwMode="auto">
              <a:xfrm flipH="1">
                <a:off x="-339" y="2154"/>
                <a:ext cx="85" cy="8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5" name="Freeform 8"/>
              <p:cNvSpPr>
                <a:spLocks/>
              </p:cNvSpPr>
              <p:nvPr/>
            </p:nvSpPr>
            <p:spPr bwMode="auto">
              <a:xfrm>
                <a:off x="-339" y="2179"/>
                <a:ext cx="59" cy="60"/>
              </a:xfrm>
              <a:custGeom>
                <a:avLst/>
                <a:gdLst>
                  <a:gd name="T0" fmla="*/ 59 w 59"/>
                  <a:gd name="T1" fmla="*/ 60 h 60"/>
                  <a:gd name="T2" fmla="*/ 0 w 59"/>
                  <a:gd name="T3" fmla="*/ 60 h 60"/>
                  <a:gd name="T4" fmla="*/ 0 w 59"/>
                  <a:gd name="T5" fmla="*/ 0 h 60"/>
                </a:gdLst>
                <a:ahLst/>
                <a:cxnLst>
                  <a:cxn ang="0">
                    <a:pos x="T0" y="T1"/>
                  </a:cxn>
                  <a:cxn ang="0">
                    <a:pos x="T2" y="T3"/>
                  </a:cxn>
                  <a:cxn ang="0">
                    <a:pos x="T4" y="T5"/>
                  </a:cxn>
                </a:cxnLst>
                <a:rect l="0" t="0" r="r" b="b"/>
                <a:pathLst>
                  <a:path w="59" h="60">
                    <a:moveTo>
                      <a:pt x="59" y="60"/>
                    </a:moveTo>
                    <a:lnTo>
                      <a:pt x="0" y="60"/>
                    </a:lnTo>
                    <a:lnTo>
                      <a:pt x="0"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6" name="Line 9"/>
              <p:cNvSpPr>
                <a:spLocks noChangeShapeType="1"/>
              </p:cNvSpPr>
              <p:nvPr/>
            </p:nvSpPr>
            <p:spPr bwMode="auto">
              <a:xfrm flipH="1" flipV="1">
                <a:off x="-339" y="2289"/>
                <a:ext cx="85" cy="8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 name="Freeform 10"/>
              <p:cNvSpPr>
                <a:spLocks/>
              </p:cNvSpPr>
              <p:nvPr/>
            </p:nvSpPr>
            <p:spPr bwMode="auto">
              <a:xfrm>
                <a:off x="-339" y="2289"/>
                <a:ext cx="59" cy="59"/>
              </a:xfrm>
              <a:custGeom>
                <a:avLst/>
                <a:gdLst>
                  <a:gd name="T0" fmla="*/ 0 w 59"/>
                  <a:gd name="T1" fmla="*/ 59 h 59"/>
                  <a:gd name="T2" fmla="*/ 0 w 59"/>
                  <a:gd name="T3" fmla="*/ 0 h 59"/>
                  <a:gd name="T4" fmla="*/ 59 w 59"/>
                  <a:gd name="T5" fmla="*/ 0 h 59"/>
                </a:gdLst>
                <a:ahLst/>
                <a:cxnLst>
                  <a:cxn ang="0">
                    <a:pos x="T0" y="T1"/>
                  </a:cxn>
                  <a:cxn ang="0">
                    <a:pos x="T2" y="T3"/>
                  </a:cxn>
                  <a:cxn ang="0">
                    <a:pos x="T4" y="T5"/>
                  </a:cxn>
                </a:cxnLst>
                <a:rect l="0" t="0" r="r" b="b"/>
                <a:pathLst>
                  <a:path w="59" h="59">
                    <a:moveTo>
                      <a:pt x="0" y="59"/>
                    </a:moveTo>
                    <a:lnTo>
                      <a:pt x="0" y="0"/>
                    </a:lnTo>
                    <a:lnTo>
                      <a:pt x="59" y="0"/>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 name="Line 11"/>
              <p:cNvSpPr>
                <a:spLocks noChangeShapeType="1"/>
              </p:cNvSpPr>
              <p:nvPr/>
            </p:nvSpPr>
            <p:spPr bwMode="auto">
              <a:xfrm flipV="1">
                <a:off x="-474" y="2289"/>
                <a:ext cx="85" cy="85"/>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 name="Freeform 12"/>
              <p:cNvSpPr>
                <a:spLocks/>
              </p:cNvSpPr>
              <p:nvPr/>
            </p:nvSpPr>
            <p:spPr bwMode="auto">
              <a:xfrm>
                <a:off x="-449" y="2289"/>
                <a:ext cx="60" cy="59"/>
              </a:xfrm>
              <a:custGeom>
                <a:avLst/>
                <a:gdLst>
                  <a:gd name="T0" fmla="*/ 0 w 60"/>
                  <a:gd name="T1" fmla="*/ 0 h 59"/>
                  <a:gd name="T2" fmla="*/ 60 w 60"/>
                  <a:gd name="T3" fmla="*/ 0 h 59"/>
                  <a:gd name="T4" fmla="*/ 60 w 60"/>
                  <a:gd name="T5" fmla="*/ 59 h 59"/>
                </a:gdLst>
                <a:ahLst/>
                <a:cxnLst>
                  <a:cxn ang="0">
                    <a:pos x="T0" y="T1"/>
                  </a:cxn>
                  <a:cxn ang="0">
                    <a:pos x="T2" y="T3"/>
                  </a:cxn>
                  <a:cxn ang="0">
                    <a:pos x="T4" y="T5"/>
                  </a:cxn>
                </a:cxnLst>
                <a:rect l="0" t="0" r="r" b="b"/>
                <a:pathLst>
                  <a:path w="60" h="59">
                    <a:moveTo>
                      <a:pt x="0" y="0"/>
                    </a:moveTo>
                    <a:lnTo>
                      <a:pt x="60" y="0"/>
                    </a:lnTo>
                    <a:lnTo>
                      <a:pt x="60" y="59"/>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spTree>
    <p:extLst>
      <p:ext uri="{BB962C8B-B14F-4D97-AF65-F5344CB8AC3E}">
        <p14:creationId xmlns:p14="http://schemas.microsoft.com/office/powerpoint/2010/main" val="2989793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4.56216E-6 3.68134E-6 L -4.56216E-6 0.03245 " pathEditMode="relative" rAng="0" ptsTypes="AA">
                                      <p:cBhvr>
                                        <p:cTn id="9" dur="750" spd="-100000" fill="hold"/>
                                        <p:tgtEl>
                                          <p:spTgt spid="3"/>
                                        </p:tgtEl>
                                        <p:attrNameLst>
                                          <p:attrName>ppt_x</p:attrName>
                                          <p:attrName>ppt_y</p:attrName>
                                        </p:attrNameLst>
                                      </p:cBhvr>
                                      <p:rCtr x="0" y="1634"/>
                                    </p:animMotion>
                                  </p:childTnLst>
                                </p:cTn>
                              </p:par>
                              <p:par>
                                <p:cTn id="10" presetID="10" presetClass="entr" presetSubtype="0" fill="hold" nodeType="withEffect">
                                  <p:stCondLst>
                                    <p:cond delay="1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50"/>
                                  </p:stCondLst>
                                  <p:childTnLst>
                                    <p:animMotion origin="layout" path="M 4.36048E-6 -3.08216E-6 L 4.36048E-6 0.03246 " pathEditMode="relative" rAng="0" ptsTypes="AA">
                                      <p:cBhvr>
                                        <p:cTn id="14" dur="750" spd="-100000" fill="hold"/>
                                        <p:tgtEl>
                                          <p:spTgt spid="4"/>
                                        </p:tgtEl>
                                        <p:attrNameLst>
                                          <p:attrName>ppt_x</p:attrName>
                                          <p:attrName>ppt_y</p:attrName>
                                        </p:attrNameLst>
                                      </p:cBhvr>
                                      <p:rCtr x="0" y="1634"/>
                                    </p:animMotion>
                                  </p:childTnLst>
                                </p:cTn>
                              </p:par>
                              <p:par>
                                <p:cTn id="15" presetID="10"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500"/>
                                  </p:stCondLst>
                                  <p:childTnLst>
                                    <p:animMotion origin="layout" path="M 4.84299E-6 1.62506E-6 L 4.84299E-6 0.03245 " pathEditMode="relative" rAng="0" ptsTypes="AA">
                                      <p:cBhvr>
                                        <p:cTn id="19" dur="750" spd="-100000" fill="hold"/>
                                        <p:tgtEl>
                                          <p:spTgt spid="5"/>
                                        </p:tgtEl>
                                        <p:attrNameLst>
                                          <p:attrName>ppt_x</p:attrName>
                                          <p:attrName>ppt_y</p:attrName>
                                        </p:attrNameLst>
                                      </p:cBhvr>
                                      <p:rCtr x="0" y="1611"/>
                                    </p:animMotion>
                                  </p:childTnLst>
                                </p:cTn>
                              </p:par>
                              <p:par>
                                <p:cTn id="20" presetID="10" presetClass="entr" presetSubtype="0" fill="hold" nodeType="withEffect">
                                  <p:stCondLst>
                                    <p:cond delay="6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nodeType="withEffect">
                                  <p:stCondLst>
                                    <p:cond delay="650"/>
                                  </p:stCondLst>
                                  <p:childTnLst>
                                    <p:animMotion origin="layout" path="M 4.84299E-6 1.62506E-6 L 4.84299E-6 0.03245 " pathEditMode="relative" rAng="0" ptsTypes="AA">
                                      <p:cBhvr>
                                        <p:cTn id="24" dur="750" spd="-100000" fill="hold"/>
                                        <p:tgtEl>
                                          <p:spTgt spid="20"/>
                                        </p:tgtEl>
                                        <p:attrNameLst>
                                          <p:attrName>ppt_x</p:attrName>
                                          <p:attrName>ppt_y</p:attrName>
                                        </p:attrNameLst>
                                      </p:cBhvr>
                                      <p:rCtr x="0" y="1611"/>
                                    </p:animMotion>
                                  </p:childTnLst>
                                </p:cTn>
                              </p:par>
                              <p:par>
                                <p:cTn id="25" presetID="10" presetClass="entr" presetSubtype="0" fill="hold" nodeType="withEffect">
                                  <p:stCondLst>
                                    <p:cond delay="8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nodeType="withEffect">
                                  <p:stCondLst>
                                    <p:cond delay="800"/>
                                  </p:stCondLst>
                                  <p:childTnLst>
                                    <p:animMotion origin="layout" path="M 4.84299E-6 -1.06219E-6 L 4.84299E-6 0.03246 " pathEditMode="relative" rAng="0" ptsTypes="AA">
                                      <p:cBhvr>
                                        <p:cTn id="29" dur="750" spd="-100000" fill="hold"/>
                                        <p:tgtEl>
                                          <p:spTgt spid="7"/>
                                        </p:tgtEl>
                                        <p:attrNameLst>
                                          <p:attrName>ppt_x</p:attrName>
                                          <p:attrName>ppt_y</p:attrName>
                                        </p:attrNameLst>
                                      </p:cBhvr>
                                      <p:rCtr x="0" y="1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68766" name="think-cell Slide" r:id="rId5" imgW="378" imgH="379" progId="TCLayout.ActiveDocument.1">
                  <p:embed/>
                </p:oleObj>
              </mc:Choice>
              <mc:Fallback>
                <p:oleObj name="think-cell Slide" r:id="rId5" imgW="378" imgH="379" progId="TCLayout.ActiveDocument.1">
                  <p:embed/>
                  <p:pic>
                    <p:nvPicPr>
                      <p:cNvPr id="11" name="Object 10" hidden="1"/>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2" name="Title 1"/>
          <p:cNvSpPr>
            <a:spLocks noGrp="1"/>
          </p:cNvSpPr>
          <p:nvPr>
            <p:ph type="title"/>
          </p:nvPr>
        </p:nvSpPr>
        <p:spPr>
          <a:xfrm>
            <a:off x="269241" y="289957"/>
            <a:ext cx="11655840" cy="899537"/>
          </a:xfrm>
        </p:spPr>
        <p:txBody>
          <a:bodyPr/>
          <a:lstStyle/>
          <a:p>
            <a:r>
              <a:rPr lang="en-US" sz="3921" dirty="0"/>
              <a:t>How can the template help you assess sales performance, track pipeline, and understand quota retirement?</a:t>
            </a:r>
          </a:p>
        </p:txBody>
      </p:sp>
      <p:sp>
        <p:nvSpPr>
          <p:cNvPr id="23" name="Rectangle 22"/>
          <p:cNvSpPr/>
          <p:nvPr/>
        </p:nvSpPr>
        <p:spPr bwMode="auto">
          <a:xfrm>
            <a:off x="6097161" y="5565157"/>
            <a:ext cx="5827920"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Extend the model to different data sources </a:t>
            </a:r>
            <a:b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(actual sales, quota data) and bring in custom objects </a:t>
            </a:r>
            <a:b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from Dynamics CRM/Salesforce</a:t>
            </a:r>
          </a:p>
        </p:txBody>
      </p:sp>
      <p:sp>
        <p:nvSpPr>
          <p:cNvPr id="24" name="Rectangle 23"/>
          <p:cNvSpPr/>
          <p:nvPr/>
        </p:nvSpPr>
        <p:spPr bwMode="auto">
          <a:xfrm>
            <a:off x="6097161" y="4507977"/>
            <a:ext cx="5827920"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Monitor variance to quota</a:t>
            </a:r>
          </a:p>
        </p:txBody>
      </p:sp>
      <p:sp>
        <p:nvSpPr>
          <p:cNvPr id="25" name="Rectangle 24"/>
          <p:cNvSpPr/>
          <p:nvPr/>
        </p:nvSpPr>
        <p:spPr bwMode="auto">
          <a:xfrm>
            <a:off x="6097161" y="3450798"/>
            <a:ext cx="5827920"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Analyze sales performance</a:t>
            </a:r>
          </a:p>
        </p:txBody>
      </p:sp>
      <p:grpSp>
        <p:nvGrpSpPr>
          <p:cNvPr id="26" name="Group 25"/>
          <p:cNvGrpSpPr/>
          <p:nvPr/>
        </p:nvGrpSpPr>
        <p:grpSpPr>
          <a:xfrm>
            <a:off x="5539696" y="5565157"/>
            <a:ext cx="519759" cy="1003999"/>
            <a:chOff x="6031778" y="5676253"/>
            <a:chExt cx="530181" cy="1024131"/>
          </a:xfrm>
        </p:grpSpPr>
        <p:sp>
          <p:nvSpPr>
            <p:cNvPr id="27" name="Isosceles Triangle 26"/>
            <p:cNvSpPr/>
            <p:nvPr/>
          </p:nvSpPr>
          <p:spPr bwMode="auto">
            <a:xfrm rot="5400000">
              <a:off x="5913605" y="6052029"/>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Rectangle 28"/>
            <p:cNvSpPr/>
            <p:nvPr/>
          </p:nvSpPr>
          <p:spPr bwMode="auto">
            <a:xfrm>
              <a:off x="6092738" y="5676254"/>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Isosceles Triangle 32"/>
            <p:cNvSpPr/>
            <p:nvPr/>
          </p:nvSpPr>
          <p:spPr bwMode="auto">
            <a:xfrm rot="5400000">
              <a:off x="5852645" y="6052028"/>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6031778" y="5676253"/>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Isosceles Triangle 35"/>
            <p:cNvSpPr/>
            <p:nvPr/>
          </p:nvSpPr>
          <p:spPr bwMode="auto">
            <a:xfrm rot="5400000">
              <a:off x="5820895" y="6052027"/>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 name="Group 36"/>
          <p:cNvGrpSpPr/>
          <p:nvPr/>
        </p:nvGrpSpPr>
        <p:grpSpPr>
          <a:xfrm>
            <a:off x="5539696" y="4507978"/>
            <a:ext cx="519759" cy="1003999"/>
            <a:chOff x="6031778" y="4597875"/>
            <a:chExt cx="530181" cy="1024131"/>
          </a:xfrm>
        </p:grpSpPr>
        <p:sp>
          <p:nvSpPr>
            <p:cNvPr id="38" name="Isosceles Triangle 37"/>
            <p:cNvSpPr/>
            <p:nvPr/>
          </p:nvSpPr>
          <p:spPr bwMode="auto">
            <a:xfrm rot="5400000">
              <a:off x="5913605" y="4973651"/>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6092738" y="4597876"/>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Isosceles Triangle 39"/>
            <p:cNvSpPr/>
            <p:nvPr/>
          </p:nvSpPr>
          <p:spPr bwMode="auto">
            <a:xfrm rot="5400000">
              <a:off x="5852645" y="4973650"/>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6031778" y="4597875"/>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Isosceles Triangle 41"/>
            <p:cNvSpPr/>
            <p:nvPr/>
          </p:nvSpPr>
          <p:spPr bwMode="auto">
            <a:xfrm rot="5400000">
              <a:off x="5820895" y="4973649"/>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3" name="Group 42"/>
          <p:cNvGrpSpPr/>
          <p:nvPr/>
        </p:nvGrpSpPr>
        <p:grpSpPr>
          <a:xfrm>
            <a:off x="5539696" y="3450798"/>
            <a:ext cx="519759" cy="1003999"/>
            <a:chOff x="6031778" y="3519497"/>
            <a:chExt cx="530181" cy="1024131"/>
          </a:xfrm>
        </p:grpSpPr>
        <p:sp>
          <p:nvSpPr>
            <p:cNvPr id="44" name="Isosceles Triangle 43"/>
            <p:cNvSpPr/>
            <p:nvPr/>
          </p:nvSpPr>
          <p:spPr bwMode="auto">
            <a:xfrm rot="5400000">
              <a:off x="5913605" y="3895273"/>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 name="Rectangle 44"/>
            <p:cNvSpPr/>
            <p:nvPr/>
          </p:nvSpPr>
          <p:spPr bwMode="auto">
            <a:xfrm>
              <a:off x="6092738" y="3519498"/>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Isosceles Triangle 45"/>
            <p:cNvSpPr/>
            <p:nvPr/>
          </p:nvSpPr>
          <p:spPr bwMode="auto">
            <a:xfrm rot="5400000">
              <a:off x="5852645" y="3895272"/>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46"/>
            <p:cNvSpPr/>
            <p:nvPr/>
          </p:nvSpPr>
          <p:spPr bwMode="auto">
            <a:xfrm>
              <a:off x="6031778" y="3519497"/>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Isosceles Triangle 47"/>
            <p:cNvSpPr/>
            <p:nvPr/>
          </p:nvSpPr>
          <p:spPr bwMode="auto">
            <a:xfrm rot="5400000">
              <a:off x="5820895" y="3895271"/>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 name="Rectangle 48"/>
          <p:cNvSpPr/>
          <p:nvPr/>
        </p:nvSpPr>
        <p:spPr bwMode="auto">
          <a:xfrm>
            <a:off x="6097161" y="2393619"/>
            <a:ext cx="5827920"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Track open pipeline real-time</a:t>
            </a:r>
          </a:p>
        </p:txBody>
      </p:sp>
      <p:grpSp>
        <p:nvGrpSpPr>
          <p:cNvPr id="50" name="Group 49"/>
          <p:cNvGrpSpPr/>
          <p:nvPr/>
        </p:nvGrpSpPr>
        <p:grpSpPr>
          <a:xfrm>
            <a:off x="5539696" y="2393619"/>
            <a:ext cx="519759" cy="1003999"/>
            <a:chOff x="6031778" y="2441119"/>
            <a:chExt cx="530181" cy="1024131"/>
          </a:xfrm>
        </p:grpSpPr>
        <p:sp>
          <p:nvSpPr>
            <p:cNvPr id="51" name="Isosceles Triangle 50"/>
            <p:cNvSpPr/>
            <p:nvPr/>
          </p:nvSpPr>
          <p:spPr bwMode="auto">
            <a:xfrm rot="5400000">
              <a:off x="5913605" y="2816895"/>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p:cNvSpPr/>
            <p:nvPr/>
          </p:nvSpPr>
          <p:spPr bwMode="auto">
            <a:xfrm>
              <a:off x="6092738" y="2441120"/>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Isosceles Triangle 52"/>
            <p:cNvSpPr/>
            <p:nvPr/>
          </p:nvSpPr>
          <p:spPr bwMode="auto">
            <a:xfrm rot="5400000">
              <a:off x="5852645" y="2816894"/>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p:cNvSpPr/>
            <p:nvPr/>
          </p:nvSpPr>
          <p:spPr bwMode="auto">
            <a:xfrm>
              <a:off x="6031778" y="2441119"/>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Isosceles Triangle 54"/>
            <p:cNvSpPr/>
            <p:nvPr/>
          </p:nvSpPr>
          <p:spPr bwMode="auto">
            <a:xfrm rot="5400000">
              <a:off x="5820895" y="2816893"/>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useBgFill="1">
        <p:nvSpPr>
          <p:cNvPr id="56" name="Rectangle 55"/>
          <p:cNvSpPr/>
          <p:nvPr/>
        </p:nvSpPr>
        <p:spPr bwMode="auto">
          <a:xfrm>
            <a:off x="3854938" y="2281097"/>
            <a:ext cx="2219917" cy="448212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extBox 56"/>
          <p:cNvSpPr txBox="1"/>
          <p:nvPr/>
        </p:nvSpPr>
        <p:spPr>
          <a:xfrm>
            <a:off x="276710" y="1820891"/>
            <a:ext cx="3099503" cy="56121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961" b="1"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Key pain points</a:t>
            </a:r>
          </a:p>
        </p:txBody>
      </p:sp>
      <p:sp>
        <p:nvSpPr>
          <p:cNvPr id="58" name="TextBox 57"/>
          <p:cNvSpPr txBox="1"/>
          <p:nvPr/>
        </p:nvSpPr>
        <p:spPr>
          <a:xfrm>
            <a:off x="6097160" y="1820891"/>
            <a:ext cx="3099503" cy="561211"/>
          </a:xfrm>
          <a:prstGeom prst="rect">
            <a:avLst/>
          </a:prstGeom>
          <a:noFill/>
        </p:spPr>
        <p:txBody>
          <a:bodyPr wrap="square" lIns="537855" tIns="143428" rIns="179285" bIns="143428" rtlCol="0">
            <a:spAutoFit/>
          </a:bodyPr>
          <a:lstStyle/>
          <a:p>
            <a:pPr defTabSz="914367">
              <a:lnSpc>
                <a:spcPct val="90000"/>
              </a:lnSpc>
              <a:spcAft>
                <a:spcPts val="588"/>
              </a:spcAft>
              <a:defRPr/>
            </a:pPr>
            <a:r>
              <a:rPr lang="en-US" sz="1961" b="1"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Solution Templates</a:t>
            </a:r>
          </a:p>
        </p:txBody>
      </p:sp>
      <p:sp>
        <p:nvSpPr>
          <p:cNvPr id="59" name="Rectangle 58"/>
          <p:cNvSpPr/>
          <p:nvPr/>
        </p:nvSpPr>
        <p:spPr bwMode="auto">
          <a:xfrm>
            <a:off x="269239" y="2393619"/>
            <a:ext cx="5806289"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Assessing pipeline health and getting the latest opportunity funnel and deal velocity reporting requires constant, </a:t>
            </a:r>
            <a:b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time-consuming updates</a:t>
            </a:r>
          </a:p>
        </p:txBody>
      </p:sp>
      <p:sp>
        <p:nvSpPr>
          <p:cNvPr id="60" name="Rectangle 59"/>
          <p:cNvSpPr/>
          <p:nvPr/>
        </p:nvSpPr>
        <p:spPr bwMode="auto">
          <a:xfrm>
            <a:off x="269239" y="3450798"/>
            <a:ext cx="5806289"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It’s hard to get a single view of revenue to plan and pipeline</a:t>
            </a:r>
          </a:p>
        </p:txBody>
      </p:sp>
      <p:sp>
        <p:nvSpPr>
          <p:cNvPr id="61" name="Rectangle 60"/>
          <p:cNvSpPr/>
          <p:nvPr/>
        </p:nvSpPr>
        <p:spPr bwMode="auto">
          <a:xfrm>
            <a:off x="269239" y="4507977"/>
            <a:ext cx="5806289"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There’s no easy way to manage variance to target across sales reps and geographies</a:t>
            </a:r>
          </a:p>
        </p:txBody>
      </p:sp>
      <p:sp>
        <p:nvSpPr>
          <p:cNvPr id="62" name="Rectangle 61"/>
          <p:cNvSpPr/>
          <p:nvPr/>
        </p:nvSpPr>
        <p:spPr bwMode="auto">
          <a:xfrm>
            <a:off x="269239" y="5565157"/>
            <a:ext cx="5806289" cy="100152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Hunting for data, putting it all together, and keeping reports current is a big time sink</a:t>
            </a:r>
          </a:p>
        </p:txBody>
      </p:sp>
    </p:spTree>
    <p:extLst>
      <p:ext uri="{BB962C8B-B14F-4D97-AF65-F5344CB8AC3E}">
        <p14:creationId xmlns:p14="http://schemas.microsoft.com/office/powerpoint/2010/main" val="4273232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35" presetClass="path" presetSubtype="0" decel="100000" fill="hold" grpId="1" nodeType="withEffect">
                                  <p:stCondLst>
                                    <p:cond delay="0"/>
                                  </p:stCondLst>
                                  <p:childTnLst>
                                    <p:animMotion origin="layout" path="M -1.93771E-6 -3.63141E-7 L -0.01302 -3.63141E-7 " pathEditMode="relative" rAng="0" ptsTypes="AA">
                                      <p:cBhvr>
                                        <p:cTn id="9" dur="750" spd="-100000" fill="hold"/>
                                        <p:tgtEl>
                                          <p:spTgt spid="57"/>
                                        </p:tgtEl>
                                        <p:attrNameLst>
                                          <p:attrName>ppt_x</p:attrName>
                                          <p:attrName>ppt_y</p:attrName>
                                        </p:attrNameLst>
                                      </p:cBhvr>
                                      <p:rCtr x="-651" y="0"/>
                                    </p:animMotion>
                                  </p:childTnLst>
                                </p:cTn>
                              </p:par>
                              <p:par>
                                <p:cTn id="10" presetID="10" presetClass="entr" presetSubtype="0" fill="hold" grpId="0" nodeType="withEffect">
                                  <p:stCondLst>
                                    <p:cond delay="25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35" presetClass="path" presetSubtype="0" decel="100000" fill="hold" grpId="1" nodeType="withEffect">
                                  <p:stCondLst>
                                    <p:cond delay="250"/>
                                  </p:stCondLst>
                                  <p:childTnLst>
                                    <p:animMotion origin="layout" path="M -1.93771E-6 -3.63141E-7 L -0.01302 -3.63141E-7 " pathEditMode="relative" rAng="0" ptsTypes="AA">
                                      <p:cBhvr>
                                        <p:cTn id="14" dur="750" spd="-100000" fill="hold"/>
                                        <p:tgtEl>
                                          <p:spTgt spid="59"/>
                                        </p:tgtEl>
                                        <p:attrNameLst>
                                          <p:attrName>ppt_x</p:attrName>
                                          <p:attrName>ppt_y</p:attrName>
                                        </p:attrNameLst>
                                      </p:cBhvr>
                                      <p:rCtr x="-651" y="0"/>
                                    </p:animMotion>
                                  </p:childTnLst>
                                </p:cTn>
                              </p:par>
                              <p:par>
                                <p:cTn id="15" presetID="10" presetClass="entr" presetSubtype="0" fill="hold" grpId="0" nodeType="with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500"/>
                                        <p:tgtEl>
                                          <p:spTgt spid="58"/>
                                        </p:tgtEl>
                                      </p:cBhvr>
                                    </p:animEffect>
                                  </p:childTnLst>
                                </p:cTn>
                              </p:par>
                              <p:par>
                                <p:cTn id="18" presetID="35" presetClass="path" presetSubtype="0" decel="100000" fill="hold" grpId="1" nodeType="withEffect">
                                  <p:stCondLst>
                                    <p:cond delay="500"/>
                                  </p:stCondLst>
                                  <p:childTnLst>
                                    <p:animMotion origin="layout" path="M -1.93771E-6 -3.63141E-7 L -0.01302 -3.63141E-7 " pathEditMode="relative" rAng="0" ptsTypes="AA">
                                      <p:cBhvr>
                                        <p:cTn id="19" dur="500" spd="-100000" fill="hold"/>
                                        <p:tgtEl>
                                          <p:spTgt spid="58"/>
                                        </p:tgtEl>
                                        <p:attrNameLst>
                                          <p:attrName>ppt_x</p:attrName>
                                          <p:attrName>ppt_y</p:attrName>
                                        </p:attrNameLst>
                                      </p:cBhvr>
                                      <p:rCtr x="-651" y="0"/>
                                    </p:animMotion>
                                  </p:childTnLst>
                                </p:cTn>
                              </p:par>
                              <p:par>
                                <p:cTn id="20" presetID="63" presetClass="path" presetSubtype="0" decel="100000" fill="hold" nodeType="withEffect">
                                  <p:stCondLst>
                                    <p:cond delay="750"/>
                                  </p:stCondLst>
                                  <p:childTnLst>
                                    <p:animMotion origin="layout" path="M 3.25504E-6 -1.61144E-6 L 0.03063 -1.61144E-6 " pathEditMode="relative" rAng="0" ptsTypes="AA">
                                      <p:cBhvr>
                                        <p:cTn id="21" dur="500" fill="hold"/>
                                        <p:tgtEl>
                                          <p:spTgt spid="50"/>
                                        </p:tgtEl>
                                        <p:attrNameLst>
                                          <p:attrName>ppt_x</p:attrName>
                                          <p:attrName>ppt_y</p:attrName>
                                        </p:attrNameLst>
                                      </p:cBhvr>
                                      <p:rCtr x="1493" y="0"/>
                                    </p:animMotion>
                                  </p:childTnLst>
                                </p:cTn>
                              </p:par>
                              <p:par>
                                <p:cTn id="22" presetID="10" presetClass="entr" presetSubtype="0" fill="hold" grpId="0" nodeType="withEffect">
                                  <p:stCondLst>
                                    <p:cond delay="100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35" presetClass="path" presetSubtype="0" decel="100000" fill="hold" grpId="1" nodeType="withEffect">
                                  <p:stCondLst>
                                    <p:cond delay="1000"/>
                                  </p:stCondLst>
                                  <p:childTnLst>
                                    <p:animMotion origin="layout" path="M -1.93771E-6 -3.63141E-7 L -0.01302 -3.63141E-7 " pathEditMode="relative" rAng="0" ptsTypes="AA">
                                      <p:cBhvr>
                                        <p:cTn id="26" dur="750" spd="-100000" fill="hold"/>
                                        <p:tgtEl>
                                          <p:spTgt spid="49"/>
                                        </p:tgtEl>
                                        <p:attrNameLst>
                                          <p:attrName>ppt_x</p:attrName>
                                          <p:attrName>ppt_y</p:attrName>
                                        </p:attrNameLst>
                                      </p:cBhvr>
                                      <p:rCtr x="-651"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35" presetClass="path" presetSubtype="0" decel="100000" fill="hold" grpId="1" nodeType="withEffect">
                                  <p:stCondLst>
                                    <p:cond delay="0"/>
                                  </p:stCondLst>
                                  <p:childTnLst>
                                    <p:animMotion origin="layout" path="M -1.93771E-6 -3.63141E-7 L -0.01302 -3.63141E-7 " pathEditMode="relative" rAng="0" ptsTypes="AA">
                                      <p:cBhvr>
                                        <p:cTn id="33" dur="750" spd="-100000" fill="hold"/>
                                        <p:tgtEl>
                                          <p:spTgt spid="60"/>
                                        </p:tgtEl>
                                        <p:attrNameLst>
                                          <p:attrName>ppt_x</p:attrName>
                                          <p:attrName>ppt_y</p:attrName>
                                        </p:attrNameLst>
                                      </p:cBhvr>
                                      <p:rCtr x="-651" y="0"/>
                                    </p:animMotion>
                                  </p:childTnLst>
                                </p:cTn>
                              </p:par>
                              <p:par>
                                <p:cTn id="34" presetID="63" presetClass="path" presetSubtype="0" decel="100000" fill="hold" nodeType="withEffect">
                                  <p:stCondLst>
                                    <p:cond delay="500"/>
                                  </p:stCondLst>
                                  <p:childTnLst>
                                    <p:animMotion origin="layout" path="M 3.25504E-6 3.54063E-7 L 0.03063 3.54063E-7 " pathEditMode="relative" rAng="0" ptsTypes="AA">
                                      <p:cBhvr>
                                        <p:cTn id="35" dur="500" fill="hold"/>
                                        <p:tgtEl>
                                          <p:spTgt spid="43"/>
                                        </p:tgtEl>
                                        <p:attrNameLst>
                                          <p:attrName>ppt_x</p:attrName>
                                          <p:attrName>ppt_y</p:attrName>
                                        </p:attrNameLst>
                                      </p:cBhvr>
                                      <p:rCtr x="1493" y="0"/>
                                    </p:animMotion>
                                  </p:childTnLst>
                                </p:cTn>
                              </p:par>
                              <p:par>
                                <p:cTn id="36" presetID="10" presetClass="entr" presetSubtype="0" fill="hold" grpId="0" nodeType="withEffect">
                                  <p:stCondLst>
                                    <p:cond delay="75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par>
                                <p:cTn id="39" presetID="35" presetClass="path" presetSubtype="0" decel="100000" fill="hold" grpId="1" nodeType="withEffect">
                                  <p:stCondLst>
                                    <p:cond delay="750"/>
                                  </p:stCondLst>
                                  <p:childTnLst>
                                    <p:animMotion origin="layout" path="M -1.93771E-6 -3.63141E-7 L -0.01302 -3.63141E-7 " pathEditMode="relative" rAng="0" ptsTypes="AA">
                                      <p:cBhvr>
                                        <p:cTn id="40" dur="750" spd="-100000" fill="hold"/>
                                        <p:tgtEl>
                                          <p:spTgt spid="25"/>
                                        </p:tgtEl>
                                        <p:attrNameLst>
                                          <p:attrName>ppt_x</p:attrName>
                                          <p:attrName>ppt_y</p:attrName>
                                        </p:attrNameLst>
                                      </p:cBhvr>
                                      <p:rCtr x="-651"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35" presetClass="path" presetSubtype="0" decel="100000" fill="hold" grpId="1" nodeType="withEffect">
                                  <p:stCondLst>
                                    <p:cond delay="0"/>
                                  </p:stCondLst>
                                  <p:childTnLst>
                                    <p:animMotion origin="layout" path="M -1.93771E-6 -3.63141E-7 L -0.01302 -3.63141E-7 " pathEditMode="relative" rAng="0" ptsTypes="AA">
                                      <p:cBhvr>
                                        <p:cTn id="47" dur="750" spd="-100000" fill="hold"/>
                                        <p:tgtEl>
                                          <p:spTgt spid="61"/>
                                        </p:tgtEl>
                                        <p:attrNameLst>
                                          <p:attrName>ppt_x</p:attrName>
                                          <p:attrName>ppt_y</p:attrName>
                                        </p:attrNameLst>
                                      </p:cBhvr>
                                      <p:rCtr x="-651" y="0"/>
                                    </p:animMotion>
                                  </p:childTnLst>
                                </p:cTn>
                              </p:par>
                              <p:par>
                                <p:cTn id="48" presetID="63" presetClass="path" presetSubtype="0" decel="100000" fill="hold" nodeType="withEffect">
                                  <p:stCondLst>
                                    <p:cond delay="500"/>
                                  </p:stCondLst>
                                  <p:childTnLst>
                                    <p:animMotion origin="layout" path="M 3.25504E-6 2.31956E-6 L 0.03063 2.31956E-6 " pathEditMode="relative" rAng="0" ptsTypes="AA">
                                      <p:cBhvr>
                                        <p:cTn id="49" dur="500" fill="hold"/>
                                        <p:tgtEl>
                                          <p:spTgt spid="37"/>
                                        </p:tgtEl>
                                        <p:attrNameLst>
                                          <p:attrName>ppt_x</p:attrName>
                                          <p:attrName>ppt_y</p:attrName>
                                        </p:attrNameLst>
                                      </p:cBhvr>
                                      <p:rCtr x="1493" y="0"/>
                                    </p:animMotion>
                                  </p:childTnLst>
                                </p:cTn>
                              </p:par>
                              <p:par>
                                <p:cTn id="50" presetID="10" presetClass="entr" presetSubtype="0" fill="hold" grpId="0" nodeType="withEffect">
                                  <p:stCondLst>
                                    <p:cond delay="75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35" presetClass="path" presetSubtype="0" decel="100000" fill="hold" grpId="1" nodeType="withEffect">
                                  <p:stCondLst>
                                    <p:cond delay="750"/>
                                  </p:stCondLst>
                                  <p:childTnLst>
                                    <p:animMotion origin="layout" path="M -1.93771E-6 -3.63141E-7 L -0.01302 -3.63141E-7 " pathEditMode="relative" rAng="0" ptsTypes="AA">
                                      <p:cBhvr>
                                        <p:cTn id="54" dur="750" spd="-100000" fill="hold"/>
                                        <p:tgtEl>
                                          <p:spTgt spid="24"/>
                                        </p:tgtEl>
                                        <p:attrNameLst>
                                          <p:attrName>ppt_x</p:attrName>
                                          <p:attrName>ppt_y</p:attrName>
                                        </p:attrNameLst>
                                      </p:cBhvr>
                                      <p:rCtr x="-651" y="0"/>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animEffect transition="in" filter="fade">
                                      <p:cBhvr>
                                        <p:cTn id="59" dur="500"/>
                                        <p:tgtEl>
                                          <p:spTgt spid="62"/>
                                        </p:tgtEl>
                                      </p:cBhvr>
                                    </p:animEffect>
                                  </p:childTnLst>
                                </p:cTn>
                              </p:par>
                              <p:par>
                                <p:cTn id="60" presetID="35" presetClass="path" presetSubtype="0" decel="100000" fill="hold" grpId="1" nodeType="withEffect">
                                  <p:stCondLst>
                                    <p:cond delay="0"/>
                                  </p:stCondLst>
                                  <p:childTnLst>
                                    <p:animMotion origin="layout" path="M -1.93771E-6 -3.63141E-7 L -0.01302 -3.63141E-7 " pathEditMode="relative" rAng="0" ptsTypes="AA">
                                      <p:cBhvr>
                                        <p:cTn id="61" dur="750" spd="-100000" fill="hold"/>
                                        <p:tgtEl>
                                          <p:spTgt spid="62"/>
                                        </p:tgtEl>
                                        <p:attrNameLst>
                                          <p:attrName>ppt_x</p:attrName>
                                          <p:attrName>ppt_y</p:attrName>
                                        </p:attrNameLst>
                                      </p:cBhvr>
                                      <p:rCtr x="-651" y="0"/>
                                    </p:animMotion>
                                  </p:childTnLst>
                                </p:cTn>
                              </p:par>
                              <p:par>
                                <p:cTn id="62" presetID="63" presetClass="path" presetSubtype="0" decel="100000" fill="hold" nodeType="withEffect">
                                  <p:stCondLst>
                                    <p:cond delay="500"/>
                                  </p:stCondLst>
                                  <p:childTnLst>
                                    <p:animMotion origin="layout" path="M 3.25504E-6 -2.67817E-6 L 0.03063 -2.67817E-6 " pathEditMode="relative" rAng="0" ptsTypes="AA">
                                      <p:cBhvr>
                                        <p:cTn id="63" dur="500" fill="hold"/>
                                        <p:tgtEl>
                                          <p:spTgt spid="26"/>
                                        </p:tgtEl>
                                        <p:attrNameLst>
                                          <p:attrName>ppt_x</p:attrName>
                                          <p:attrName>ppt_y</p:attrName>
                                        </p:attrNameLst>
                                      </p:cBhvr>
                                      <p:rCtr x="1493" y="0"/>
                                    </p:animMotion>
                                  </p:childTnLst>
                                </p:cTn>
                              </p:par>
                              <p:par>
                                <p:cTn id="64" presetID="10" presetClass="entr" presetSubtype="0" fill="hold" grpId="0" nodeType="withEffect">
                                  <p:stCondLst>
                                    <p:cond delay="75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35" presetClass="path" presetSubtype="0" decel="100000" fill="hold" grpId="1" nodeType="withEffect">
                                  <p:stCondLst>
                                    <p:cond delay="750"/>
                                  </p:stCondLst>
                                  <p:childTnLst>
                                    <p:animMotion origin="layout" path="M -1.93771E-6 -3.63141E-7 L -0.01302 -3.63141E-7 " pathEditMode="relative" rAng="0" ptsTypes="AA">
                                      <p:cBhvr>
                                        <p:cTn id="68" dur="750" spd="-100000" fill="hold"/>
                                        <p:tgtEl>
                                          <p:spTgt spid="23"/>
                                        </p:tgtEl>
                                        <p:attrNameLst>
                                          <p:attrName>ppt_x</p:attrName>
                                          <p:attrName>ppt_y</p:attrName>
                                        </p:attrNameLst>
                                      </p:cBhvr>
                                      <p:rCtr x="-6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animBg="1"/>
      <p:bldP spid="24" grpId="1" animBg="1"/>
      <p:bldP spid="25" grpId="0" animBg="1"/>
      <p:bldP spid="25" grpId="1" animBg="1"/>
      <p:bldP spid="49" grpId="0" animBg="1"/>
      <p:bldP spid="49" grpId="1" animBg="1"/>
      <p:bldP spid="57" grpId="0"/>
      <p:bldP spid="57" grpId="1"/>
      <p:bldP spid="58" grpId="0"/>
      <p:bldP spid="58" grpId="1"/>
      <p:bldP spid="59" grpId="0" animBg="1"/>
      <p:bldP spid="59" grpId="1" animBg="1"/>
      <p:bldP spid="60" grpId="0" animBg="1"/>
      <p:bldP spid="60" grpId="1" animBg="1"/>
      <p:bldP spid="61" grpId="0" animBg="1"/>
      <p:bldP spid="61" grpId="1" animBg="1"/>
      <p:bldP spid="62" grpId="0" animBg="1"/>
      <p:bldP spid="62" grpId="1" animBg="1"/>
    </p:bldLst>
  </p:timing>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68929" y="1692368"/>
            <a:ext cx="11141306" cy="9334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Architecture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68928" y="291548"/>
            <a:ext cx="11655840" cy="749704"/>
          </a:xfrm>
        </p:spPr>
        <p:txBody>
          <a:bodyPr/>
          <a:lstStyle/>
          <a:p>
            <a:r>
              <a:rPr lang="en-US" dirty="0"/>
              <a:t>Using the sales template</a:t>
            </a:r>
            <a:endParaRPr lang="en-US" sz="3921" dirty="0">
              <a:gradFill>
                <a:gsLst>
                  <a:gs pos="1250">
                    <a:schemeClr val="tx2"/>
                  </a:gs>
                  <a:gs pos="99000">
                    <a:schemeClr val="tx2"/>
                  </a:gs>
                </a:gsLst>
                <a:lin ang="5400000" scaled="0"/>
              </a:gradFill>
            </a:endParaRPr>
          </a:p>
        </p:txBody>
      </p:sp>
      <p:pic>
        <p:nvPicPr>
          <p:cNvPr id="14" name="Picture 13"/>
          <p:cNvPicPr>
            <a:picLocks noChangeAspect="1"/>
          </p:cNvPicPr>
          <p:nvPr/>
        </p:nvPicPr>
        <p:blipFill>
          <a:blip r:embed="rId3"/>
          <a:stretch>
            <a:fillRect/>
          </a:stretch>
        </p:blipFill>
        <p:spPr>
          <a:xfrm>
            <a:off x="2731522" y="1782133"/>
            <a:ext cx="3543451" cy="753956"/>
          </a:xfrm>
          <a:prstGeom prst="rect">
            <a:avLst/>
          </a:prstGeom>
        </p:spPr>
      </p:pic>
      <p:pic>
        <p:nvPicPr>
          <p:cNvPr id="15" name="Picture 14"/>
          <p:cNvPicPr>
            <a:picLocks noChangeAspect="1"/>
          </p:cNvPicPr>
          <p:nvPr/>
        </p:nvPicPr>
        <p:blipFill>
          <a:blip r:embed="rId4"/>
          <a:stretch>
            <a:fillRect/>
          </a:stretch>
        </p:blipFill>
        <p:spPr>
          <a:xfrm>
            <a:off x="7186590" y="1692368"/>
            <a:ext cx="4223643" cy="933487"/>
          </a:xfrm>
          <a:prstGeom prst="rect">
            <a:avLst/>
          </a:prstGeom>
        </p:spPr>
      </p:pic>
      <p:sp>
        <p:nvSpPr>
          <p:cNvPr id="11" name="Rectangle 10"/>
          <p:cNvSpPr/>
          <p:nvPr/>
        </p:nvSpPr>
        <p:spPr bwMode="auto">
          <a:xfrm>
            <a:off x="268929" y="3096403"/>
            <a:ext cx="11141306" cy="11313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Quick install</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p:cNvSpPr txBox="1"/>
          <p:nvPr/>
        </p:nvSpPr>
        <p:spPr>
          <a:xfrm>
            <a:off x="2731522" y="3096403"/>
            <a:ext cx="8678713" cy="1134491"/>
          </a:xfrm>
          <a:prstGeom prst="rect">
            <a:avLst/>
          </a:prstGeom>
          <a:noFill/>
        </p:spPr>
        <p:txBody>
          <a:bodyPr wrap="square" lIns="179285" tIns="143428" rIns="179285" bIns="143428" rtlCol="0">
            <a:spAutoFit/>
          </a:bodyPr>
          <a:lstStyle/>
          <a:p>
            <a:pPr defTabSz="914225">
              <a:defRPr/>
            </a:pPr>
            <a:r>
              <a:rPr lang="en-US" sz="1372" dirty="0">
                <a:solidFill>
                  <a:srgbClr val="505050"/>
                </a:solidFill>
                <a:latin typeface="Segoe UI"/>
                <a:cs typeface="Segoe UI" pitchFamily="34" charset="0"/>
              </a:rPr>
              <a:t>Salesforce account, or Dynamics 365 Online or On Premise account</a:t>
            </a:r>
          </a:p>
          <a:p>
            <a:pPr defTabSz="914225">
              <a:defRPr/>
            </a:pPr>
            <a:r>
              <a:rPr lang="en-US" sz="1372" dirty="0">
                <a:solidFill>
                  <a:srgbClr val="505050"/>
                </a:solidFill>
                <a:latin typeface="Segoe UI"/>
                <a:cs typeface="Segoe UI" pitchFamily="34" charset="0"/>
              </a:rPr>
              <a:t>Azure SQL or SQL On Premise </a:t>
            </a:r>
          </a:p>
          <a:p>
            <a:pPr defTabSz="914225">
              <a:defRPr/>
            </a:pPr>
            <a:r>
              <a:rPr lang="en-US" sz="1372" dirty="0">
                <a:solidFill>
                  <a:srgbClr val="505050"/>
                </a:solidFill>
                <a:latin typeface="Segoe UI"/>
                <a:cs typeface="Segoe UI" pitchFamily="34" charset="0"/>
              </a:rPr>
              <a:t>Power BI Desktop</a:t>
            </a:r>
          </a:p>
          <a:p>
            <a:pPr defTabSz="914225">
              <a:defRPr/>
            </a:pPr>
            <a:r>
              <a:rPr lang="en-US" sz="1372" dirty="0">
                <a:solidFill>
                  <a:srgbClr val="505050"/>
                </a:solidFill>
                <a:latin typeface="Segoe UI"/>
                <a:cs typeface="Segoe UI" pitchFamily="34" charset="0"/>
              </a:rPr>
              <a:t>Power BI Pro (to share with your organization)</a:t>
            </a:r>
            <a:endParaRPr lang="en-US" sz="3137" dirty="0">
              <a:solidFill>
                <a:srgbClr val="505050"/>
              </a:solidFill>
              <a:latin typeface="Segoe UI"/>
            </a:endParaRPr>
          </a:p>
        </p:txBody>
      </p:sp>
      <p:sp>
        <p:nvSpPr>
          <p:cNvPr id="13" name="Rectangle 12"/>
          <p:cNvSpPr/>
          <p:nvPr/>
        </p:nvSpPr>
        <p:spPr bwMode="auto">
          <a:xfrm>
            <a:off x="268929" y="4287442"/>
            <a:ext cx="11141306" cy="13456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Customize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p:cNvSpPr txBox="1"/>
          <p:nvPr/>
        </p:nvSpPr>
        <p:spPr>
          <a:xfrm>
            <a:off x="2731522" y="4287442"/>
            <a:ext cx="8678713" cy="1345699"/>
          </a:xfrm>
          <a:prstGeom prst="rect">
            <a:avLst/>
          </a:prstGeom>
          <a:noFill/>
        </p:spPr>
        <p:txBody>
          <a:bodyPr wrap="square" lIns="179285" tIns="143428" rIns="179285" bIns="143428" rtlCol="0">
            <a:spAutoFit/>
          </a:bodyPr>
          <a:lstStyle/>
          <a:p>
            <a:pPr defTabSz="914225">
              <a:defRPr/>
            </a:pPr>
            <a:r>
              <a:rPr lang="en-US" sz="1372" dirty="0">
                <a:solidFill>
                  <a:srgbClr val="505050"/>
                </a:solidFill>
                <a:latin typeface="Segoe UI"/>
                <a:cs typeface="Segoe UI" pitchFamily="34" charset="0"/>
              </a:rPr>
              <a:t>Architecture choice </a:t>
            </a:r>
          </a:p>
          <a:p>
            <a:pPr defTabSz="914225">
              <a:defRPr/>
            </a:pPr>
            <a:r>
              <a:rPr lang="en-US" sz="1372" dirty="0">
                <a:solidFill>
                  <a:srgbClr val="505050"/>
                </a:solidFill>
                <a:latin typeface="Segoe UI"/>
                <a:cs typeface="Segoe UI" pitchFamily="34" charset="0"/>
              </a:rPr>
              <a:t>Date settings</a:t>
            </a:r>
          </a:p>
          <a:p>
            <a:pPr defTabSz="914225">
              <a:defRPr/>
            </a:pPr>
            <a:r>
              <a:rPr lang="en-US" sz="1372" dirty="0">
                <a:solidFill>
                  <a:srgbClr val="505050"/>
                </a:solidFill>
                <a:latin typeface="Segoe UI"/>
                <a:cs typeface="Segoe UI" pitchFamily="34" charset="0"/>
              </a:rPr>
              <a:t>Refresh schedule</a:t>
            </a:r>
          </a:p>
          <a:p>
            <a:pPr defTabSz="914225">
              <a:defRPr/>
            </a:pPr>
            <a:r>
              <a:rPr lang="en-US" sz="1372" dirty="0">
                <a:solidFill>
                  <a:srgbClr val="505050"/>
                </a:solidFill>
                <a:latin typeface="Segoe UI"/>
                <a:cs typeface="Segoe UI" pitchFamily="34" charset="0"/>
              </a:rPr>
              <a:t>Pull actual revenue</a:t>
            </a:r>
          </a:p>
          <a:p>
            <a:pPr defTabSz="914225">
              <a:defRPr/>
            </a:pPr>
            <a:r>
              <a:rPr lang="en-US" sz="1372" dirty="0">
                <a:solidFill>
                  <a:srgbClr val="505050"/>
                </a:solidFill>
                <a:latin typeface="Segoe UI"/>
                <a:cs typeface="Segoe UI" pitchFamily="34" charset="0"/>
              </a:rPr>
              <a:t>Link to Dynamics 365 record (click on Accounts/Opportunities and navigate directly to them from Power BI)</a:t>
            </a:r>
          </a:p>
        </p:txBody>
      </p:sp>
      <p:sp>
        <p:nvSpPr>
          <p:cNvPr id="18" name="Rectangle 17"/>
          <p:cNvSpPr/>
          <p:nvPr/>
        </p:nvSpPr>
        <p:spPr bwMode="auto">
          <a:xfrm>
            <a:off x="268928" y="5689688"/>
            <a:ext cx="11141306" cy="6703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Share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2731521" y="5689688"/>
            <a:ext cx="8678713" cy="923282"/>
          </a:xfrm>
          <a:prstGeom prst="rect">
            <a:avLst/>
          </a:prstGeom>
          <a:noFill/>
        </p:spPr>
        <p:txBody>
          <a:bodyPr wrap="square" lIns="179285" tIns="143428" rIns="179285" bIns="143428" rtlCol="0">
            <a:spAutoFit/>
          </a:bodyPr>
          <a:lstStyle/>
          <a:p>
            <a:pPr defTabSz="914225">
              <a:defRPr/>
            </a:pPr>
            <a:r>
              <a:rPr lang="en-US" sz="1372" dirty="0">
                <a:solidFill>
                  <a:srgbClr val="505050"/>
                </a:solidFill>
                <a:latin typeface="Segoe UI"/>
                <a:cs typeface="Segoe UI" pitchFamily="34" charset="0"/>
              </a:rPr>
              <a:t>Add or edit measures and views in Power BI</a:t>
            </a:r>
          </a:p>
          <a:p>
            <a:pPr defTabSz="914225">
              <a:defRPr/>
            </a:pPr>
            <a:r>
              <a:rPr lang="en-US" sz="1372" dirty="0">
                <a:solidFill>
                  <a:srgbClr val="505050"/>
                </a:solidFill>
                <a:latin typeface="Segoe UI"/>
                <a:cs typeface="Segoe UI" pitchFamily="34" charset="0"/>
              </a:rPr>
              <a:t>Share insights through Power BI dashboards and mobile</a:t>
            </a:r>
          </a:p>
          <a:p>
            <a:pPr defTabSz="914225">
              <a:defRPr/>
            </a:pPr>
            <a:endParaRPr lang="en-US" sz="1372" dirty="0">
              <a:solidFill>
                <a:srgbClr val="505050"/>
              </a:solidFill>
              <a:latin typeface="Segoe UI"/>
              <a:cs typeface="Segoe UI" pitchFamily="34" charset="0"/>
            </a:endParaRPr>
          </a:p>
        </p:txBody>
      </p:sp>
      <p:cxnSp>
        <p:nvCxnSpPr>
          <p:cNvPr id="21" name="Straight Connector 132"/>
          <p:cNvCxnSpPr/>
          <p:nvPr/>
        </p:nvCxnSpPr>
        <p:spPr>
          <a:xfrm>
            <a:off x="2386656" y="3277968"/>
            <a:ext cx="0" cy="548484"/>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132"/>
          <p:cNvCxnSpPr>
            <a:cxnSpLocks/>
          </p:cNvCxnSpPr>
          <p:nvPr/>
        </p:nvCxnSpPr>
        <p:spPr>
          <a:xfrm>
            <a:off x="2377780" y="4483330"/>
            <a:ext cx="0" cy="812140"/>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132"/>
          <p:cNvCxnSpPr>
            <a:cxnSpLocks/>
          </p:cNvCxnSpPr>
          <p:nvPr/>
        </p:nvCxnSpPr>
        <p:spPr>
          <a:xfrm>
            <a:off x="2377779" y="5820684"/>
            <a:ext cx="0" cy="417488"/>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0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462070" y="1200081"/>
            <a:ext cx="6727850" cy="1351734"/>
          </a:xfrm>
          <a:prstGeom prst="rect">
            <a:avLst/>
          </a:prstGeom>
        </p:spPr>
        <p:txBody>
          <a:bodyPr wrap="square"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Publish </a:t>
            </a:r>
            <a:b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b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to the web</a:t>
            </a:r>
          </a:p>
        </p:txBody>
      </p:sp>
      <p:sp>
        <p:nvSpPr>
          <p:cNvPr id="16" name="Rectangle 15"/>
          <p:cNvSpPr/>
          <p:nvPr/>
        </p:nvSpPr>
        <p:spPr bwMode="auto">
          <a:xfrm>
            <a:off x="5621332" y="-763710"/>
            <a:ext cx="6570669" cy="63496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New screenshot needed? Please provide if possible</a:t>
            </a:r>
          </a:p>
        </p:txBody>
      </p:sp>
      <p:grpSp>
        <p:nvGrpSpPr>
          <p:cNvPr id="2" name="Group 1"/>
          <p:cNvGrpSpPr/>
          <p:nvPr/>
        </p:nvGrpSpPr>
        <p:grpSpPr>
          <a:xfrm>
            <a:off x="3723666" y="-93933"/>
            <a:ext cx="10270279" cy="6838881"/>
            <a:chOff x="3798333" y="-96314"/>
            <a:chExt cx="10476219" cy="6976015"/>
          </a:xfrm>
        </p:grpSpPr>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8333" y="-96314"/>
              <a:ext cx="10476219" cy="697601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p:cNvPicPr>
              <a:picLocks noChangeAspect="1"/>
            </p:cNvPicPr>
            <p:nvPr/>
          </p:nvPicPr>
          <p:blipFill>
            <a:blip r:embed="rId4"/>
            <a:stretch>
              <a:fillRect/>
            </a:stretch>
          </p:blipFill>
          <p:spPr>
            <a:xfrm>
              <a:off x="5176705" y="902334"/>
              <a:ext cx="7259769" cy="4864608"/>
            </a:xfrm>
            <a:prstGeom prst="rect">
              <a:avLst/>
            </a:prstGeom>
          </p:spPr>
        </p:pic>
      </p:grpSp>
      <p:sp>
        <p:nvSpPr>
          <p:cNvPr id="17" name="Oval 5"/>
          <p:cNvSpPr>
            <a:spLocks noChangeArrowheads="1"/>
          </p:cNvSpPr>
          <p:nvPr/>
        </p:nvSpPr>
        <p:spPr bwMode="auto">
          <a:xfrm>
            <a:off x="821369" y="3135722"/>
            <a:ext cx="2897903" cy="2893671"/>
          </a:xfrm>
          <a:prstGeom prst="ellipse">
            <a:avLst/>
          </a:prstGeom>
          <a:solidFill>
            <a:srgbClr val="F2F2F2"/>
          </a:solidFill>
          <a:ln w="19050">
            <a:solidFill>
              <a:srgbClr val="C7C7C7"/>
            </a:solidFill>
            <a:prstDash val="solid"/>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21" name="Group 20"/>
          <p:cNvGrpSpPr/>
          <p:nvPr/>
        </p:nvGrpSpPr>
        <p:grpSpPr>
          <a:xfrm>
            <a:off x="3392165" y="4492358"/>
            <a:ext cx="597103" cy="597103"/>
            <a:chOff x="3353686" y="4475444"/>
            <a:chExt cx="822074" cy="822074"/>
          </a:xfrm>
        </p:grpSpPr>
        <p:sp>
          <p:nvSpPr>
            <p:cNvPr id="22" name="Oval 8"/>
            <p:cNvSpPr>
              <a:spLocks noChangeArrowheads="1"/>
            </p:cNvSpPr>
            <p:nvPr/>
          </p:nvSpPr>
          <p:spPr bwMode="auto">
            <a:xfrm>
              <a:off x="3353686" y="4475444"/>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3" name="microphone_2"/>
            <p:cNvSpPr>
              <a:spLocks noChangeAspect="1" noEditPoints="1"/>
            </p:cNvSpPr>
            <p:nvPr/>
          </p:nvSpPr>
          <p:spPr bwMode="auto">
            <a:xfrm>
              <a:off x="3651217" y="4695187"/>
              <a:ext cx="227013" cy="382588"/>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p:cNvGrpSpPr/>
          <p:nvPr/>
        </p:nvGrpSpPr>
        <p:grpSpPr>
          <a:xfrm>
            <a:off x="2912276" y="5345356"/>
            <a:ext cx="598671" cy="600238"/>
            <a:chOff x="2863895" y="5344987"/>
            <a:chExt cx="824231" cy="826389"/>
          </a:xfrm>
        </p:grpSpPr>
        <p:sp>
          <p:nvSpPr>
            <p:cNvPr id="25" name="Oval 24"/>
            <p:cNvSpPr>
              <a:spLocks noChangeArrowheads="1"/>
            </p:cNvSpPr>
            <p:nvPr/>
          </p:nvSpPr>
          <p:spPr bwMode="auto">
            <a:xfrm>
              <a:off x="2863895" y="5344987"/>
              <a:ext cx="824231"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graph_6"/>
            <p:cNvSpPr>
              <a:spLocks noChangeAspect="1" noEditPoints="1"/>
            </p:cNvSpPr>
            <p:nvPr/>
          </p:nvSpPr>
          <p:spPr bwMode="auto">
            <a:xfrm>
              <a:off x="3080748" y="5602606"/>
              <a:ext cx="390525" cy="31115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29" name="Oval 28"/>
          <p:cNvSpPr>
            <a:spLocks noChangeArrowheads="1"/>
          </p:cNvSpPr>
          <p:nvPr/>
        </p:nvSpPr>
        <p:spPr bwMode="auto">
          <a:xfrm>
            <a:off x="1972828" y="5679567"/>
            <a:ext cx="597103" cy="60023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34" name="Group 33"/>
          <p:cNvGrpSpPr/>
          <p:nvPr/>
        </p:nvGrpSpPr>
        <p:grpSpPr>
          <a:xfrm>
            <a:off x="551649" y="4492357"/>
            <a:ext cx="598671" cy="597105"/>
            <a:chOff x="455932" y="4475444"/>
            <a:chExt cx="824231" cy="822074"/>
          </a:xfrm>
        </p:grpSpPr>
        <p:sp>
          <p:nvSpPr>
            <p:cNvPr id="35" name="Oval 34"/>
            <p:cNvSpPr>
              <a:spLocks noChangeArrowheads="1"/>
            </p:cNvSpPr>
            <p:nvPr/>
          </p:nvSpPr>
          <p:spPr bwMode="auto">
            <a:xfrm>
              <a:off x="455932" y="4475444"/>
              <a:ext cx="824231"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6" name="arrow_4"/>
            <p:cNvSpPr>
              <a:spLocks noChangeAspect="1" noEditPoints="1"/>
            </p:cNvSpPr>
            <p:nvPr/>
          </p:nvSpPr>
          <p:spPr bwMode="auto">
            <a:xfrm>
              <a:off x="700566" y="4703222"/>
              <a:ext cx="334962" cy="366519"/>
            </a:xfrm>
            <a:custGeom>
              <a:avLst/>
              <a:gdLst>
                <a:gd name="T0" fmla="*/ 211 w 211"/>
                <a:gd name="T1" fmla="*/ 147 h 253"/>
                <a:gd name="T2" fmla="*/ 211 w 211"/>
                <a:gd name="T3" fmla="*/ 43 h 253"/>
                <a:gd name="T4" fmla="*/ 0 w 211"/>
                <a:gd name="T5" fmla="*/ 43 h 253"/>
                <a:gd name="T6" fmla="*/ 0 w 211"/>
                <a:gd name="T7" fmla="*/ 253 h 253"/>
                <a:gd name="T8" fmla="*/ 211 w 211"/>
                <a:gd name="T9" fmla="*/ 253 h 253"/>
                <a:gd name="T10" fmla="*/ 211 w 211"/>
                <a:gd name="T11" fmla="*/ 147 h 253"/>
                <a:gd name="T12" fmla="*/ 106 w 211"/>
                <a:gd name="T13" fmla="*/ 0 h 253"/>
                <a:gd name="T14" fmla="*/ 106 w 211"/>
                <a:gd name="T15" fmla="*/ 155 h 253"/>
                <a:gd name="T16" fmla="*/ 159 w 211"/>
                <a:gd name="T17" fmla="*/ 101 h 253"/>
                <a:gd name="T18" fmla="*/ 106 w 211"/>
                <a:gd name="T19" fmla="*/ 155 h 253"/>
                <a:gd name="T20" fmla="*/ 51 w 211"/>
                <a:gd name="T21" fmla="*/ 10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53">
                  <a:moveTo>
                    <a:pt x="211" y="147"/>
                  </a:moveTo>
                  <a:lnTo>
                    <a:pt x="211" y="43"/>
                  </a:lnTo>
                  <a:lnTo>
                    <a:pt x="0" y="43"/>
                  </a:lnTo>
                  <a:lnTo>
                    <a:pt x="0" y="253"/>
                  </a:lnTo>
                  <a:lnTo>
                    <a:pt x="211" y="253"/>
                  </a:lnTo>
                  <a:lnTo>
                    <a:pt x="211" y="147"/>
                  </a:lnTo>
                  <a:moveTo>
                    <a:pt x="106" y="0"/>
                  </a:moveTo>
                  <a:lnTo>
                    <a:pt x="106" y="155"/>
                  </a:lnTo>
                  <a:moveTo>
                    <a:pt x="159" y="101"/>
                  </a:moveTo>
                  <a:lnTo>
                    <a:pt x="106" y="155"/>
                  </a:lnTo>
                  <a:lnTo>
                    <a:pt x="51" y="101"/>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37" name="Group 36"/>
          <p:cNvGrpSpPr/>
          <p:nvPr/>
        </p:nvGrpSpPr>
        <p:grpSpPr>
          <a:xfrm>
            <a:off x="722711" y="3525687"/>
            <a:ext cx="597103" cy="597103"/>
            <a:chOff x="630703" y="3489389"/>
            <a:chExt cx="822074" cy="822074"/>
          </a:xfrm>
        </p:grpSpPr>
        <p:sp>
          <p:nvSpPr>
            <p:cNvPr id="38" name="Oval 6"/>
            <p:cNvSpPr>
              <a:spLocks noChangeArrowheads="1"/>
            </p:cNvSpPr>
            <p:nvPr/>
          </p:nvSpPr>
          <p:spPr bwMode="auto">
            <a:xfrm>
              <a:off x="630703" y="3489389"/>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phone"/>
            <p:cNvSpPr>
              <a:spLocks noChangeAspect="1" noEditPoints="1"/>
            </p:cNvSpPr>
            <p:nvPr/>
          </p:nvSpPr>
          <p:spPr bwMode="auto">
            <a:xfrm>
              <a:off x="924265" y="3712308"/>
              <a:ext cx="234950" cy="37623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0" name="Group 39"/>
          <p:cNvGrpSpPr/>
          <p:nvPr/>
        </p:nvGrpSpPr>
        <p:grpSpPr>
          <a:xfrm>
            <a:off x="822476" y="5109682"/>
            <a:ext cx="1065993" cy="1071586"/>
            <a:chOff x="971615" y="5344987"/>
            <a:chExt cx="822074" cy="826389"/>
          </a:xfrm>
        </p:grpSpPr>
        <p:sp>
          <p:nvSpPr>
            <p:cNvPr id="41" name="Oval 40"/>
            <p:cNvSpPr>
              <a:spLocks noChangeArrowheads="1"/>
            </p:cNvSpPr>
            <p:nvPr/>
          </p:nvSpPr>
          <p:spPr bwMode="auto">
            <a:xfrm>
              <a:off x="971615" y="5344987"/>
              <a:ext cx="822074" cy="826389"/>
            </a:xfrm>
            <a:prstGeom prst="ellipse">
              <a:avLst/>
            </a:prstGeom>
            <a:solidFill>
              <a:schemeClr val="accent2"/>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globe_2"/>
            <p:cNvSpPr>
              <a:spLocks noChangeAspect="1" noEditPoints="1"/>
            </p:cNvSpPr>
            <p:nvPr/>
          </p:nvSpPr>
          <p:spPr bwMode="auto">
            <a:xfrm>
              <a:off x="1189771" y="5565300"/>
              <a:ext cx="385763" cy="38576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3" name="Group 42"/>
          <p:cNvGrpSpPr/>
          <p:nvPr/>
        </p:nvGrpSpPr>
        <p:grpSpPr>
          <a:xfrm>
            <a:off x="1482637" y="2887154"/>
            <a:ext cx="600238" cy="598669"/>
            <a:chOff x="1405308" y="2837772"/>
            <a:chExt cx="826389" cy="824231"/>
          </a:xfrm>
        </p:grpSpPr>
        <p:sp>
          <p:nvSpPr>
            <p:cNvPr id="44" name="Oval 43"/>
            <p:cNvSpPr>
              <a:spLocks noChangeArrowheads="1"/>
            </p:cNvSpPr>
            <p:nvPr/>
          </p:nvSpPr>
          <p:spPr bwMode="auto">
            <a:xfrm>
              <a:off x="1405308" y="2837772"/>
              <a:ext cx="826389" cy="824231"/>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arrow_22"/>
            <p:cNvSpPr>
              <a:spLocks noChangeAspect="1" noEditPoints="1"/>
            </p:cNvSpPr>
            <p:nvPr/>
          </p:nvSpPr>
          <p:spPr bwMode="auto">
            <a:xfrm>
              <a:off x="1622446" y="3054625"/>
              <a:ext cx="392113" cy="390525"/>
            </a:xfrm>
            <a:custGeom>
              <a:avLst/>
              <a:gdLst>
                <a:gd name="T0" fmla="*/ 21 w 340"/>
                <a:gd name="T1" fmla="*/ 89 h 340"/>
                <a:gd name="T2" fmla="*/ 170 w 340"/>
                <a:gd name="T3" fmla="*/ 0 h 340"/>
                <a:gd name="T4" fmla="*/ 340 w 340"/>
                <a:gd name="T5" fmla="*/ 170 h 340"/>
                <a:gd name="T6" fmla="*/ 170 w 340"/>
                <a:gd name="T7" fmla="*/ 340 h 340"/>
                <a:gd name="T8" fmla="*/ 0 w 340"/>
                <a:gd name="T9" fmla="*/ 170 h 340"/>
                <a:gd name="T10" fmla="*/ 10 w 340"/>
                <a:gd name="T11" fmla="*/ 12 h 340"/>
                <a:gd name="T12" fmla="*/ 20 w 340"/>
                <a:gd name="T13" fmla="*/ 89 h 340"/>
                <a:gd name="T14" fmla="*/ 97 w 340"/>
                <a:gd name="T15" fmla="*/ 79 h 340"/>
                <a:gd name="T16" fmla="*/ 94 w 340"/>
                <a:gd name="T17" fmla="*/ 243 h 340"/>
                <a:gd name="T18" fmla="*/ 94 w 340"/>
                <a:gd name="T19" fmla="*/ 174 h 340"/>
                <a:gd name="T20" fmla="*/ 143 w 340"/>
                <a:gd name="T21" fmla="*/ 243 h 340"/>
                <a:gd name="T22" fmla="*/ 143 w 340"/>
                <a:gd name="T23" fmla="*/ 145 h 340"/>
                <a:gd name="T24" fmla="*/ 193 w 340"/>
                <a:gd name="T25" fmla="*/ 243 h 340"/>
                <a:gd name="T26" fmla="*/ 193 w 340"/>
                <a:gd name="T27" fmla="*/ 123 h 340"/>
                <a:gd name="T28" fmla="*/ 242 w 340"/>
                <a:gd name="T29" fmla="*/ 243 h 340"/>
                <a:gd name="T30" fmla="*/ 242 w 340"/>
                <a:gd name="T31" fmla="*/ 8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0" h="340">
                  <a:moveTo>
                    <a:pt x="21" y="89"/>
                  </a:moveTo>
                  <a:cubicBezTo>
                    <a:pt x="49" y="36"/>
                    <a:pt x="106" y="0"/>
                    <a:pt x="170" y="0"/>
                  </a:cubicBezTo>
                  <a:cubicBezTo>
                    <a:pt x="264" y="0"/>
                    <a:pt x="340" y="76"/>
                    <a:pt x="340" y="170"/>
                  </a:cubicBezTo>
                  <a:cubicBezTo>
                    <a:pt x="340" y="264"/>
                    <a:pt x="264" y="340"/>
                    <a:pt x="170" y="340"/>
                  </a:cubicBezTo>
                  <a:cubicBezTo>
                    <a:pt x="76" y="340"/>
                    <a:pt x="0" y="264"/>
                    <a:pt x="0" y="170"/>
                  </a:cubicBezTo>
                  <a:moveTo>
                    <a:pt x="10" y="12"/>
                  </a:moveTo>
                  <a:cubicBezTo>
                    <a:pt x="20" y="89"/>
                    <a:pt x="20" y="89"/>
                    <a:pt x="20" y="89"/>
                  </a:cubicBezTo>
                  <a:cubicBezTo>
                    <a:pt x="97" y="79"/>
                    <a:pt x="97" y="79"/>
                    <a:pt x="97" y="79"/>
                  </a:cubicBezTo>
                  <a:moveTo>
                    <a:pt x="94" y="243"/>
                  </a:moveTo>
                  <a:cubicBezTo>
                    <a:pt x="94" y="174"/>
                    <a:pt x="94" y="174"/>
                    <a:pt x="94" y="174"/>
                  </a:cubicBezTo>
                  <a:moveTo>
                    <a:pt x="143" y="243"/>
                  </a:moveTo>
                  <a:cubicBezTo>
                    <a:pt x="143" y="145"/>
                    <a:pt x="143" y="145"/>
                    <a:pt x="143" y="145"/>
                  </a:cubicBezTo>
                  <a:moveTo>
                    <a:pt x="193" y="243"/>
                  </a:moveTo>
                  <a:cubicBezTo>
                    <a:pt x="193" y="123"/>
                    <a:pt x="193" y="123"/>
                    <a:pt x="193" y="123"/>
                  </a:cubicBezTo>
                  <a:moveTo>
                    <a:pt x="242" y="243"/>
                  </a:moveTo>
                  <a:cubicBezTo>
                    <a:pt x="242" y="89"/>
                    <a:pt x="242" y="89"/>
                    <a:pt x="242" y="89"/>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1" name="Group 50"/>
          <p:cNvGrpSpPr/>
          <p:nvPr/>
        </p:nvGrpSpPr>
        <p:grpSpPr>
          <a:xfrm>
            <a:off x="3225060" y="3525687"/>
            <a:ext cx="597103" cy="597103"/>
            <a:chOff x="3289729" y="3595888"/>
            <a:chExt cx="609076" cy="609076"/>
          </a:xfrm>
        </p:grpSpPr>
        <p:sp>
          <p:nvSpPr>
            <p:cNvPr id="52" name="Oval 7"/>
            <p:cNvSpPr>
              <a:spLocks noChangeArrowheads="1"/>
            </p:cNvSpPr>
            <p:nvPr/>
          </p:nvSpPr>
          <p:spPr bwMode="auto">
            <a:xfrm>
              <a:off x="3289729" y="3595888"/>
              <a:ext cx="609076" cy="60907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3" name="Group 4"/>
            <p:cNvGrpSpPr>
              <a:grpSpLocks noChangeAspect="1"/>
            </p:cNvGrpSpPr>
            <p:nvPr/>
          </p:nvGrpSpPr>
          <p:grpSpPr bwMode="auto">
            <a:xfrm>
              <a:off x="3360561" y="3755481"/>
              <a:ext cx="477164" cy="332634"/>
              <a:chOff x="-1" y="13"/>
              <a:chExt cx="449" cy="313"/>
            </a:xfrm>
          </p:grpSpPr>
          <p:sp>
            <p:nvSpPr>
              <p:cNvPr id="54" name="Freeform 5"/>
              <p:cNvSpPr>
                <a:spLocks/>
              </p:cNvSpPr>
              <p:nvPr/>
            </p:nvSpPr>
            <p:spPr bwMode="auto">
              <a:xfrm>
                <a:off x="383" y="63"/>
                <a:ext cx="21" cy="85"/>
              </a:xfrm>
              <a:custGeom>
                <a:avLst/>
                <a:gdLst>
                  <a:gd name="T0" fmla="*/ 0 w 10"/>
                  <a:gd name="T1" fmla="*/ 40 h 40"/>
                  <a:gd name="T2" fmla="*/ 0 w 10"/>
                  <a:gd name="T3" fmla="*/ 0 h 40"/>
                </a:gdLst>
                <a:ahLst/>
                <a:cxnLst>
                  <a:cxn ang="0">
                    <a:pos x="T0" y="T1"/>
                  </a:cxn>
                  <a:cxn ang="0">
                    <a:pos x="T2" y="T3"/>
                  </a:cxn>
                </a:cxnLst>
                <a:rect l="0" t="0" r="r" b="b"/>
                <a:pathLst>
                  <a:path w="10" h="40">
                    <a:moveTo>
                      <a:pt x="0" y="40"/>
                    </a:moveTo>
                    <a:cubicBezTo>
                      <a:pt x="10" y="29"/>
                      <a:pt x="10" y="1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5" name="Freeform 6"/>
              <p:cNvSpPr>
                <a:spLocks/>
              </p:cNvSpPr>
              <p:nvPr/>
            </p:nvSpPr>
            <p:spPr bwMode="auto">
              <a:xfrm>
                <a:off x="414" y="34"/>
                <a:ext cx="34" cy="141"/>
              </a:xfrm>
              <a:custGeom>
                <a:avLst/>
                <a:gdLst>
                  <a:gd name="T0" fmla="*/ 0 w 16"/>
                  <a:gd name="T1" fmla="*/ 67 h 67"/>
                  <a:gd name="T2" fmla="*/ 0 w 16"/>
                  <a:gd name="T3" fmla="*/ 0 h 67"/>
                </a:gdLst>
                <a:ahLst/>
                <a:cxnLst>
                  <a:cxn ang="0">
                    <a:pos x="T0" y="T1"/>
                  </a:cxn>
                  <a:cxn ang="0">
                    <a:pos x="T2" y="T3"/>
                  </a:cxn>
                </a:cxnLst>
                <a:rect l="0" t="0" r="r" b="b"/>
                <a:pathLst>
                  <a:path w="16" h="67">
                    <a:moveTo>
                      <a:pt x="0" y="67"/>
                    </a:moveTo>
                    <a:cubicBezTo>
                      <a:pt x="16" y="49"/>
                      <a:pt x="16" y="19"/>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6" name="Freeform 7"/>
              <p:cNvSpPr>
                <a:spLocks/>
              </p:cNvSpPr>
              <p:nvPr/>
            </p:nvSpPr>
            <p:spPr bwMode="auto">
              <a:xfrm>
                <a:off x="45" y="63"/>
                <a:ext cx="19" cy="85"/>
              </a:xfrm>
              <a:custGeom>
                <a:avLst/>
                <a:gdLst>
                  <a:gd name="T0" fmla="*/ 9 w 9"/>
                  <a:gd name="T1" fmla="*/ 0 h 40"/>
                  <a:gd name="T2" fmla="*/ 9 w 9"/>
                  <a:gd name="T3" fmla="*/ 40 h 40"/>
                </a:gdLst>
                <a:ahLst/>
                <a:cxnLst>
                  <a:cxn ang="0">
                    <a:pos x="T0" y="T1"/>
                  </a:cxn>
                  <a:cxn ang="0">
                    <a:pos x="T2" y="T3"/>
                  </a:cxn>
                </a:cxnLst>
                <a:rect l="0" t="0" r="r" b="b"/>
                <a:pathLst>
                  <a:path w="9" h="40">
                    <a:moveTo>
                      <a:pt x="9" y="0"/>
                    </a:moveTo>
                    <a:cubicBezTo>
                      <a:pt x="0" y="10"/>
                      <a:pt x="0" y="29"/>
                      <a:pt x="9" y="4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7" name="Freeform 8"/>
              <p:cNvSpPr>
                <a:spLocks/>
              </p:cNvSpPr>
              <p:nvPr/>
            </p:nvSpPr>
            <p:spPr bwMode="auto">
              <a:xfrm>
                <a:off x="-1" y="34"/>
                <a:ext cx="34" cy="141"/>
              </a:xfrm>
              <a:custGeom>
                <a:avLst/>
                <a:gdLst>
                  <a:gd name="T0" fmla="*/ 16 w 16"/>
                  <a:gd name="T1" fmla="*/ 0 h 67"/>
                  <a:gd name="T2" fmla="*/ 16 w 16"/>
                  <a:gd name="T3" fmla="*/ 67 h 67"/>
                </a:gdLst>
                <a:ahLst/>
                <a:cxnLst>
                  <a:cxn ang="0">
                    <a:pos x="T0" y="T1"/>
                  </a:cxn>
                  <a:cxn ang="0">
                    <a:pos x="T2" y="T3"/>
                  </a:cxn>
                </a:cxnLst>
                <a:rect l="0" t="0" r="r" b="b"/>
                <a:pathLst>
                  <a:path w="16" h="67">
                    <a:moveTo>
                      <a:pt x="16" y="0"/>
                    </a:moveTo>
                    <a:cubicBezTo>
                      <a:pt x="0" y="19"/>
                      <a:pt x="0" y="49"/>
                      <a:pt x="16" y="6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Line 9"/>
              <p:cNvSpPr>
                <a:spLocks noChangeShapeType="1"/>
              </p:cNvSpPr>
              <p:nvPr/>
            </p:nvSpPr>
            <p:spPr bwMode="auto">
              <a:xfrm>
                <a:off x="180" y="26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Line 10"/>
              <p:cNvSpPr>
                <a:spLocks noChangeShapeType="1"/>
              </p:cNvSpPr>
              <p:nvPr/>
            </p:nvSpPr>
            <p:spPr bwMode="auto">
              <a:xfrm>
                <a:off x="180" y="29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Line 11"/>
              <p:cNvSpPr>
                <a:spLocks noChangeShapeType="1"/>
              </p:cNvSpPr>
              <p:nvPr/>
            </p:nvSpPr>
            <p:spPr bwMode="auto">
              <a:xfrm>
                <a:off x="191" y="326"/>
                <a:ext cx="67"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Freeform 12"/>
              <p:cNvSpPr>
                <a:spLocks/>
              </p:cNvSpPr>
              <p:nvPr/>
            </p:nvSpPr>
            <p:spPr bwMode="auto">
              <a:xfrm>
                <a:off x="130" y="13"/>
                <a:ext cx="189" cy="220"/>
              </a:xfrm>
              <a:custGeom>
                <a:avLst/>
                <a:gdLst>
                  <a:gd name="T0" fmla="*/ 69 w 90"/>
                  <a:gd name="T1" fmla="*/ 104 h 104"/>
                  <a:gd name="T2" fmla="*/ 20 w 90"/>
                  <a:gd name="T3" fmla="*/ 104 h 104"/>
                  <a:gd name="T4" fmla="*/ 20 w 90"/>
                  <a:gd name="T5" fmla="*/ 100 h 104"/>
                  <a:gd name="T6" fmla="*/ 8 w 90"/>
                  <a:gd name="T7" fmla="*/ 72 h 104"/>
                  <a:gd name="T8" fmla="*/ 8 w 90"/>
                  <a:gd name="T9" fmla="*/ 72 h 104"/>
                  <a:gd name="T10" fmla="*/ 0 w 90"/>
                  <a:gd name="T11" fmla="*/ 45 h 104"/>
                  <a:gd name="T12" fmla="*/ 45 w 90"/>
                  <a:gd name="T13" fmla="*/ 0 h 104"/>
                  <a:gd name="T14" fmla="*/ 90 w 90"/>
                  <a:gd name="T15" fmla="*/ 45 h 104"/>
                  <a:gd name="T16" fmla="*/ 81 w 90"/>
                  <a:gd name="T17" fmla="*/ 72 h 104"/>
                  <a:gd name="T18" fmla="*/ 79 w 90"/>
                  <a:gd name="T19" fmla="*/ 74 h 104"/>
                  <a:gd name="T20" fmla="*/ 70 w 90"/>
                  <a:gd name="T21" fmla="*/ 100 h 104"/>
                  <a:gd name="T22" fmla="*/ 69 w 90"/>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4">
                    <a:moveTo>
                      <a:pt x="69" y="104"/>
                    </a:moveTo>
                    <a:cubicBezTo>
                      <a:pt x="20" y="104"/>
                      <a:pt x="20" y="104"/>
                      <a:pt x="20" y="104"/>
                    </a:cubicBezTo>
                    <a:cubicBezTo>
                      <a:pt x="20" y="100"/>
                      <a:pt x="20" y="100"/>
                      <a:pt x="20" y="100"/>
                    </a:cubicBezTo>
                    <a:cubicBezTo>
                      <a:pt x="20" y="100"/>
                      <a:pt x="18" y="85"/>
                      <a:pt x="8" y="72"/>
                    </a:cubicBezTo>
                    <a:cubicBezTo>
                      <a:pt x="8" y="72"/>
                      <a:pt x="8" y="72"/>
                      <a:pt x="8" y="72"/>
                    </a:cubicBezTo>
                    <a:cubicBezTo>
                      <a:pt x="3" y="64"/>
                      <a:pt x="0" y="55"/>
                      <a:pt x="0" y="45"/>
                    </a:cubicBezTo>
                    <a:cubicBezTo>
                      <a:pt x="0" y="20"/>
                      <a:pt x="20" y="0"/>
                      <a:pt x="45" y="0"/>
                    </a:cubicBezTo>
                    <a:cubicBezTo>
                      <a:pt x="69" y="0"/>
                      <a:pt x="90" y="20"/>
                      <a:pt x="90" y="45"/>
                    </a:cubicBezTo>
                    <a:cubicBezTo>
                      <a:pt x="90" y="55"/>
                      <a:pt x="87" y="64"/>
                      <a:pt x="81" y="72"/>
                    </a:cubicBezTo>
                    <a:cubicBezTo>
                      <a:pt x="79" y="74"/>
                      <a:pt x="79" y="74"/>
                      <a:pt x="79" y="74"/>
                    </a:cubicBezTo>
                    <a:cubicBezTo>
                      <a:pt x="71" y="87"/>
                      <a:pt x="70" y="100"/>
                      <a:pt x="70" y="100"/>
                    </a:cubicBezTo>
                    <a:lnTo>
                      <a:pt x="69" y="10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62" name="Group 61"/>
          <p:cNvGrpSpPr/>
          <p:nvPr/>
        </p:nvGrpSpPr>
        <p:grpSpPr>
          <a:xfrm>
            <a:off x="2465682" y="2887154"/>
            <a:ext cx="597103" cy="598669"/>
            <a:chOff x="2515124" y="2944551"/>
            <a:chExt cx="609076" cy="610674"/>
          </a:xfrm>
        </p:grpSpPr>
        <p:sp>
          <p:nvSpPr>
            <p:cNvPr id="63" name="Oval 62"/>
            <p:cNvSpPr>
              <a:spLocks noChangeArrowheads="1"/>
            </p:cNvSpPr>
            <p:nvPr/>
          </p:nvSpPr>
          <p:spPr bwMode="auto">
            <a:xfrm>
              <a:off x="2515124" y="2944551"/>
              <a:ext cx="609076" cy="6106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64" name="Group 63"/>
            <p:cNvGrpSpPr/>
            <p:nvPr/>
          </p:nvGrpSpPr>
          <p:grpSpPr>
            <a:xfrm>
              <a:off x="2625283" y="3118687"/>
              <a:ext cx="377825" cy="325438"/>
              <a:chOff x="2628926" y="3122330"/>
              <a:chExt cx="377825" cy="325438"/>
            </a:xfrm>
          </p:grpSpPr>
          <p:sp>
            <p:nvSpPr>
              <p:cNvPr id="65" name="Freeform 5"/>
              <p:cNvSpPr>
                <a:spLocks noEditPoints="1"/>
              </p:cNvSpPr>
              <p:nvPr/>
            </p:nvSpPr>
            <p:spPr bwMode="auto">
              <a:xfrm>
                <a:off x="2628926" y="3122330"/>
                <a:ext cx="377825" cy="325438"/>
              </a:xfrm>
              <a:custGeom>
                <a:avLst/>
                <a:gdLst>
                  <a:gd name="T0" fmla="*/ 170 w 238"/>
                  <a:gd name="T1" fmla="*/ 0 h 205"/>
                  <a:gd name="T2" fmla="*/ 0 w 238"/>
                  <a:gd name="T3" fmla="*/ 0 h 205"/>
                  <a:gd name="T4" fmla="*/ 0 w 238"/>
                  <a:gd name="T5" fmla="*/ 120 h 205"/>
                  <a:gd name="T6" fmla="*/ 17 w 238"/>
                  <a:gd name="T7" fmla="*/ 120 h 205"/>
                  <a:gd name="T8" fmla="*/ 17 w 238"/>
                  <a:gd name="T9" fmla="*/ 171 h 205"/>
                  <a:gd name="T10" fmla="*/ 68 w 238"/>
                  <a:gd name="T11" fmla="*/ 120 h 205"/>
                  <a:gd name="T12" fmla="*/ 68 w 238"/>
                  <a:gd name="T13" fmla="*/ 154 h 205"/>
                  <a:gd name="T14" fmla="*/ 170 w 238"/>
                  <a:gd name="T15" fmla="*/ 154 h 205"/>
                  <a:gd name="T16" fmla="*/ 221 w 238"/>
                  <a:gd name="T17" fmla="*/ 205 h 205"/>
                  <a:gd name="T18" fmla="*/ 221 w 238"/>
                  <a:gd name="T19" fmla="*/ 154 h 205"/>
                  <a:gd name="T20" fmla="*/ 238 w 238"/>
                  <a:gd name="T21" fmla="*/ 154 h 205"/>
                  <a:gd name="T22" fmla="*/ 238 w 238"/>
                  <a:gd name="T23" fmla="*/ 34 h 205"/>
                  <a:gd name="T24" fmla="*/ 170 w 238"/>
                  <a:gd name="T25" fmla="*/ 34 h 205"/>
                  <a:gd name="T26" fmla="*/ 170 w 238"/>
                  <a:gd name="T27" fmla="*/ 0 h 205"/>
                  <a:gd name="T28" fmla="*/ 62 w 238"/>
                  <a:gd name="T29" fmla="*/ 103 h 205"/>
                  <a:gd name="T30" fmla="*/ 55 w 238"/>
                  <a:gd name="T31" fmla="*/ 107 h 205"/>
                  <a:gd name="T32" fmla="*/ 34 w 238"/>
                  <a:gd name="T33" fmla="*/ 130 h 205"/>
                  <a:gd name="T34" fmla="*/ 34 w 238"/>
                  <a:gd name="T35" fmla="*/ 120 h 205"/>
                  <a:gd name="T36" fmla="*/ 34 w 238"/>
                  <a:gd name="T37" fmla="*/ 103 h 205"/>
                  <a:gd name="T38" fmla="*/ 17 w 238"/>
                  <a:gd name="T39" fmla="*/ 103 h 205"/>
                  <a:gd name="T40" fmla="*/ 17 w 238"/>
                  <a:gd name="T41" fmla="*/ 17 h 205"/>
                  <a:gd name="T42" fmla="*/ 153 w 238"/>
                  <a:gd name="T43" fmla="*/ 17 h 205"/>
                  <a:gd name="T44" fmla="*/ 153 w 238"/>
                  <a:gd name="T45" fmla="*/ 103 h 205"/>
                  <a:gd name="T46" fmla="*/ 68 w 238"/>
                  <a:gd name="T47" fmla="*/ 103 h 205"/>
                  <a:gd name="T48" fmla="*/ 62 w 238"/>
                  <a:gd name="T49" fmla="*/ 103 h 205"/>
                  <a:gd name="T50" fmla="*/ 221 w 238"/>
                  <a:gd name="T51" fmla="*/ 51 h 205"/>
                  <a:gd name="T52" fmla="*/ 221 w 238"/>
                  <a:gd name="T53" fmla="*/ 137 h 205"/>
                  <a:gd name="T54" fmla="*/ 204 w 238"/>
                  <a:gd name="T55" fmla="*/ 137 h 205"/>
                  <a:gd name="T56" fmla="*/ 204 w 238"/>
                  <a:gd name="T57" fmla="*/ 154 h 205"/>
                  <a:gd name="T58" fmla="*/ 204 w 238"/>
                  <a:gd name="T59" fmla="*/ 164 h 205"/>
                  <a:gd name="T60" fmla="*/ 183 w 238"/>
                  <a:gd name="T61" fmla="*/ 141 h 205"/>
                  <a:gd name="T62" fmla="*/ 176 w 238"/>
                  <a:gd name="T63" fmla="*/ 137 h 205"/>
                  <a:gd name="T64" fmla="*/ 170 w 238"/>
                  <a:gd name="T65" fmla="*/ 137 h 205"/>
                  <a:gd name="T66" fmla="*/ 85 w 238"/>
                  <a:gd name="T67" fmla="*/ 137 h 205"/>
                  <a:gd name="T68" fmla="*/ 85 w 238"/>
                  <a:gd name="T69" fmla="*/ 120 h 205"/>
                  <a:gd name="T70" fmla="*/ 170 w 238"/>
                  <a:gd name="T71" fmla="*/ 120 h 205"/>
                  <a:gd name="T72" fmla="*/ 170 w 238"/>
                  <a:gd name="T73" fmla="*/ 51 h 205"/>
                  <a:gd name="T74" fmla="*/ 221 w 238"/>
                  <a:gd name="T75" fmla="*/ 5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205">
                    <a:moveTo>
                      <a:pt x="170" y="0"/>
                    </a:moveTo>
                    <a:lnTo>
                      <a:pt x="0" y="0"/>
                    </a:lnTo>
                    <a:lnTo>
                      <a:pt x="0" y="120"/>
                    </a:lnTo>
                    <a:lnTo>
                      <a:pt x="17" y="120"/>
                    </a:lnTo>
                    <a:lnTo>
                      <a:pt x="17" y="171"/>
                    </a:lnTo>
                    <a:lnTo>
                      <a:pt x="68" y="120"/>
                    </a:lnTo>
                    <a:lnTo>
                      <a:pt x="68" y="154"/>
                    </a:lnTo>
                    <a:lnTo>
                      <a:pt x="170" y="154"/>
                    </a:lnTo>
                    <a:lnTo>
                      <a:pt x="221" y="205"/>
                    </a:lnTo>
                    <a:lnTo>
                      <a:pt x="221" y="154"/>
                    </a:lnTo>
                    <a:lnTo>
                      <a:pt x="238" y="154"/>
                    </a:lnTo>
                    <a:lnTo>
                      <a:pt x="238" y="34"/>
                    </a:lnTo>
                    <a:lnTo>
                      <a:pt x="170" y="34"/>
                    </a:lnTo>
                    <a:lnTo>
                      <a:pt x="170" y="0"/>
                    </a:lnTo>
                    <a:close/>
                    <a:moveTo>
                      <a:pt x="62" y="103"/>
                    </a:moveTo>
                    <a:lnTo>
                      <a:pt x="55" y="107"/>
                    </a:lnTo>
                    <a:lnTo>
                      <a:pt x="34" y="130"/>
                    </a:lnTo>
                    <a:lnTo>
                      <a:pt x="34" y="120"/>
                    </a:lnTo>
                    <a:lnTo>
                      <a:pt x="34" y="103"/>
                    </a:lnTo>
                    <a:lnTo>
                      <a:pt x="17" y="103"/>
                    </a:lnTo>
                    <a:lnTo>
                      <a:pt x="17" y="17"/>
                    </a:lnTo>
                    <a:lnTo>
                      <a:pt x="153" y="17"/>
                    </a:lnTo>
                    <a:lnTo>
                      <a:pt x="153" y="103"/>
                    </a:lnTo>
                    <a:lnTo>
                      <a:pt x="68" y="103"/>
                    </a:lnTo>
                    <a:lnTo>
                      <a:pt x="62" y="103"/>
                    </a:lnTo>
                    <a:close/>
                    <a:moveTo>
                      <a:pt x="221" y="51"/>
                    </a:moveTo>
                    <a:lnTo>
                      <a:pt x="221" y="137"/>
                    </a:lnTo>
                    <a:lnTo>
                      <a:pt x="204" y="137"/>
                    </a:lnTo>
                    <a:lnTo>
                      <a:pt x="204" y="154"/>
                    </a:lnTo>
                    <a:lnTo>
                      <a:pt x="204" y="164"/>
                    </a:lnTo>
                    <a:lnTo>
                      <a:pt x="183" y="141"/>
                    </a:lnTo>
                    <a:lnTo>
                      <a:pt x="176" y="137"/>
                    </a:lnTo>
                    <a:lnTo>
                      <a:pt x="170" y="137"/>
                    </a:lnTo>
                    <a:lnTo>
                      <a:pt x="85" y="137"/>
                    </a:lnTo>
                    <a:lnTo>
                      <a:pt x="85" y="120"/>
                    </a:lnTo>
                    <a:lnTo>
                      <a:pt x="170" y="120"/>
                    </a:lnTo>
                    <a:lnTo>
                      <a:pt x="170" y="51"/>
                    </a:lnTo>
                    <a:lnTo>
                      <a:pt x="221" y="51"/>
                    </a:lnTo>
                    <a:close/>
                  </a:path>
                </a:pathLst>
              </a:custGeom>
              <a:solidFill>
                <a:schemeClr val="bg1"/>
              </a:solidFill>
              <a:ln>
                <a:solidFill>
                  <a:srgbClr val="C7C7C7"/>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TextBox 65"/>
              <p:cNvSpPr txBox="1"/>
              <p:nvPr/>
            </p:nvSpPr>
            <p:spPr>
              <a:xfrm>
                <a:off x="2701957" y="3178066"/>
                <a:ext cx="126638" cy="83100"/>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abc</a:t>
                </a:r>
                <a:endParaRPr kumimoji="0" lang="en-US" sz="58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46" name="Freeform 6"/>
          <p:cNvSpPr>
            <a:spLocks noEditPoints="1"/>
          </p:cNvSpPr>
          <p:nvPr/>
        </p:nvSpPr>
        <p:spPr bwMode="auto">
          <a:xfrm>
            <a:off x="2108585" y="5831715"/>
            <a:ext cx="304718" cy="256991"/>
          </a:xfrm>
          <a:custGeom>
            <a:avLst/>
            <a:gdLst>
              <a:gd name="T0" fmla="*/ 2284 w 3456"/>
              <a:gd name="T1" fmla="*/ 435 h 2920"/>
              <a:gd name="T2" fmla="*/ 1852 w 3456"/>
              <a:gd name="T3" fmla="*/ 0 h 2920"/>
              <a:gd name="T4" fmla="*/ 1482 w 3456"/>
              <a:gd name="T5" fmla="*/ 373 h 2920"/>
              <a:gd name="T6" fmla="*/ 1358 w 3456"/>
              <a:gd name="T7" fmla="*/ 249 h 2920"/>
              <a:gd name="T8" fmla="*/ 1173 w 3456"/>
              <a:gd name="T9" fmla="*/ 435 h 2920"/>
              <a:gd name="T10" fmla="*/ 371 w 3456"/>
              <a:gd name="T11" fmla="*/ 435 h 2920"/>
              <a:gd name="T12" fmla="*/ 0 w 3456"/>
              <a:gd name="T13" fmla="*/ 2920 h 2920"/>
              <a:gd name="T14" fmla="*/ 3456 w 3456"/>
              <a:gd name="T15" fmla="*/ 2920 h 2920"/>
              <a:gd name="T16" fmla="*/ 3086 w 3456"/>
              <a:gd name="T17" fmla="*/ 435 h 2920"/>
              <a:gd name="T18" fmla="*/ 2284 w 3456"/>
              <a:gd name="T19" fmla="*/ 435 h 2920"/>
              <a:gd name="T20" fmla="*/ 2870 w 3456"/>
              <a:gd name="T21" fmla="*/ 684 h 2920"/>
              <a:gd name="T22" fmla="*/ 2901 w 3456"/>
              <a:gd name="T23" fmla="*/ 932 h 2920"/>
              <a:gd name="T24" fmla="*/ 2778 w 3456"/>
              <a:gd name="T25" fmla="*/ 932 h 2920"/>
              <a:gd name="T26" fmla="*/ 2531 w 3456"/>
              <a:gd name="T27" fmla="*/ 684 h 2920"/>
              <a:gd name="T28" fmla="*/ 2870 w 3456"/>
              <a:gd name="T29" fmla="*/ 684 h 2920"/>
              <a:gd name="T30" fmla="*/ 1482 w 3456"/>
              <a:gd name="T31" fmla="*/ 715 h 2920"/>
              <a:gd name="T32" fmla="*/ 1852 w 3456"/>
              <a:gd name="T33" fmla="*/ 342 h 2920"/>
              <a:gd name="T34" fmla="*/ 2654 w 3456"/>
              <a:gd name="T35" fmla="*/ 1181 h 2920"/>
              <a:gd name="T36" fmla="*/ 2963 w 3456"/>
              <a:gd name="T37" fmla="*/ 1181 h 2920"/>
              <a:gd name="T38" fmla="*/ 3148 w 3456"/>
              <a:gd name="T39" fmla="*/ 2517 h 2920"/>
              <a:gd name="T40" fmla="*/ 2716 w 3456"/>
              <a:gd name="T41" fmla="*/ 1926 h 2920"/>
              <a:gd name="T42" fmla="*/ 2716 w 3456"/>
              <a:gd name="T43" fmla="*/ 1678 h 2920"/>
              <a:gd name="T44" fmla="*/ 2346 w 3456"/>
              <a:gd name="T45" fmla="*/ 1305 h 2920"/>
              <a:gd name="T46" fmla="*/ 1975 w 3456"/>
              <a:gd name="T47" fmla="*/ 1678 h 2920"/>
              <a:gd name="T48" fmla="*/ 1605 w 3456"/>
              <a:gd name="T49" fmla="*/ 2051 h 2920"/>
              <a:gd name="T50" fmla="*/ 1235 w 3456"/>
              <a:gd name="T51" fmla="*/ 1678 h 2920"/>
              <a:gd name="T52" fmla="*/ 1235 w 3456"/>
              <a:gd name="T53" fmla="*/ 1429 h 2920"/>
              <a:gd name="T54" fmla="*/ 988 w 3456"/>
              <a:gd name="T55" fmla="*/ 995 h 2920"/>
              <a:gd name="T56" fmla="*/ 1358 w 3456"/>
              <a:gd name="T57" fmla="*/ 591 h 2920"/>
              <a:gd name="T58" fmla="*/ 1482 w 3456"/>
              <a:gd name="T59" fmla="*/ 715 h 2920"/>
              <a:gd name="T60" fmla="*/ 926 w 3456"/>
              <a:gd name="T61" fmla="*/ 684 h 2920"/>
              <a:gd name="T62" fmla="*/ 679 w 3456"/>
              <a:gd name="T63" fmla="*/ 932 h 2920"/>
              <a:gd name="T64" fmla="*/ 556 w 3456"/>
              <a:gd name="T65" fmla="*/ 932 h 2920"/>
              <a:gd name="T66" fmla="*/ 587 w 3456"/>
              <a:gd name="T67" fmla="*/ 684 h 2920"/>
              <a:gd name="T68" fmla="*/ 926 w 3456"/>
              <a:gd name="T69" fmla="*/ 684 h 2920"/>
              <a:gd name="T70" fmla="*/ 494 w 3456"/>
              <a:gd name="T71" fmla="*/ 1181 h 2920"/>
              <a:gd name="T72" fmla="*/ 741 w 3456"/>
              <a:gd name="T73" fmla="*/ 1181 h 2920"/>
              <a:gd name="T74" fmla="*/ 988 w 3456"/>
              <a:gd name="T75" fmla="*/ 1429 h 2920"/>
              <a:gd name="T76" fmla="*/ 988 w 3456"/>
              <a:gd name="T77" fmla="*/ 1678 h 2920"/>
              <a:gd name="T78" fmla="*/ 1605 w 3456"/>
              <a:gd name="T79" fmla="*/ 2299 h 2920"/>
              <a:gd name="T80" fmla="*/ 2222 w 3456"/>
              <a:gd name="T81" fmla="*/ 1678 h 2920"/>
              <a:gd name="T82" fmla="*/ 2346 w 3456"/>
              <a:gd name="T83" fmla="*/ 1554 h 2920"/>
              <a:gd name="T84" fmla="*/ 2469 w 3456"/>
              <a:gd name="T85" fmla="*/ 1678 h 2920"/>
              <a:gd name="T86" fmla="*/ 2469 w 3456"/>
              <a:gd name="T87" fmla="*/ 1926 h 2920"/>
              <a:gd name="T88" fmla="*/ 2901 w 3456"/>
              <a:gd name="T89" fmla="*/ 2672 h 2920"/>
              <a:gd name="T90" fmla="*/ 278 w 3456"/>
              <a:gd name="T91" fmla="*/ 2672 h 2920"/>
              <a:gd name="T92" fmla="*/ 494 w 3456"/>
              <a:gd name="T93" fmla="*/ 118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56" h="2920">
                <a:moveTo>
                  <a:pt x="2284" y="435"/>
                </a:moveTo>
                <a:cubicBezTo>
                  <a:pt x="1852" y="0"/>
                  <a:pt x="1852" y="0"/>
                  <a:pt x="1852" y="0"/>
                </a:cubicBezTo>
                <a:cubicBezTo>
                  <a:pt x="1482" y="373"/>
                  <a:pt x="1482" y="373"/>
                  <a:pt x="1482" y="373"/>
                </a:cubicBezTo>
                <a:cubicBezTo>
                  <a:pt x="1358" y="249"/>
                  <a:pt x="1358" y="249"/>
                  <a:pt x="1358" y="249"/>
                </a:cubicBezTo>
                <a:cubicBezTo>
                  <a:pt x="1173" y="435"/>
                  <a:pt x="1173" y="435"/>
                  <a:pt x="1173" y="435"/>
                </a:cubicBezTo>
                <a:cubicBezTo>
                  <a:pt x="371" y="435"/>
                  <a:pt x="371" y="435"/>
                  <a:pt x="371" y="435"/>
                </a:cubicBezTo>
                <a:cubicBezTo>
                  <a:pt x="0" y="2920"/>
                  <a:pt x="0" y="2920"/>
                  <a:pt x="0" y="2920"/>
                </a:cubicBezTo>
                <a:cubicBezTo>
                  <a:pt x="3456" y="2920"/>
                  <a:pt x="3456" y="2920"/>
                  <a:pt x="3456" y="2920"/>
                </a:cubicBezTo>
                <a:cubicBezTo>
                  <a:pt x="3086" y="435"/>
                  <a:pt x="3086" y="435"/>
                  <a:pt x="3086" y="435"/>
                </a:cubicBezTo>
                <a:lnTo>
                  <a:pt x="2284" y="435"/>
                </a:lnTo>
                <a:close/>
                <a:moveTo>
                  <a:pt x="2870" y="684"/>
                </a:moveTo>
                <a:cubicBezTo>
                  <a:pt x="2901" y="932"/>
                  <a:pt x="2901" y="932"/>
                  <a:pt x="2901" y="932"/>
                </a:cubicBezTo>
                <a:cubicBezTo>
                  <a:pt x="2778" y="932"/>
                  <a:pt x="2778" y="932"/>
                  <a:pt x="2778" y="932"/>
                </a:cubicBezTo>
                <a:cubicBezTo>
                  <a:pt x="2531" y="684"/>
                  <a:pt x="2531" y="684"/>
                  <a:pt x="2531" y="684"/>
                </a:cubicBezTo>
                <a:lnTo>
                  <a:pt x="2870" y="684"/>
                </a:lnTo>
                <a:close/>
                <a:moveTo>
                  <a:pt x="1482" y="715"/>
                </a:moveTo>
                <a:cubicBezTo>
                  <a:pt x="1852" y="342"/>
                  <a:pt x="1852" y="342"/>
                  <a:pt x="1852" y="342"/>
                </a:cubicBezTo>
                <a:cubicBezTo>
                  <a:pt x="2654" y="1181"/>
                  <a:pt x="2654" y="1181"/>
                  <a:pt x="2654" y="1181"/>
                </a:cubicBezTo>
                <a:cubicBezTo>
                  <a:pt x="2963" y="1181"/>
                  <a:pt x="2963" y="1181"/>
                  <a:pt x="2963" y="1181"/>
                </a:cubicBezTo>
                <a:cubicBezTo>
                  <a:pt x="3148" y="2517"/>
                  <a:pt x="3148" y="2517"/>
                  <a:pt x="3148" y="2517"/>
                </a:cubicBezTo>
                <a:cubicBezTo>
                  <a:pt x="2901" y="2423"/>
                  <a:pt x="2716" y="2206"/>
                  <a:pt x="2716" y="1926"/>
                </a:cubicBezTo>
                <a:cubicBezTo>
                  <a:pt x="2716" y="1678"/>
                  <a:pt x="2716" y="1678"/>
                  <a:pt x="2716" y="1678"/>
                </a:cubicBezTo>
                <a:cubicBezTo>
                  <a:pt x="2716" y="1460"/>
                  <a:pt x="2562" y="1305"/>
                  <a:pt x="2346" y="1305"/>
                </a:cubicBezTo>
                <a:cubicBezTo>
                  <a:pt x="2130" y="1305"/>
                  <a:pt x="1975" y="1460"/>
                  <a:pt x="1975" y="1678"/>
                </a:cubicBezTo>
                <a:cubicBezTo>
                  <a:pt x="1975" y="1864"/>
                  <a:pt x="1821" y="2051"/>
                  <a:pt x="1605" y="2051"/>
                </a:cubicBezTo>
                <a:cubicBezTo>
                  <a:pt x="1389" y="2051"/>
                  <a:pt x="1235" y="1864"/>
                  <a:pt x="1235" y="1678"/>
                </a:cubicBezTo>
                <a:cubicBezTo>
                  <a:pt x="1235" y="1429"/>
                  <a:pt x="1235" y="1429"/>
                  <a:pt x="1235" y="1429"/>
                </a:cubicBezTo>
                <a:cubicBezTo>
                  <a:pt x="1235" y="1243"/>
                  <a:pt x="1142" y="1088"/>
                  <a:pt x="988" y="995"/>
                </a:cubicBezTo>
                <a:cubicBezTo>
                  <a:pt x="1358" y="591"/>
                  <a:pt x="1358" y="591"/>
                  <a:pt x="1358" y="591"/>
                </a:cubicBezTo>
                <a:lnTo>
                  <a:pt x="1482" y="715"/>
                </a:lnTo>
                <a:close/>
                <a:moveTo>
                  <a:pt x="926" y="684"/>
                </a:moveTo>
                <a:cubicBezTo>
                  <a:pt x="679" y="932"/>
                  <a:pt x="679" y="932"/>
                  <a:pt x="679" y="932"/>
                </a:cubicBezTo>
                <a:cubicBezTo>
                  <a:pt x="556" y="932"/>
                  <a:pt x="556" y="932"/>
                  <a:pt x="556" y="932"/>
                </a:cubicBezTo>
                <a:cubicBezTo>
                  <a:pt x="587" y="684"/>
                  <a:pt x="587" y="684"/>
                  <a:pt x="587" y="684"/>
                </a:cubicBezTo>
                <a:lnTo>
                  <a:pt x="926" y="684"/>
                </a:lnTo>
                <a:close/>
                <a:moveTo>
                  <a:pt x="494" y="1181"/>
                </a:moveTo>
                <a:cubicBezTo>
                  <a:pt x="741" y="1181"/>
                  <a:pt x="741" y="1181"/>
                  <a:pt x="741" y="1181"/>
                </a:cubicBezTo>
                <a:cubicBezTo>
                  <a:pt x="864" y="1181"/>
                  <a:pt x="988" y="1274"/>
                  <a:pt x="988" y="1429"/>
                </a:cubicBezTo>
                <a:cubicBezTo>
                  <a:pt x="988" y="1678"/>
                  <a:pt x="988" y="1678"/>
                  <a:pt x="988" y="1678"/>
                </a:cubicBezTo>
                <a:cubicBezTo>
                  <a:pt x="988" y="2020"/>
                  <a:pt x="1266" y="2299"/>
                  <a:pt x="1605" y="2299"/>
                </a:cubicBezTo>
                <a:cubicBezTo>
                  <a:pt x="1944" y="2299"/>
                  <a:pt x="2222" y="2020"/>
                  <a:pt x="2222" y="1678"/>
                </a:cubicBezTo>
                <a:cubicBezTo>
                  <a:pt x="2222" y="1616"/>
                  <a:pt x="2284" y="1554"/>
                  <a:pt x="2346" y="1554"/>
                </a:cubicBezTo>
                <a:cubicBezTo>
                  <a:pt x="2407" y="1554"/>
                  <a:pt x="2469" y="1616"/>
                  <a:pt x="2469" y="1678"/>
                </a:cubicBezTo>
                <a:cubicBezTo>
                  <a:pt x="2469" y="1926"/>
                  <a:pt x="2469" y="1926"/>
                  <a:pt x="2469" y="1926"/>
                </a:cubicBezTo>
                <a:cubicBezTo>
                  <a:pt x="2469" y="2237"/>
                  <a:pt x="2623" y="2517"/>
                  <a:pt x="2901" y="2672"/>
                </a:cubicBezTo>
                <a:cubicBezTo>
                  <a:pt x="278" y="2672"/>
                  <a:pt x="278" y="2672"/>
                  <a:pt x="278" y="2672"/>
                </a:cubicBezTo>
                <a:lnTo>
                  <a:pt x="494" y="1181"/>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8240395"/>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2.22878E-6 L 4.70258E-6 2.22878E-6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3.46346E-6 L 1.18713E-6 -3.46346E-6 " pathEditMode="relative" rAng="0" ptsTypes="AA">
                                      <p:cBhvr>
                                        <p:cTn id="14" dur="650" fill="hold"/>
                                        <p:tgtEl>
                                          <p:spTgt spid="2"/>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81203" y="4597507"/>
            <a:ext cx="11641560" cy="872915"/>
            <a:chOff x="286841" y="4689199"/>
            <a:chExt cx="11874998" cy="890419"/>
          </a:xfrm>
        </p:grpSpPr>
        <p:sp>
          <p:nvSpPr>
            <p:cNvPr id="84" name="Rectangle 127"/>
            <p:cNvSpPr/>
            <p:nvPr/>
          </p:nvSpPr>
          <p:spPr bwMode="auto">
            <a:xfrm>
              <a:off x="3017839" y="4689199"/>
              <a:ext cx="9144000" cy="8904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 name="Rectangle 127"/>
            <p:cNvSpPr/>
            <p:nvPr/>
          </p:nvSpPr>
          <p:spPr bwMode="auto">
            <a:xfrm>
              <a:off x="286841" y="4689199"/>
              <a:ext cx="2735475" cy="890419"/>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84" rIns="182854" bIns="146284" numCol="1" spcCol="0" rtlCol="0" fromWordArt="0" anchor="ctr" anchorCtr="0" forceAA="0" compatLnSpc="1">
              <a:prstTxWarp prst="textNoShape">
                <a:avLst/>
              </a:prstTxWarp>
              <a:noAutofit/>
            </a:bodyPr>
            <a:lstStyle/>
            <a:p>
              <a:pPr defTabSz="932293" fontAlgn="base">
                <a:lnSpc>
                  <a:spcPct val="90000"/>
                </a:lnSpc>
                <a:defRPr/>
              </a:pPr>
              <a:r>
                <a:rPr lang="en-US" sz="137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Compliance </a:t>
              </a:r>
              <a:br>
                <a:rPr lang="en-US" sz="137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37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 Security </a:t>
              </a:r>
              <a:br>
                <a:rPr lang="en-US" sz="137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37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Management</a:t>
              </a:r>
            </a:p>
          </p:txBody>
        </p:sp>
        <p:sp>
          <p:nvSpPr>
            <p:cNvPr id="143" name="Rectangle 84"/>
            <p:cNvSpPr/>
            <p:nvPr/>
          </p:nvSpPr>
          <p:spPr bwMode="auto">
            <a:xfrm>
              <a:off x="3017839" y="4792777"/>
              <a:ext cx="2926080" cy="683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Building reports for other departments </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is a real time sink and detracts</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from more strategic priorities</a:t>
              </a:r>
            </a:p>
          </p:txBody>
        </p:sp>
        <p:sp>
          <p:nvSpPr>
            <p:cNvPr id="144" name="Rectangle 85"/>
            <p:cNvSpPr/>
            <p:nvPr/>
          </p:nvSpPr>
          <p:spPr bwMode="auto">
            <a:xfrm>
              <a:off x="6126799" y="4875875"/>
              <a:ext cx="2926080" cy="517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It’s difficult to view </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cross-departmental usage</a:t>
              </a:r>
            </a:p>
          </p:txBody>
        </p:sp>
        <p:sp>
          <p:nvSpPr>
            <p:cNvPr id="145" name="Rectangle 86"/>
            <p:cNvSpPr/>
            <p:nvPr/>
          </p:nvSpPr>
          <p:spPr bwMode="auto">
            <a:xfrm>
              <a:off x="9235759" y="4875876"/>
              <a:ext cx="2926080" cy="517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High cost and time allocation </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to implement new systems</a:t>
              </a:r>
            </a:p>
          </p:txBody>
        </p:sp>
        <p:sp>
          <p:nvSpPr>
            <p:cNvPr id="195" name="Rectangle 83"/>
            <p:cNvSpPr/>
            <p:nvPr/>
          </p:nvSpPr>
          <p:spPr bwMode="auto">
            <a:xfrm>
              <a:off x="367657" y="4803334"/>
              <a:ext cx="428083" cy="6621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GB" sz="3529" dirty="0">
                  <a:gradFill>
                    <a:gsLst>
                      <a:gs pos="0">
                        <a:srgbClr val="FFFFFF"/>
                      </a:gs>
                      <a:gs pos="100000">
                        <a:srgbClr val="FFFFFF"/>
                      </a:gs>
                    </a:gsLst>
                    <a:lin ang="5400000" scaled="0"/>
                  </a:gradFill>
                  <a:latin typeface="Segoe UI Light"/>
                  <a:ea typeface="Segoe UI" pitchFamily="34" charset="0"/>
                  <a:cs typeface="Segoe UI" pitchFamily="34" charset="0"/>
                </a:rPr>
                <a:t>2</a:t>
              </a:r>
              <a:endParaRPr lang="en-US" sz="352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196" name="Straight Connector 195"/>
            <p:cNvCxnSpPr/>
            <p:nvPr/>
          </p:nvCxnSpPr>
          <p:spPr>
            <a:xfrm>
              <a:off x="856699" y="4814368"/>
              <a:ext cx="0" cy="640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6000199" y="4814368"/>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a:xfrm>
              <a:off x="9181549" y="4814368"/>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Freeform 130"/>
            <p:cNvSpPr>
              <a:spLocks/>
            </p:cNvSpPr>
            <p:nvPr/>
          </p:nvSpPr>
          <p:spPr bwMode="auto">
            <a:xfrm>
              <a:off x="2480234" y="4977246"/>
              <a:ext cx="296863" cy="314325"/>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grpSp>
      <p:grpSp>
        <p:nvGrpSpPr>
          <p:cNvPr id="6" name="Group 5"/>
          <p:cNvGrpSpPr/>
          <p:nvPr/>
        </p:nvGrpSpPr>
        <p:grpSpPr>
          <a:xfrm>
            <a:off x="281203" y="3680413"/>
            <a:ext cx="11641560" cy="872915"/>
            <a:chOff x="286841" y="3753716"/>
            <a:chExt cx="11874998" cy="890419"/>
          </a:xfrm>
        </p:grpSpPr>
        <p:sp>
          <p:nvSpPr>
            <p:cNvPr id="83" name="Rectangle 127"/>
            <p:cNvSpPr/>
            <p:nvPr/>
          </p:nvSpPr>
          <p:spPr bwMode="auto">
            <a:xfrm>
              <a:off x="3017839" y="3753716"/>
              <a:ext cx="9144000" cy="89041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8" name="Rectangle 127"/>
            <p:cNvSpPr/>
            <p:nvPr/>
          </p:nvSpPr>
          <p:spPr bwMode="auto">
            <a:xfrm>
              <a:off x="286841" y="3753716"/>
              <a:ext cx="2735475" cy="890419"/>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7140" tIns="146284" rIns="182854" bIns="146284" numCol="1" spcCol="0" rtlCol="0" fromWordArt="0" anchor="ctr" anchorCtr="0" forceAA="0" compatLnSpc="1">
              <a:prstTxWarp prst="textNoShape">
                <a:avLst/>
              </a:prstTxWarp>
              <a:noAutofit/>
            </a:bodyPr>
            <a:lstStyle/>
            <a:p>
              <a:pPr defTabSz="932293" fontAlgn="base">
                <a:lnSpc>
                  <a:spcPct val="90000"/>
                </a:lnSpc>
                <a:defRPr/>
              </a:pPr>
              <a:r>
                <a:rPr lang="en-US" sz="137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System </a:t>
              </a:r>
              <a:br>
                <a:rPr lang="en-US" sz="137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37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Availability </a:t>
              </a:r>
            </a:p>
            <a:p>
              <a:pPr defTabSz="932293" fontAlgn="base">
                <a:lnSpc>
                  <a:spcPct val="90000"/>
                </a:lnSpc>
                <a:defRPr/>
              </a:pPr>
              <a:r>
                <a:rPr lang="en-US" sz="1372"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 Capacity</a:t>
              </a:r>
            </a:p>
          </p:txBody>
        </p:sp>
        <p:sp>
          <p:nvSpPr>
            <p:cNvPr id="140" name="Rectangle 149"/>
            <p:cNvSpPr/>
            <p:nvPr/>
          </p:nvSpPr>
          <p:spPr bwMode="auto">
            <a:xfrm>
              <a:off x="3017840" y="3940393"/>
              <a:ext cx="2926080" cy="517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Don’t find out about issues </a:t>
              </a:r>
              <a:br>
                <a:rPr lang="en-US" sz="1176" dirty="0">
                  <a:gradFill>
                    <a:gsLst>
                      <a:gs pos="0">
                        <a:srgbClr val="505050"/>
                      </a:gs>
                      <a:gs pos="100000">
                        <a:srgbClr val="505050"/>
                      </a:gs>
                    </a:gsLst>
                    <a:lin ang="5400000" scaled="1"/>
                  </a:gradFill>
                  <a:latin typeface="Segoe UI"/>
                  <a:cs typeface="Segoe UI" pitchFamily="34" charset="0"/>
                </a:rPr>
              </a:br>
              <a:r>
                <a:rPr lang="en-US" sz="1176" dirty="0">
                  <a:gradFill>
                    <a:gsLst>
                      <a:gs pos="0">
                        <a:srgbClr val="505050"/>
                      </a:gs>
                      <a:gs pos="100000">
                        <a:srgbClr val="505050"/>
                      </a:gs>
                    </a:gsLst>
                    <a:lin ang="5400000" scaled="1"/>
                  </a:gradFill>
                  <a:latin typeface="Segoe UI"/>
                  <a:cs typeface="Segoe UI" pitchFamily="34" charset="0"/>
                </a:rPr>
                <a:t>until our customers call us</a:t>
              </a:r>
            </a:p>
          </p:txBody>
        </p:sp>
        <p:sp>
          <p:nvSpPr>
            <p:cNvPr id="141" name="Rectangle 150"/>
            <p:cNvSpPr/>
            <p:nvPr/>
          </p:nvSpPr>
          <p:spPr bwMode="auto">
            <a:xfrm>
              <a:off x="6126798" y="3940392"/>
              <a:ext cx="3108959" cy="517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Don’t have global view of server or network availability or planned downtime</a:t>
              </a:r>
            </a:p>
          </p:txBody>
        </p:sp>
        <p:sp>
          <p:nvSpPr>
            <p:cNvPr id="142" name="Rectangle 151"/>
            <p:cNvSpPr/>
            <p:nvPr/>
          </p:nvSpPr>
          <p:spPr bwMode="auto">
            <a:xfrm>
              <a:off x="9235759" y="3940392"/>
              <a:ext cx="2926080" cy="517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89642" rIns="143428" bIns="89642" numCol="1" spcCol="0" rtlCol="0" fromWordArt="0" anchor="ctr" anchorCtr="0" forceAA="0" compatLnSpc="1">
              <a:prstTxWarp prst="textNoShape">
                <a:avLst/>
              </a:prstTxWarp>
              <a:spAutoFit/>
            </a:bodyPr>
            <a:lstStyle/>
            <a:p>
              <a:pPr defTabSz="932293" fontAlgn="base">
                <a:lnSpc>
                  <a:spcPct val="90000"/>
                </a:lnSpc>
                <a:spcBef>
                  <a:spcPct val="0"/>
                </a:spcBef>
                <a:spcAft>
                  <a:spcPct val="0"/>
                </a:spcAft>
                <a:defRPr/>
              </a:pPr>
              <a:r>
                <a:rPr lang="en-US" sz="1176" dirty="0">
                  <a:gradFill>
                    <a:gsLst>
                      <a:gs pos="0">
                        <a:srgbClr val="505050"/>
                      </a:gs>
                      <a:gs pos="100000">
                        <a:srgbClr val="505050"/>
                      </a:gs>
                    </a:gsLst>
                    <a:lin ang="5400000" scaled="1"/>
                  </a:gradFill>
                  <a:latin typeface="Segoe UI"/>
                  <a:cs typeface="Segoe UI" pitchFamily="34" charset="0"/>
                </a:rPr>
                <a:t>No easy way to manage or communicate downtime root causes </a:t>
              </a:r>
            </a:p>
          </p:txBody>
        </p:sp>
        <p:sp>
          <p:nvSpPr>
            <p:cNvPr id="193" name="Rectangle 148"/>
            <p:cNvSpPr/>
            <p:nvPr/>
          </p:nvSpPr>
          <p:spPr bwMode="auto">
            <a:xfrm>
              <a:off x="367657" y="3825884"/>
              <a:ext cx="428083" cy="7460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GB" sz="3529" dirty="0">
                  <a:gradFill>
                    <a:gsLst>
                      <a:gs pos="0">
                        <a:srgbClr val="FFFFFF"/>
                      </a:gs>
                      <a:gs pos="100000">
                        <a:srgbClr val="FFFFFF"/>
                      </a:gs>
                    </a:gsLst>
                    <a:lin ang="5400000" scaled="0"/>
                  </a:gradFill>
                  <a:latin typeface="Segoe UI Light"/>
                  <a:ea typeface="Segoe UI" pitchFamily="34" charset="0"/>
                  <a:cs typeface="Segoe UI" pitchFamily="34" charset="0"/>
                </a:rPr>
                <a:t>1</a:t>
              </a:r>
              <a:endParaRPr lang="en-US" sz="3529"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cxnSp>
          <p:nvCxnSpPr>
            <p:cNvPr id="194" name="Straight Connector 193"/>
            <p:cNvCxnSpPr/>
            <p:nvPr/>
          </p:nvCxnSpPr>
          <p:spPr>
            <a:xfrm>
              <a:off x="856699" y="3878885"/>
              <a:ext cx="0" cy="64008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6000199" y="3878885"/>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9181549" y="3878885"/>
              <a:ext cx="0" cy="64008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34"/>
            <p:cNvGrpSpPr>
              <a:grpSpLocks noChangeAspect="1"/>
            </p:cNvGrpSpPr>
            <p:nvPr/>
          </p:nvGrpSpPr>
          <p:grpSpPr bwMode="auto">
            <a:xfrm>
              <a:off x="2434990" y="4003663"/>
              <a:ext cx="387350" cy="390525"/>
              <a:chOff x="1133" y="4626"/>
              <a:chExt cx="244" cy="246"/>
            </a:xfrm>
          </p:grpSpPr>
          <p:sp>
            <p:nvSpPr>
              <p:cNvPr id="18" name="Oval 135"/>
              <p:cNvSpPr>
                <a:spLocks noChangeArrowheads="1"/>
              </p:cNvSpPr>
              <p:nvPr/>
            </p:nvSpPr>
            <p:spPr bwMode="auto">
              <a:xfrm>
                <a:off x="1133" y="4626"/>
                <a:ext cx="244" cy="246"/>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19" name="Oval 136"/>
              <p:cNvSpPr>
                <a:spLocks noChangeArrowheads="1"/>
              </p:cNvSpPr>
              <p:nvPr/>
            </p:nvSpPr>
            <p:spPr bwMode="auto">
              <a:xfrm>
                <a:off x="1234" y="4727"/>
                <a:ext cx="44" cy="44"/>
              </a:xfrm>
              <a:prstGeom prst="ellipse">
                <a:avLst/>
              </a:pr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20" name="Line 137"/>
              <p:cNvSpPr>
                <a:spLocks noChangeShapeType="1"/>
              </p:cNvSpPr>
              <p:nvPr/>
            </p:nvSpPr>
            <p:spPr bwMode="auto">
              <a:xfrm flipH="1" flipV="1">
                <a:off x="1217" y="4700"/>
                <a:ext cx="82" cy="103"/>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21" name="Freeform 138"/>
              <p:cNvSpPr>
                <a:spLocks/>
              </p:cNvSpPr>
              <p:nvPr/>
            </p:nvSpPr>
            <p:spPr bwMode="auto">
              <a:xfrm>
                <a:off x="1213" y="4700"/>
                <a:ext cx="29" cy="23"/>
              </a:xfrm>
              <a:custGeom>
                <a:avLst/>
                <a:gdLst>
                  <a:gd name="T0" fmla="*/ 0 w 29"/>
                  <a:gd name="T1" fmla="*/ 23 h 23"/>
                  <a:gd name="T2" fmla="*/ 4 w 29"/>
                  <a:gd name="T3" fmla="*/ 0 h 23"/>
                  <a:gd name="T4" fmla="*/ 29 w 29"/>
                  <a:gd name="T5" fmla="*/ 2 h 23"/>
                </a:gdLst>
                <a:ahLst/>
                <a:cxnLst>
                  <a:cxn ang="0">
                    <a:pos x="T0" y="T1"/>
                  </a:cxn>
                  <a:cxn ang="0">
                    <a:pos x="T2" y="T3"/>
                  </a:cxn>
                  <a:cxn ang="0">
                    <a:pos x="T4" y="T5"/>
                  </a:cxn>
                </a:cxnLst>
                <a:rect l="0" t="0" r="r" b="b"/>
                <a:pathLst>
                  <a:path w="29" h="23">
                    <a:moveTo>
                      <a:pt x="0" y="23"/>
                    </a:moveTo>
                    <a:lnTo>
                      <a:pt x="4" y="0"/>
                    </a:lnTo>
                    <a:lnTo>
                      <a:pt x="29" y="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22" name="Freeform 139"/>
              <p:cNvSpPr>
                <a:spLocks/>
              </p:cNvSpPr>
              <p:nvPr/>
            </p:nvSpPr>
            <p:spPr bwMode="auto">
              <a:xfrm>
                <a:off x="1246" y="4626"/>
                <a:ext cx="17" cy="21"/>
              </a:xfrm>
              <a:custGeom>
                <a:avLst/>
                <a:gdLst>
                  <a:gd name="T0" fmla="*/ 0 w 17"/>
                  <a:gd name="T1" fmla="*/ 0 h 21"/>
                  <a:gd name="T2" fmla="*/ 0 w 17"/>
                  <a:gd name="T3" fmla="*/ 21 h 21"/>
                  <a:gd name="T4" fmla="*/ 17 w 17"/>
                  <a:gd name="T5" fmla="*/ 21 h 21"/>
                  <a:gd name="T6" fmla="*/ 17 w 17"/>
                  <a:gd name="T7" fmla="*/ 2 h 21"/>
                </a:gdLst>
                <a:ahLst/>
                <a:cxnLst>
                  <a:cxn ang="0">
                    <a:pos x="T0" y="T1"/>
                  </a:cxn>
                  <a:cxn ang="0">
                    <a:pos x="T2" y="T3"/>
                  </a:cxn>
                  <a:cxn ang="0">
                    <a:pos x="T4" y="T5"/>
                  </a:cxn>
                  <a:cxn ang="0">
                    <a:pos x="T6" y="T7"/>
                  </a:cxn>
                </a:cxnLst>
                <a:rect l="0" t="0" r="r" b="b"/>
                <a:pathLst>
                  <a:path w="17" h="21">
                    <a:moveTo>
                      <a:pt x="0" y="0"/>
                    </a:moveTo>
                    <a:lnTo>
                      <a:pt x="0" y="21"/>
                    </a:lnTo>
                    <a:lnTo>
                      <a:pt x="17" y="21"/>
                    </a:lnTo>
                    <a:lnTo>
                      <a:pt x="17" y="2"/>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23" name="Line 140"/>
              <p:cNvSpPr>
                <a:spLocks noChangeShapeType="1"/>
              </p:cNvSpPr>
              <p:nvPr/>
            </p:nvSpPr>
            <p:spPr bwMode="auto">
              <a:xfrm>
                <a:off x="1358" y="4748"/>
                <a:ext cx="17"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24" name="Line 141"/>
              <p:cNvSpPr>
                <a:spLocks noChangeShapeType="1"/>
              </p:cNvSpPr>
              <p:nvPr/>
            </p:nvSpPr>
            <p:spPr bwMode="auto">
              <a:xfrm>
                <a:off x="1135" y="4752"/>
                <a:ext cx="19"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sp>
            <p:nvSpPr>
              <p:cNvPr id="25" name="Line 142"/>
              <p:cNvSpPr>
                <a:spLocks noChangeShapeType="1"/>
              </p:cNvSpPr>
              <p:nvPr/>
            </p:nvSpPr>
            <p:spPr bwMode="auto">
              <a:xfrm flipV="1">
                <a:off x="1255" y="4851"/>
                <a:ext cx="0" cy="19"/>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gradFill>
                    <a:gsLst>
                      <a:gs pos="0">
                        <a:srgbClr val="FFFFFF"/>
                      </a:gs>
                      <a:gs pos="100000">
                        <a:srgbClr val="FFFFFF"/>
                      </a:gs>
                    </a:gsLst>
                    <a:lin ang="5400000" scaled="0"/>
                  </a:gradFill>
                  <a:latin typeface="Segoe UI"/>
                </a:endParaRPr>
              </a:p>
            </p:txBody>
          </p:sp>
        </p:grpSp>
      </p:grpSp>
      <p:graphicFrame>
        <p:nvGraphicFramePr>
          <p:cNvPr id="11" name="Object 10"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69790" name="think-cell Slide" r:id="rId5" imgW="378" imgH="379" progId="TCLayout.ActiveDocument.1">
                  <p:embed/>
                </p:oleObj>
              </mc:Choice>
              <mc:Fallback>
                <p:oleObj name="think-cell Slide" r:id="rId5" imgW="378" imgH="379" progId="TCLayout.ActiveDocument.1">
                  <p:embed/>
                  <p:pic>
                    <p:nvPicPr>
                      <p:cNvPr id="11" name="Object 10" hidden="1"/>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pPr>
              <a:lnSpc>
                <a:spcPct val="95000"/>
              </a:lnSpc>
            </a:pPr>
            <a:r>
              <a:rPr lang="en-US" sz="5294" dirty="0"/>
              <a:t>System Center Configuration Manager</a:t>
            </a:r>
            <a:r>
              <a:rPr lang="en-US" dirty="0"/>
              <a:t/>
            </a:r>
            <a:br>
              <a:rPr lang="en-US" dirty="0"/>
            </a:br>
            <a:r>
              <a:rPr lang="en-US" sz="1961" spc="0" dirty="0">
                <a:latin typeface="+mn-lt"/>
              </a:rPr>
              <a:t>IT organization pain and challenges</a:t>
            </a:r>
          </a:p>
        </p:txBody>
      </p:sp>
      <p:sp>
        <p:nvSpPr>
          <p:cNvPr id="172" name="Rectangle 171"/>
          <p:cNvSpPr/>
          <p:nvPr/>
        </p:nvSpPr>
        <p:spPr>
          <a:xfrm>
            <a:off x="9104003" y="6320042"/>
            <a:ext cx="3045978" cy="425434"/>
          </a:xfrm>
          <a:prstGeom prst="rect">
            <a:avLst/>
          </a:prstGeom>
          <a:noFill/>
        </p:spPr>
        <p:txBody>
          <a:bodyPr wrap="square" lIns="179285" tIns="143428" rIns="179285" bIns="143428">
            <a:spAutoFit/>
          </a:bodyPr>
          <a:lstStyle/>
          <a:p>
            <a:pPr defTabSz="914367">
              <a:defRPr/>
            </a:pPr>
            <a:r>
              <a:rPr lang="en-US" sz="882" dirty="0">
                <a:gradFill>
                  <a:gsLst>
                    <a:gs pos="2917">
                      <a:srgbClr val="505050"/>
                    </a:gs>
                    <a:gs pos="100000">
                      <a:srgbClr val="505050"/>
                    </a:gs>
                  </a:gsLst>
                  <a:lin ang="5400000" scaled="0"/>
                </a:gradFill>
                <a:latin typeface="Segoe UI"/>
                <a:ea typeface="Segoe UI" pitchFamily="34" charset="0"/>
                <a:cs typeface="Segoe UI" pitchFamily="34" charset="0"/>
              </a:rPr>
              <a:t>*Many of these pain points apply across scenarios</a:t>
            </a:r>
          </a:p>
        </p:txBody>
      </p:sp>
      <p:grpSp>
        <p:nvGrpSpPr>
          <p:cNvPr id="4" name="Group 3"/>
          <p:cNvGrpSpPr/>
          <p:nvPr/>
        </p:nvGrpSpPr>
        <p:grpSpPr>
          <a:xfrm>
            <a:off x="285717" y="3111717"/>
            <a:ext cx="11463843" cy="413354"/>
            <a:chOff x="274638" y="2417200"/>
            <a:chExt cx="11693717" cy="421643"/>
          </a:xfrm>
        </p:grpSpPr>
        <p:sp>
          <p:nvSpPr>
            <p:cNvPr id="149" name="TextBox 4"/>
            <p:cNvSpPr txBox="1"/>
            <p:nvPr/>
          </p:nvSpPr>
          <p:spPr>
            <a:xfrm>
              <a:off x="274638" y="2417200"/>
              <a:ext cx="2047548" cy="400110"/>
            </a:xfrm>
            <a:prstGeom prst="rect">
              <a:avLst/>
            </a:prstGeom>
            <a:noFill/>
          </p:spPr>
          <p:txBody>
            <a:bodyPr wrap="none" lIns="143428" tIns="89642" rIns="143428" bIns="89642" rtlCol="0" anchor="ctr">
              <a:spAutoFit/>
            </a:bodyPr>
            <a:lstStyle/>
            <a:p>
              <a:pPr defTabSz="914367">
                <a:defRPr/>
              </a:pPr>
              <a:r>
                <a:rPr lang="en-US" sz="1372"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Common IT scenarios</a:t>
              </a:r>
            </a:p>
          </p:txBody>
        </p:sp>
        <p:sp>
          <p:nvSpPr>
            <p:cNvPr id="150" name="TextBox 4"/>
            <p:cNvSpPr txBox="1"/>
            <p:nvPr/>
          </p:nvSpPr>
          <p:spPr>
            <a:xfrm>
              <a:off x="6568641" y="2438733"/>
              <a:ext cx="1938672" cy="400110"/>
            </a:xfrm>
            <a:prstGeom prst="rect">
              <a:avLst/>
            </a:prstGeom>
            <a:noFill/>
          </p:spPr>
          <p:txBody>
            <a:bodyPr wrap="none" lIns="143428" tIns="89642" rIns="143428" bIns="89642" rtlCol="0" anchor="ctr">
              <a:spAutoFit/>
            </a:bodyPr>
            <a:lstStyle/>
            <a:p>
              <a:pPr defTabSz="914367">
                <a:defRPr/>
              </a:pPr>
              <a:r>
                <a:rPr lang="en-US" sz="1372" dirty="0">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Related pain points*</a:t>
              </a:r>
            </a:p>
          </p:txBody>
        </p:sp>
        <p:cxnSp>
          <p:nvCxnSpPr>
            <p:cNvPr id="151" name="Straight Connector 133"/>
            <p:cNvCxnSpPr/>
            <p:nvPr/>
          </p:nvCxnSpPr>
          <p:spPr>
            <a:xfrm flipH="1">
              <a:off x="8612971" y="2638787"/>
              <a:ext cx="3355384" cy="0"/>
            </a:xfrm>
            <a:prstGeom prst="line">
              <a:avLst/>
            </a:prstGeom>
            <a:ln w="9525">
              <a:solidFill>
                <a:schemeClr val="tx2"/>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52" name="Straight Connector 133"/>
            <p:cNvCxnSpPr/>
            <p:nvPr/>
          </p:nvCxnSpPr>
          <p:spPr>
            <a:xfrm flipH="1">
              <a:off x="3198872" y="2638787"/>
              <a:ext cx="3264112" cy="0"/>
            </a:xfrm>
            <a:prstGeom prst="line">
              <a:avLst/>
            </a:prstGeom>
            <a:ln w="9525">
              <a:solidFill>
                <a:schemeClr val="tx2"/>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349825" y="2028835"/>
            <a:ext cx="11653523" cy="731417"/>
            <a:chOff x="274638" y="1683544"/>
            <a:chExt cx="11887200" cy="746083"/>
          </a:xfrm>
        </p:grpSpPr>
        <p:sp>
          <p:nvSpPr>
            <p:cNvPr id="96" name="TextBox 4"/>
            <p:cNvSpPr txBox="1"/>
            <p:nvPr/>
          </p:nvSpPr>
          <p:spPr>
            <a:xfrm>
              <a:off x="274638" y="1683544"/>
              <a:ext cx="11887200" cy="746083"/>
            </a:xfrm>
            <a:prstGeom prst="rect">
              <a:avLst/>
            </a:prstGeom>
            <a:solidFill>
              <a:schemeClr val="bg1">
                <a:lumMod val="95000"/>
              </a:schemeClr>
            </a:solidFill>
          </p:spPr>
          <p:txBody>
            <a:bodyPr wrap="square" lIns="179285" tIns="0" rIns="9234130" bIns="0" rtlCol="0" anchor="ctr">
              <a:noAutofit/>
            </a:bodyPr>
            <a:lstStyle/>
            <a:p>
              <a:pPr defTabSz="914367">
                <a:defRPr/>
              </a:pP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Key pain points </a:t>
              </a:r>
              <a:b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PBI Templates solves</a:t>
              </a:r>
            </a:p>
          </p:txBody>
        </p:sp>
        <p:sp>
          <p:nvSpPr>
            <p:cNvPr id="97" name="TextBox 4"/>
            <p:cNvSpPr txBox="1"/>
            <p:nvPr/>
          </p:nvSpPr>
          <p:spPr>
            <a:xfrm>
              <a:off x="4026873" y="2195157"/>
              <a:ext cx="1527048" cy="184666"/>
            </a:xfrm>
            <a:prstGeom prst="rect">
              <a:avLst/>
            </a:prstGeom>
            <a:noFill/>
          </p:spPr>
          <p:txBody>
            <a:bodyPr wrap="square" lIns="0" tIns="0" rIns="0" bIns="0" rtlCol="0" anchor="ctr">
              <a:spAutoFit/>
            </a:bodyPr>
            <a:lstStyle/>
            <a:p>
              <a:pPr algn="ctr" defTabSz="914367">
                <a:defRPr/>
              </a:pP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Manual re-entry</a:t>
              </a:r>
            </a:p>
          </p:txBody>
        </p:sp>
        <p:sp>
          <p:nvSpPr>
            <p:cNvPr id="115" name="TextBox 5"/>
            <p:cNvSpPr txBox="1"/>
            <p:nvPr/>
          </p:nvSpPr>
          <p:spPr>
            <a:xfrm>
              <a:off x="5661031" y="2195157"/>
              <a:ext cx="1527048" cy="184666"/>
            </a:xfrm>
            <a:prstGeom prst="rect">
              <a:avLst/>
            </a:prstGeom>
            <a:noFill/>
          </p:spPr>
          <p:txBody>
            <a:bodyPr wrap="square" lIns="0" tIns="0" rIns="0" bIns="0" rtlCol="0" anchor="ctr">
              <a:spAutoFit/>
            </a:bodyPr>
            <a:lstStyle/>
            <a:p>
              <a:pPr algn="ctr" defTabSz="914367">
                <a:defRPr/>
              </a:pPr>
              <a:r>
                <a:rPr lang="en-US" sz="1176">
                  <a:gradFill>
                    <a:gsLst>
                      <a:gs pos="2917">
                        <a:srgbClr val="505050"/>
                      </a:gs>
                      <a:gs pos="100000">
                        <a:srgbClr val="505050"/>
                      </a:gs>
                    </a:gsLst>
                  </a:gradFill>
                  <a:latin typeface="Segoe UI Semibold" panose="020B0702040204020203" pitchFamily="34" charset="0"/>
                  <a:cs typeface="Segoe UI Semibold" panose="020B0702040204020203" pitchFamily="34" charset="0"/>
                </a:rPr>
                <a:t>Poor visibility</a:t>
              </a:r>
            </a:p>
          </p:txBody>
        </p:sp>
        <p:sp>
          <p:nvSpPr>
            <p:cNvPr id="116" name="TextBox 6"/>
            <p:cNvSpPr txBox="1"/>
            <p:nvPr/>
          </p:nvSpPr>
          <p:spPr>
            <a:xfrm>
              <a:off x="7295189" y="2195157"/>
              <a:ext cx="1527048" cy="184666"/>
            </a:xfrm>
            <a:prstGeom prst="rect">
              <a:avLst/>
            </a:prstGeom>
            <a:noFill/>
          </p:spPr>
          <p:txBody>
            <a:bodyPr wrap="square" lIns="0" tIns="0" rIns="0" bIns="0" rtlCol="0" anchor="ctr">
              <a:spAutoFit/>
            </a:bodyPr>
            <a:lstStyle/>
            <a:p>
              <a:pPr algn="ctr" defTabSz="914367">
                <a:defRPr/>
              </a:pPr>
              <a:r>
                <a:rPr lang="en-US" sz="1176">
                  <a:gradFill>
                    <a:gsLst>
                      <a:gs pos="2917">
                        <a:srgbClr val="505050"/>
                      </a:gs>
                      <a:gs pos="100000">
                        <a:srgbClr val="505050"/>
                      </a:gs>
                    </a:gsLst>
                  </a:gradFill>
                  <a:latin typeface="Segoe UI Semibold" panose="020B0702040204020203" pitchFamily="34" charset="0"/>
                  <a:cs typeface="Segoe UI Semibold" panose="020B0702040204020203" pitchFamily="34" charset="0"/>
                </a:rPr>
                <a:t>Hard to secure</a:t>
              </a:r>
            </a:p>
          </p:txBody>
        </p:sp>
        <p:sp>
          <p:nvSpPr>
            <p:cNvPr id="117" name="TextBox 8"/>
            <p:cNvSpPr txBox="1"/>
            <p:nvPr/>
          </p:nvSpPr>
          <p:spPr>
            <a:xfrm>
              <a:off x="8929347" y="2195157"/>
              <a:ext cx="1527048" cy="184666"/>
            </a:xfrm>
            <a:prstGeom prst="rect">
              <a:avLst/>
            </a:prstGeom>
            <a:noFill/>
          </p:spPr>
          <p:txBody>
            <a:bodyPr wrap="square" lIns="0" tIns="0" rIns="0" bIns="0" rtlCol="0" anchor="ctr">
              <a:spAutoFit/>
            </a:bodyPr>
            <a:lstStyle/>
            <a:p>
              <a:pPr algn="ctr" defTabSz="914367">
                <a:defRPr/>
              </a:pPr>
              <a:r>
                <a:rPr lang="en-US" sz="1176">
                  <a:gradFill>
                    <a:gsLst>
                      <a:gs pos="2917">
                        <a:srgbClr val="505050"/>
                      </a:gs>
                      <a:gs pos="100000">
                        <a:srgbClr val="505050"/>
                      </a:gs>
                    </a:gsLst>
                  </a:gradFill>
                  <a:latin typeface="Segoe UI Semibold" panose="020B0702040204020203" pitchFamily="34" charset="0"/>
                  <a:cs typeface="Segoe UI Semibold" panose="020B0702040204020203" pitchFamily="34" charset="0"/>
                </a:rPr>
                <a:t>IT coding required</a:t>
              </a:r>
            </a:p>
          </p:txBody>
        </p:sp>
        <p:sp>
          <p:nvSpPr>
            <p:cNvPr id="118" name="TextBox 9"/>
            <p:cNvSpPr txBox="1"/>
            <p:nvPr/>
          </p:nvSpPr>
          <p:spPr>
            <a:xfrm>
              <a:off x="10563509" y="2195157"/>
              <a:ext cx="1527048" cy="184666"/>
            </a:xfrm>
            <a:prstGeom prst="rect">
              <a:avLst/>
            </a:prstGeom>
            <a:noFill/>
          </p:spPr>
          <p:txBody>
            <a:bodyPr wrap="square" lIns="0" tIns="0" rIns="0" bIns="0" rtlCol="0" anchor="ctr">
              <a:spAutoFit/>
            </a:bodyPr>
            <a:lstStyle/>
            <a:p>
              <a:pPr algn="ctr" defTabSz="914367">
                <a:defRPr/>
              </a:pP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Complex reporting</a:t>
              </a:r>
            </a:p>
          </p:txBody>
        </p:sp>
        <p:sp>
          <p:nvSpPr>
            <p:cNvPr id="119" name="TextBox 4"/>
            <p:cNvSpPr txBox="1"/>
            <p:nvPr/>
          </p:nvSpPr>
          <p:spPr>
            <a:xfrm>
              <a:off x="2392715" y="2197062"/>
              <a:ext cx="1527047" cy="184575"/>
            </a:xfrm>
            <a:prstGeom prst="rect">
              <a:avLst/>
            </a:prstGeom>
            <a:noFill/>
          </p:spPr>
          <p:txBody>
            <a:bodyPr wrap="square" lIns="0" tIns="0" rIns="0" bIns="0" rtlCol="0" anchor="ctr">
              <a:spAutoFit/>
            </a:bodyPr>
            <a:lstStyle/>
            <a:p>
              <a:pPr algn="ctr" defTabSz="914367">
                <a:defRPr/>
              </a:pPr>
              <a:r>
                <a:rPr lang="en-US" sz="1176" dirty="0" err="1">
                  <a:gradFill>
                    <a:gsLst>
                      <a:gs pos="2917">
                        <a:srgbClr val="505050"/>
                      </a:gs>
                      <a:gs pos="100000">
                        <a:srgbClr val="505050"/>
                      </a:gs>
                    </a:gsLst>
                  </a:gradFill>
                  <a:latin typeface="Segoe UI Semibold" panose="020B0702040204020203" pitchFamily="34" charset="0"/>
                  <a:cs typeface="Segoe UI Semibold" panose="020B0702040204020203" pitchFamily="34" charset="0"/>
                </a:rPr>
                <a:t>Silo’d</a:t>
              </a: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 data &amp; tools</a:t>
              </a:r>
            </a:p>
          </p:txBody>
        </p:sp>
        <p:cxnSp>
          <p:nvCxnSpPr>
            <p:cNvPr id="120" name="Straight Connector 119"/>
            <p:cNvCxnSpPr/>
            <p:nvPr/>
          </p:nvCxnSpPr>
          <p:spPr>
            <a:xfrm>
              <a:off x="3973318"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607476"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241634"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875792"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0509950"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2982155" y="1771758"/>
              <a:ext cx="348168" cy="362532"/>
              <a:chOff x="7735439" y="4091856"/>
              <a:chExt cx="617046" cy="705806"/>
            </a:xfrm>
            <a:solidFill>
              <a:schemeClr val="tx1"/>
            </a:solidFill>
          </p:grpSpPr>
          <p:sp>
            <p:nvSpPr>
              <p:cNvPr id="126" name="Freeform 127"/>
              <p:cNvSpPr/>
              <p:nvPr/>
            </p:nvSpPr>
            <p:spPr>
              <a:xfrm>
                <a:off x="7735439" y="4091856"/>
                <a:ext cx="484428" cy="705806"/>
              </a:xfrm>
              <a:custGeom>
                <a:avLst/>
                <a:gdLst/>
                <a:ahLst/>
                <a:cxnLst/>
                <a:rect l="l" t="t" r="r" b="b"/>
                <a:pathLst>
                  <a:path w="484428" h="705806">
                    <a:moveTo>
                      <a:pt x="22138" y="425828"/>
                    </a:moveTo>
                    <a:lnTo>
                      <a:pt x="22138" y="647206"/>
                    </a:lnTo>
                    <a:lnTo>
                      <a:pt x="290396" y="684971"/>
                    </a:lnTo>
                    <a:lnTo>
                      <a:pt x="290396" y="437548"/>
                    </a:lnTo>
                    <a:close/>
                    <a:moveTo>
                      <a:pt x="22138" y="363973"/>
                    </a:moveTo>
                    <a:lnTo>
                      <a:pt x="22138" y="406946"/>
                    </a:lnTo>
                    <a:lnTo>
                      <a:pt x="291699" y="417364"/>
                    </a:lnTo>
                    <a:lnTo>
                      <a:pt x="291699" y="367228"/>
                    </a:lnTo>
                    <a:close/>
                    <a:moveTo>
                      <a:pt x="291699" y="298860"/>
                    </a:moveTo>
                    <a:lnTo>
                      <a:pt x="22789" y="301466"/>
                    </a:lnTo>
                    <a:lnTo>
                      <a:pt x="22789" y="344439"/>
                    </a:lnTo>
                    <a:lnTo>
                      <a:pt x="291699" y="348996"/>
                    </a:lnTo>
                    <a:close/>
                    <a:moveTo>
                      <a:pt x="293002" y="229192"/>
                    </a:moveTo>
                    <a:lnTo>
                      <a:pt x="22789" y="239609"/>
                    </a:lnTo>
                    <a:lnTo>
                      <a:pt x="22789" y="283235"/>
                    </a:lnTo>
                    <a:lnTo>
                      <a:pt x="293002" y="279328"/>
                    </a:lnTo>
                    <a:close/>
                    <a:moveTo>
                      <a:pt x="293652" y="159523"/>
                    </a:moveTo>
                    <a:lnTo>
                      <a:pt x="24092" y="177102"/>
                    </a:lnTo>
                    <a:lnTo>
                      <a:pt x="24092" y="222030"/>
                    </a:lnTo>
                    <a:lnTo>
                      <a:pt x="293652" y="209658"/>
                    </a:lnTo>
                    <a:close/>
                    <a:moveTo>
                      <a:pt x="293652" y="91156"/>
                    </a:moveTo>
                    <a:lnTo>
                      <a:pt x="24742" y="115247"/>
                    </a:lnTo>
                    <a:lnTo>
                      <a:pt x="24742" y="160825"/>
                    </a:lnTo>
                    <a:lnTo>
                      <a:pt x="293652" y="141943"/>
                    </a:lnTo>
                    <a:close/>
                    <a:moveTo>
                      <a:pt x="294303" y="22138"/>
                    </a:moveTo>
                    <a:lnTo>
                      <a:pt x="25394" y="54043"/>
                    </a:lnTo>
                    <a:lnTo>
                      <a:pt x="25394" y="97667"/>
                    </a:lnTo>
                    <a:lnTo>
                      <a:pt x="294303" y="71622"/>
                    </a:lnTo>
                    <a:close/>
                    <a:moveTo>
                      <a:pt x="321650" y="0"/>
                    </a:moveTo>
                    <a:lnTo>
                      <a:pt x="484428" y="52090"/>
                    </a:lnTo>
                    <a:lnTo>
                      <a:pt x="481682" y="303119"/>
                    </a:lnTo>
                    <a:cubicBezTo>
                      <a:pt x="424601" y="301242"/>
                      <a:pt x="364564" y="310379"/>
                      <a:pt x="312246" y="334952"/>
                    </a:cubicBezTo>
                    <a:lnTo>
                      <a:pt x="312246" y="680233"/>
                    </a:lnTo>
                    <a:lnTo>
                      <a:pt x="352988" y="691472"/>
                    </a:lnTo>
                    <a:lnTo>
                      <a:pt x="312534" y="705806"/>
                    </a:lnTo>
                    <a:lnTo>
                      <a:pt x="0" y="658926"/>
                    </a:lnTo>
                    <a:lnTo>
                      <a:pt x="0" y="40369"/>
                    </a:lnTo>
                    <a:close/>
                  </a:path>
                </a:pathLst>
              </a:custGeom>
              <a:grpFill/>
              <a:ln w="9525" cap="flat" cmpd="sng" algn="ctr">
                <a:noFill/>
                <a:prstDash val="solid"/>
              </a:ln>
              <a:effectLst/>
            </p:spPr>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grpSp>
            <p:nvGrpSpPr>
              <p:cNvPr id="127" name="Group 126"/>
              <p:cNvGrpSpPr>
                <a:grpSpLocks noChangeAspect="1"/>
              </p:cNvGrpSpPr>
              <p:nvPr/>
            </p:nvGrpSpPr>
            <p:grpSpPr>
              <a:xfrm>
                <a:off x="8065315" y="4411546"/>
                <a:ext cx="287170" cy="372919"/>
                <a:chOff x="377825" y="1184276"/>
                <a:chExt cx="1020763" cy="1325563"/>
              </a:xfrm>
              <a:grpFill/>
            </p:grpSpPr>
            <p:sp>
              <p:nvSpPr>
                <p:cNvPr id="128"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12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grpSp>
        <p:grpSp>
          <p:nvGrpSpPr>
            <p:cNvPr id="130" name="Group 129"/>
            <p:cNvGrpSpPr/>
            <p:nvPr/>
          </p:nvGrpSpPr>
          <p:grpSpPr>
            <a:xfrm>
              <a:off x="4642548" y="1805326"/>
              <a:ext cx="254270" cy="339442"/>
              <a:chOff x="3570520" y="3238868"/>
              <a:chExt cx="967985" cy="1292224"/>
            </a:xfrm>
            <a:solidFill>
              <a:schemeClr val="tx1"/>
            </a:solidFill>
          </p:grpSpPr>
          <p:sp>
            <p:nvSpPr>
              <p:cNvPr id="131" name="Freeform 132"/>
              <p:cNvSpPr/>
              <p:nvPr/>
            </p:nvSpPr>
            <p:spPr>
              <a:xfrm>
                <a:off x="3911188" y="3654748"/>
                <a:ext cx="471866" cy="876344"/>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defRPr/>
                </a:pPr>
                <a:endParaRPr lang="en-US">
                  <a:solidFill>
                    <a:srgbClr val="FFFFFF"/>
                  </a:solidFill>
                  <a:latin typeface="Segoe UI"/>
                </a:endParaRPr>
              </a:p>
            </p:txBody>
          </p:sp>
          <p:sp>
            <p:nvSpPr>
              <p:cNvPr id="132" name="Freeform 133"/>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505050"/>
                  </a:solidFill>
                  <a:latin typeface="Segoe UI"/>
                </a:endParaRPr>
              </a:p>
            </p:txBody>
          </p:sp>
          <p:sp>
            <p:nvSpPr>
              <p:cNvPr id="133" name="Freeform 134"/>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800" tIns="160800" rIns="160800" bIns="160800" numCol="1" spcCol="1270" anchor="ctr" anchorCtr="0">
                <a:noAutofit/>
              </a:bodyPr>
              <a:lstStyle/>
              <a:p>
                <a:pPr algn="ctr" defTabSz="888829">
                  <a:spcBef>
                    <a:spcPct val="0"/>
                  </a:spcBef>
                  <a:spcAft>
                    <a:spcPct val="35000"/>
                  </a:spcAft>
                  <a:defRPr/>
                </a:pPr>
                <a:endParaRPr lang="en-US" sz="2000">
                  <a:solidFill>
                    <a:srgbClr val="FFFFFF"/>
                  </a:solidFill>
                  <a:latin typeface="Segoe UI"/>
                </a:endParaRPr>
              </a:p>
            </p:txBody>
          </p:sp>
        </p:grpSp>
        <p:grpSp>
          <p:nvGrpSpPr>
            <p:cNvPr id="134" name="Group 133"/>
            <p:cNvGrpSpPr>
              <a:grpSpLocks noChangeAspect="1"/>
            </p:cNvGrpSpPr>
            <p:nvPr/>
          </p:nvGrpSpPr>
          <p:grpSpPr>
            <a:xfrm>
              <a:off x="11088730" y="1808785"/>
              <a:ext cx="476606" cy="321012"/>
              <a:chOff x="1363663" y="4092575"/>
              <a:chExt cx="2055813" cy="1819275"/>
            </a:xfrm>
            <a:solidFill>
              <a:schemeClr val="tx1"/>
            </a:solidFill>
          </p:grpSpPr>
          <p:sp>
            <p:nvSpPr>
              <p:cNvPr id="135" name="Freeform 28"/>
              <p:cNvSpPr>
                <a:spLocks/>
              </p:cNvSpPr>
              <p:nvPr/>
            </p:nvSpPr>
            <p:spPr bwMode="auto">
              <a:xfrm>
                <a:off x="2673350" y="4862513"/>
                <a:ext cx="119063" cy="30163"/>
              </a:xfrm>
              <a:custGeom>
                <a:avLst/>
                <a:gdLst>
                  <a:gd name="T0" fmla="*/ 20 w 32"/>
                  <a:gd name="T1" fmla="*/ 0 h 8"/>
                  <a:gd name="T2" fmla="*/ 7 w 32"/>
                  <a:gd name="T3" fmla="*/ 0 h 8"/>
                  <a:gd name="T4" fmla="*/ 0 w 32"/>
                  <a:gd name="T5" fmla="*/ 8 h 8"/>
                  <a:gd name="T6" fmla="*/ 32 w 32"/>
                  <a:gd name="T7" fmla="*/ 8 h 8"/>
                  <a:gd name="T8" fmla="*/ 20 w 32"/>
                  <a:gd name="T9" fmla="*/ 0 h 8"/>
                </a:gdLst>
                <a:ahLst/>
                <a:cxnLst>
                  <a:cxn ang="0">
                    <a:pos x="T0" y="T1"/>
                  </a:cxn>
                  <a:cxn ang="0">
                    <a:pos x="T2" y="T3"/>
                  </a:cxn>
                  <a:cxn ang="0">
                    <a:pos x="T4" y="T5"/>
                  </a:cxn>
                  <a:cxn ang="0">
                    <a:pos x="T6" y="T7"/>
                  </a:cxn>
                  <a:cxn ang="0">
                    <a:pos x="T8" y="T9"/>
                  </a:cxn>
                </a:cxnLst>
                <a:rect l="0" t="0" r="r" b="b"/>
                <a:pathLst>
                  <a:path w="32" h="8">
                    <a:moveTo>
                      <a:pt x="20" y="0"/>
                    </a:moveTo>
                    <a:cubicBezTo>
                      <a:pt x="7" y="0"/>
                      <a:pt x="7" y="0"/>
                      <a:pt x="7" y="0"/>
                    </a:cubicBezTo>
                    <a:cubicBezTo>
                      <a:pt x="5" y="2"/>
                      <a:pt x="2" y="5"/>
                      <a:pt x="0" y="8"/>
                    </a:cubicBezTo>
                    <a:cubicBezTo>
                      <a:pt x="32" y="8"/>
                      <a:pt x="32" y="8"/>
                      <a:pt x="32" y="8"/>
                    </a:cubicBezTo>
                    <a:cubicBezTo>
                      <a:pt x="29" y="6"/>
                      <a:pt x="24" y="3"/>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pPr defTabSz="914367">
                  <a:defRPr/>
                </a:pPr>
                <a:endParaRPr lang="en-US" sz="1764">
                  <a:solidFill>
                    <a:srgbClr val="000000"/>
                  </a:solidFill>
                  <a:latin typeface="Segoe UI"/>
                </a:endParaRPr>
              </a:p>
            </p:txBody>
          </p:sp>
          <p:sp>
            <p:nvSpPr>
              <p:cNvPr id="136" name="Freeform 29"/>
              <p:cNvSpPr>
                <a:spLocks noEditPoints="1"/>
              </p:cNvSpPr>
              <p:nvPr/>
            </p:nvSpPr>
            <p:spPr bwMode="auto">
              <a:xfrm>
                <a:off x="1363663" y="4092575"/>
                <a:ext cx="2055813" cy="1819275"/>
              </a:xfrm>
              <a:custGeom>
                <a:avLst/>
                <a:gdLst>
                  <a:gd name="T0" fmla="*/ 10 w 548"/>
                  <a:gd name="T1" fmla="*/ 485 h 485"/>
                  <a:gd name="T2" fmla="*/ 528 w 548"/>
                  <a:gd name="T3" fmla="*/ 338 h 485"/>
                  <a:gd name="T4" fmla="*/ 476 w 548"/>
                  <a:gd name="T5" fmla="*/ 271 h 485"/>
                  <a:gd name="T6" fmla="*/ 410 w 548"/>
                  <a:gd name="T7" fmla="*/ 213 h 485"/>
                  <a:gd name="T8" fmla="*/ 410 w 548"/>
                  <a:gd name="T9" fmla="*/ 279 h 485"/>
                  <a:gd name="T10" fmla="*/ 402 w 548"/>
                  <a:gd name="T11" fmla="*/ 338 h 485"/>
                  <a:gd name="T12" fmla="*/ 336 w 548"/>
                  <a:gd name="T13" fmla="*/ 404 h 485"/>
                  <a:gd name="T14" fmla="*/ 212 w 548"/>
                  <a:gd name="T15" fmla="*/ 404 h 485"/>
                  <a:gd name="T16" fmla="*/ 146 w 548"/>
                  <a:gd name="T17" fmla="*/ 346 h 485"/>
                  <a:gd name="T18" fmla="*/ 146 w 548"/>
                  <a:gd name="T19" fmla="*/ 412 h 485"/>
                  <a:gd name="T20" fmla="*/ 212 w 548"/>
                  <a:gd name="T21" fmla="*/ 412 h 485"/>
                  <a:gd name="T22" fmla="*/ 344 w 548"/>
                  <a:gd name="T23" fmla="*/ 412 h 485"/>
                  <a:gd name="T24" fmla="*/ 468 w 548"/>
                  <a:gd name="T25" fmla="*/ 412 h 485"/>
                  <a:gd name="T26" fmla="*/ 468 w 548"/>
                  <a:gd name="T27" fmla="*/ 346 h 485"/>
                  <a:gd name="T28" fmla="*/ 476 w 548"/>
                  <a:gd name="T29" fmla="*/ 404 h 485"/>
                  <a:gd name="T30" fmla="*/ 270 w 548"/>
                  <a:gd name="T31" fmla="*/ 72 h 485"/>
                  <a:gd name="T32" fmla="*/ 204 w 548"/>
                  <a:gd name="T33" fmla="*/ 72 h 485"/>
                  <a:gd name="T34" fmla="*/ 204 w 548"/>
                  <a:gd name="T35" fmla="*/ 138 h 485"/>
                  <a:gd name="T36" fmla="*/ 80 w 548"/>
                  <a:gd name="T37" fmla="*/ 20 h 485"/>
                  <a:gd name="T38" fmla="*/ 80 w 548"/>
                  <a:gd name="T39" fmla="*/ 80 h 485"/>
                  <a:gd name="T40" fmla="*/ 72 w 548"/>
                  <a:gd name="T41" fmla="*/ 138 h 485"/>
                  <a:gd name="T42" fmla="*/ 20 w 548"/>
                  <a:gd name="T43" fmla="*/ 279 h 485"/>
                  <a:gd name="T44" fmla="*/ 20 w 548"/>
                  <a:gd name="T45" fmla="*/ 213 h 485"/>
                  <a:gd name="T46" fmla="*/ 138 w 548"/>
                  <a:gd name="T47" fmla="*/ 271 h 485"/>
                  <a:gd name="T48" fmla="*/ 138 w 548"/>
                  <a:gd name="T49" fmla="*/ 205 h 485"/>
                  <a:gd name="T50" fmla="*/ 146 w 548"/>
                  <a:gd name="T51" fmla="*/ 146 h 485"/>
                  <a:gd name="T52" fmla="*/ 212 w 548"/>
                  <a:gd name="T53" fmla="*/ 138 h 485"/>
                  <a:gd name="T54" fmla="*/ 336 w 548"/>
                  <a:gd name="T55" fmla="*/ 80 h 485"/>
                  <a:gd name="T56" fmla="*/ 402 w 548"/>
                  <a:gd name="T57" fmla="*/ 138 h 485"/>
                  <a:gd name="T58" fmla="*/ 402 w 548"/>
                  <a:gd name="T59" fmla="*/ 72 h 485"/>
                  <a:gd name="T60" fmla="*/ 72 w 548"/>
                  <a:gd name="T61" fmla="*/ 20 h 485"/>
                  <a:gd name="T62" fmla="*/ 389 w 548"/>
                  <a:gd name="T63" fmla="*/ 209 h 485"/>
                  <a:gd name="T64" fmla="*/ 505 w 548"/>
                  <a:gd name="T65" fmla="*/ 76 h 485"/>
                  <a:gd name="T66" fmla="*/ 504 w 548"/>
                  <a:gd name="T67" fmla="*/ 70 h 485"/>
                  <a:gd name="T68" fmla="*/ 500 w 548"/>
                  <a:gd name="T69" fmla="*/ 66 h 485"/>
                  <a:gd name="T70" fmla="*/ 493 w 548"/>
                  <a:gd name="T71" fmla="*/ 64 h 485"/>
                  <a:gd name="T72" fmla="*/ 429 w 548"/>
                  <a:gd name="T73" fmla="*/ 90 h 485"/>
                  <a:gd name="T74" fmla="*/ 249 w 548"/>
                  <a:gd name="T75" fmla="*/ 278 h 485"/>
                  <a:gd name="T76" fmla="*/ 41 w 548"/>
                  <a:gd name="T77" fmla="*/ 412 h 485"/>
                  <a:gd name="T78" fmla="*/ 80 w 548"/>
                  <a:gd name="T79" fmla="*/ 364 h 485"/>
                  <a:gd name="T80" fmla="*/ 138 w 548"/>
                  <a:gd name="T81" fmla="*/ 279 h 485"/>
                  <a:gd name="T82" fmla="*/ 146 w 548"/>
                  <a:gd name="T83" fmla="*/ 271 h 485"/>
                  <a:gd name="T84" fmla="*/ 270 w 548"/>
                  <a:gd name="T85" fmla="*/ 213 h 485"/>
                  <a:gd name="T86" fmla="*/ 278 w 548"/>
                  <a:gd name="T87" fmla="*/ 205 h 485"/>
                  <a:gd name="T88" fmla="*/ 344 w 548"/>
                  <a:gd name="T89" fmla="*/ 146 h 485"/>
                  <a:gd name="T90" fmla="*/ 418 w 548"/>
                  <a:gd name="T91" fmla="*/ 138 h 485"/>
                  <a:gd name="T92" fmla="*/ 410 w 548"/>
                  <a:gd name="T93" fmla="*/ 20 h 485"/>
                  <a:gd name="T94" fmla="*/ 528 w 548"/>
                  <a:gd name="T95" fmla="*/ 72 h 485"/>
                  <a:gd name="T96" fmla="*/ 528 w 548"/>
                  <a:gd name="T97" fmla="*/ 80 h 485"/>
                  <a:gd name="T98" fmla="*/ 476 w 548"/>
                  <a:gd name="T99" fmla="*/ 205 h 485"/>
                  <a:gd name="T100" fmla="*/ 468 w 548"/>
                  <a:gd name="T101" fmla="*/ 205 h 485"/>
                  <a:gd name="T102" fmla="*/ 344 w 548"/>
                  <a:gd name="T103" fmla="*/ 218 h 485"/>
                  <a:gd name="T104" fmla="*/ 336 w 548"/>
                  <a:gd name="T105" fmla="*/ 338 h 485"/>
                  <a:gd name="T106" fmla="*/ 212 w 548"/>
                  <a:gd name="T107" fmla="*/ 293 h 485"/>
                  <a:gd name="T108" fmla="*/ 99 w 548"/>
                  <a:gd name="T109" fmla="*/ 404 h 485"/>
                  <a:gd name="T110" fmla="*/ 72 w 548"/>
                  <a:gd name="T111" fmla="*/ 438 h 485"/>
                  <a:gd name="T112" fmla="*/ 528 w 548"/>
                  <a:gd name="T113" fmla="*/ 41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8" h="485">
                    <a:moveTo>
                      <a:pt x="538" y="0"/>
                    </a:moveTo>
                    <a:cubicBezTo>
                      <a:pt x="10" y="0"/>
                      <a:pt x="10" y="0"/>
                      <a:pt x="10" y="0"/>
                    </a:cubicBezTo>
                    <a:cubicBezTo>
                      <a:pt x="4" y="0"/>
                      <a:pt x="0" y="4"/>
                      <a:pt x="0" y="10"/>
                    </a:cubicBezTo>
                    <a:cubicBezTo>
                      <a:pt x="0" y="465"/>
                      <a:pt x="0" y="465"/>
                      <a:pt x="0" y="465"/>
                    </a:cubicBezTo>
                    <a:cubicBezTo>
                      <a:pt x="0" y="475"/>
                      <a:pt x="0" y="475"/>
                      <a:pt x="0" y="475"/>
                    </a:cubicBezTo>
                    <a:cubicBezTo>
                      <a:pt x="0" y="480"/>
                      <a:pt x="4" y="485"/>
                      <a:pt x="10" y="485"/>
                    </a:cubicBezTo>
                    <a:cubicBezTo>
                      <a:pt x="35" y="485"/>
                      <a:pt x="35" y="485"/>
                      <a:pt x="35" y="485"/>
                    </a:cubicBezTo>
                    <a:cubicBezTo>
                      <a:pt x="538" y="485"/>
                      <a:pt x="538" y="485"/>
                      <a:pt x="538" y="485"/>
                    </a:cubicBezTo>
                    <a:cubicBezTo>
                      <a:pt x="544" y="485"/>
                      <a:pt x="548" y="480"/>
                      <a:pt x="548" y="475"/>
                    </a:cubicBezTo>
                    <a:cubicBezTo>
                      <a:pt x="548" y="10"/>
                      <a:pt x="548" y="10"/>
                      <a:pt x="548" y="10"/>
                    </a:cubicBezTo>
                    <a:cubicBezTo>
                      <a:pt x="548" y="4"/>
                      <a:pt x="544" y="0"/>
                      <a:pt x="538" y="0"/>
                    </a:cubicBezTo>
                    <a:close/>
                    <a:moveTo>
                      <a:pt x="528" y="338"/>
                    </a:moveTo>
                    <a:cubicBezTo>
                      <a:pt x="476" y="338"/>
                      <a:pt x="476" y="338"/>
                      <a:pt x="476" y="338"/>
                    </a:cubicBezTo>
                    <a:cubicBezTo>
                      <a:pt x="476" y="279"/>
                      <a:pt x="476" y="279"/>
                      <a:pt x="476" y="279"/>
                    </a:cubicBezTo>
                    <a:cubicBezTo>
                      <a:pt x="528" y="279"/>
                      <a:pt x="528" y="279"/>
                      <a:pt x="528" y="279"/>
                    </a:cubicBezTo>
                    <a:cubicBezTo>
                      <a:pt x="528" y="299"/>
                      <a:pt x="528" y="319"/>
                      <a:pt x="528" y="338"/>
                    </a:cubicBezTo>
                    <a:close/>
                    <a:moveTo>
                      <a:pt x="528" y="271"/>
                    </a:moveTo>
                    <a:cubicBezTo>
                      <a:pt x="476" y="271"/>
                      <a:pt x="476" y="271"/>
                      <a:pt x="476" y="271"/>
                    </a:cubicBezTo>
                    <a:cubicBezTo>
                      <a:pt x="476" y="213"/>
                      <a:pt x="476" y="213"/>
                      <a:pt x="476" y="213"/>
                    </a:cubicBezTo>
                    <a:cubicBezTo>
                      <a:pt x="528" y="213"/>
                      <a:pt x="528" y="213"/>
                      <a:pt x="528" y="213"/>
                    </a:cubicBezTo>
                    <a:cubicBezTo>
                      <a:pt x="528" y="232"/>
                      <a:pt x="528" y="252"/>
                      <a:pt x="528" y="271"/>
                    </a:cubicBezTo>
                    <a:close/>
                    <a:moveTo>
                      <a:pt x="468" y="271"/>
                    </a:moveTo>
                    <a:cubicBezTo>
                      <a:pt x="410" y="271"/>
                      <a:pt x="410" y="271"/>
                      <a:pt x="410" y="271"/>
                    </a:cubicBezTo>
                    <a:cubicBezTo>
                      <a:pt x="410" y="213"/>
                      <a:pt x="410" y="213"/>
                      <a:pt x="410" y="213"/>
                    </a:cubicBezTo>
                    <a:cubicBezTo>
                      <a:pt x="468" y="213"/>
                      <a:pt x="468" y="213"/>
                      <a:pt x="468" y="213"/>
                    </a:cubicBezTo>
                    <a:lnTo>
                      <a:pt x="468" y="271"/>
                    </a:lnTo>
                    <a:close/>
                    <a:moveTo>
                      <a:pt x="468" y="279"/>
                    </a:moveTo>
                    <a:cubicBezTo>
                      <a:pt x="468" y="338"/>
                      <a:pt x="468" y="338"/>
                      <a:pt x="468" y="338"/>
                    </a:cubicBezTo>
                    <a:cubicBezTo>
                      <a:pt x="410" y="338"/>
                      <a:pt x="410" y="338"/>
                      <a:pt x="410" y="338"/>
                    </a:cubicBezTo>
                    <a:cubicBezTo>
                      <a:pt x="410" y="279"/>
                      <a:pt x="410" y="279"/>
                      <a:pt x="410" y="279"/>
                    </a:cubicBezTo>
                    <a:lnTo>
                      <a:pt x="468" y="279"/>
                    </a:lnTo>
                    <a:close/>
                    <a:moveTo>
                      <a:pt x="402" y="338"/>
                    </a:moveTo>
                    <a:cubicBezTo>
                      <a:pt x="344" y="338"/>
                      <a:pt x="344" y="338"/>
                      <a:pt x="344" y="338"/>
                    </a:cubicBezTo>
                    <a:cubicBezTo>
                      <a:pt x="344" y="279"/>
                      <a:pt x="344" y="279"/>
                      <a:pt x="344" y="279"/>
                    </a:cubicBezTo>
                    <a:cubicBezTo>
                      <a:pt x="402" y="279"/>
                      <a:pt x="402" y="279"/>
                      <a:pt x="402" y="279"/>
                    </a:cubicBezTo>
                    <a:lnTo>
                      <a:pt x="402" y="338"/>
                    </a:lnTo>
                    <a:close/>
                    <a:moveTo>
                      <a:pt x="402" y="346"/>
                    </a:moveTo>
                    <a:cubicBezTo>
                      <a:pt x="402" y="404"/>
                      <a:pt x="402" y="404"/>
                      <a:pt x="402" y="404"/>
                    </a:cubicBezTo>
                    <a:cubicBezTo>
                      <a:pt x="344" y="404"/>
                      <a:pt x="344" y="404"/>
                      <a:pt x="344" y="404"/>
                    </a:cubicBezTo>
                    <a:cubicBezTo>
                      <a:pt x="344" y="346"/>
                      <a:pt x="344" y="346"/>
                      <a:pt x="344" y="346"/>
                    </a:cubicBezTo>
                    <a:lnTo>
                      <a:pt x="402" y="346"/>
                    </a:lnTo>
                    <a:close/>
                    <a:moveTo>
                      <a:pt x="336" y="404"/>
                    </a:moveTo>
                    <a:cubicBezTo>
                      <a:pt x="278" y="404"/>
                      <a:pt x="278" y="404"/>
                      <a:pt x="278" y="404"/>
                    </a:cubicBezTo>
                    <a:cubicBezTo>
                      <a:pt x="278" y="346"/>
                      <a:pt x="278" y="346"/>
                      <a:pt x="278" y="346"/>
                    </a:cubicBezTo>
                    <a:cubicBezTo>
                      <a:pt x="336" y="346"/>
                      <a:pt x="336" y="346"/>
                      <a:pt x="336" y="346"/>
                    </a:cubicBezTo>
                    <a:lnTo>
                      <a:pt x="336" y="404"/>
                    </a:lnTo>
                    <a:close/>
                    <a:moveTo>
                      <a:pt x="270" y="404"/>
                    </a:moveTo>
                    <a:cubicBezTo>
                      <a:pt x="212" y="404"/>
                      <a:pt x="212" y="404"/>
                      <a:pt x="212" y="404"/>
                    </a:cubicBezTo>
                    <a:cubicBezTo>
                      <a:pt x="212" y="346"/>
                      <a:pt x="212" y="346"/>
                      <a:pt x="212" y="346"/>
                    </a:cubicBezTo>
                    <a:cubicBezTo>
                      <a:pt x="270" y="346"/>
                      <a:pt x="270" y="346"/>
                      <a:pt x="270" y="346"/>
                    </a:cubicBezTo>
                    <a:lnTo>
                      <a:pt x="270" y="404"/>
                    </a:lnTo>
                    <a:close/>
                    <a:moveTo>
                      <a:pt x="204" y="404"/>
                    </a:moveTo>
                    <a:cubicBezTo>
                      <a:pt x="146" y="404"/>
                      <a:pt x="146" y="404"/>
                      <a:pt x="146" y="404"/>
                    </a:cubicBezTo>
                    <a:cubicBezTo>
                      <a:pt x="146" y="346"/>
                      <a:pt x="146" y="346"/>
                      <a:pt x="146" y="346"/>
                    </a:cubicBezTo>
                    <a:cubicBezTo>
                      <a:pt x="204" y="346"/>
                      <a:pt x="204" y="346"/>
                      <a:pt x="204" y="346"/>
                    </a:cubicBezTo>
                    <a:lnTo>
                      <a:pt x="204" y="404"/>
                    </a:lnTo>
                    <a:close/>
                    <a:moveTo>
                      <a:pt x="204" y="412"/>
                    </a:moveTo>
                    <a:cubicBezTo>
                      <a:pt x="204" y="465"/>
                      <a:pt x="204" y="465"/>
                      <a:pt x="204" y="465"/>
                    </a:cubicBezTo>
                    <a:cubicBezTo>
                      <a:pt x="184" y="465"/>
                      <a:pt x="164" y="465"/>
                      <a:pt x="146" y="465"/>
                    </a:cubicBezTo>
                    <a:cubicBezTo>
                      <a:pt x="146" y="412"/>
                      <a:pt x="146" y="412"/>
                      <a:pt x="146" y="412"/>
                    </a:cubicBezTo>
                    <a:lnTo>
                      <a:pt x="204" y="412"/>
                    </a:lnTo>
                    <a:close/>
                    <a:moveTo>
                      <a:pt x="212" y="412"/>
                    </a:moveTo>
                    <a:cubicBezTo>
                      <a:pt x="270" y="412"/>
                      <a:pt x="270" y="412"/>
                      <a:pt x="270" y="412"/>
                    </a:cubicBezTo>
                    <a:cubicBezTo>
                      <a:pt x="270" y="465"/>
                      <a:pt x="270" y="465"/>
                      <a:pt x="270" y="465"/>
                    </a:cubicBezTo>
                    <a:cubicBezTo>
                      <a:pt x="251" y="465"/>
                      <a:pt x="231" y="465"/>
                      <a:pt x="212" y="465"/>
                    </a:cubicBezTo>
                    <a:lnTo>
                      <a:pt x="212" y="412"/>
                    </a:lnTo>
                    <a:close/>
                    <a:moveTo>
                      <a:pt x="278" y="412"/>
                    </a:moveTo>
                    <a:cubicBezTo>
                      <a:pt x="336" y="412"/>
                      <a:pt x="336" y="412"/>
                      <a:pt x="336" y="412"/>
                    </a:cubicBezTo>
                    <a:cubicBezTo>
                      <a:pt x="336" y="465"/>
                      <a:pt x="336" y="465"/>
                      <a:pt x="336" y="465"/>
                    </a:cubicBezTo>
                    <a:cubicBezTo>
                      <a:pt x="317" y="465"/>
                      <a:pt x="298" y="465"/>
                      <a:pt x="278" y="465"/>
                    </a:cubicBezTo>
                    <a:lnTo>
                      <a:pt x="278" y="412"/>
                    </a:lnTo>
                    <a:close/>
                    <a:moveTo>
                      <a:pt x="344" y="412"/>
                    </a:moveTo>
                    <a:cubicBezTo>
                      <a:pt x="402" y="412"/>
                      <a:pt x="402" y="412"/>
                      <a:pt x="402" y="412"/>
                    </a:cubicBezTo>
                    <a:cubicBezTo>
                      <a:pt x="402" y="465"/>
                      <a:pt x="402" y="465"/>
                      <a:pt x="402" y="465"/>
                    </a:cubicBezTo>
                    <a:cubicBezTo>
                      <a:pt x="384" y="465"/>
                      <a:pt x="364" y="465"/>
                      <a:pt x="344" y="465"/>
                    </a:cubicBezTo>
                    <a:lnTo>
                      <a:pt x="344" y="412"/>
                    </a:lnTo>
                    <a:close/>
                    <a:moveTo>
                      <a:pt x="410" y="412"/>
                    </a:moveTo>
                    <a:cubicBezTo>
                      <a:pt x="468" y="412"/>
                      <a:pt x="468" y="412"/>
                      <a:pt x="468" y="412"/>
                    </a:cubicBezTo>
                    <a:cubicBezTo>
                      <a:pt x="468" y="465"/>
                      <a:pt x="468" y="465"/>
                      <a:pt x="468" y="465"/>
                    </a:cubicBezTo>
                    <a:cubicBezTo>
                      <a:pt x="452" y="465"/>
                      <a:pt x="432" y="465"/>
                      <a:pt x="410" y="465"/>
                    </a:cubicBezTo>
                    <a:lnTo>
                      <a:pt x="410" y="412"/>
                    </a:lnTo>
                    <a:close/>
                    <a:moveTo>
                      <a:pt x="410" y="404"/>
                    </a:moveTo>
                    <a:cubicBezTo>
                      <a:pt x="410" y="346"/>
                      <a:pt x="410" y="346"/>
                      <a:pt x="410" y="346"/>
                    </a:cubicBezTo>
                    <a:cubicBezTo>
                      <a:pt x="468" y="346"/>
                      <a:pt x="468" y="346"/>
                      <a:pt x="468" y="346"/>
                    </a:cubicBezTo>
                    <a:cubicBezTo>
                      <a:pt x="468" y="404"/>
                      <a:pt x="468" y="404"/>
                      <a:pt x="468" y="404"/>
                    </a:cubicBezTo>
                    <a:lnTo>
                      <a:pt x="410" y="404"/>
                    </a:lnTo>
                    <a:close/>
                    <a:moveTo>
                      <a:pt x="476" y="346"/>
                    </a:moveTo>
                    <a:cubicBezTo>
                      <a:pt x="528" y="346"/>
                      <a:pt x="528" y="346"/>
                      <a:pt x="528" y="346"/>
                    </a:cubicBezTo>
                    <a:cubicBezTo>
                      <a:pt x="528" y="367"/>
                      <a:pt x="528" y="387"/>
                      <a:pt x="528" y="404"/>
                    </a:cubicBezTo>
                    <a:cubicBezTo>
                      <a:pt x="476" y="404"/>
                      <a:pt x="476" y="404"/>
                      <a:pt x="476" y="404"/>
                    </a:cubicBezTo>
                    <a:lnTo>
                      <a:pt x="476" y="346"/>
                    </a:lnTo>
                    <a:close/>
                    <a:moveTo>
                      <a:pt x="270" y="72"/>
                    </a:moveTo>
                    <a:cubicBezTo>
                      <a:pt x="212" y="72"/>
                      <a:pt x="212" y="72"/>
                      <a:pt x="212" y="72"/>
                    </a:cubicBezTo>
                    <a:cubicBezTo>
                      <a:pt x="212" y="20"/>
                      <a:pt x="212" y="20"/>
                      <a:pt x="212" y="20"/>
                    </a:cubicBezTo>
                    <a:cubicBezTo>
                      <a:pt x="231" y="20"/>
                      <a:pt x="251" y="20"/>
                      <a:pt x="270" y="20"/>
                    </a:cubicBezTo>
                    <a:lnTo>
                      <a:pt x="270" y="72"/>
                    </a:lnTo>
                    <a:close/>
                    <a:moveTo>
                      <a:pt x="278" y="20"/>
                    </a:moveTo>
                    <a:cubicBezTo>
                      <a:pt x="298" y="20"/>
                      <a:pt x="317" y="20"/>
                      <a:pt x="336" y="20"/>
                    </a:cubicBezTo>
                    <a:cubicBezTo>
                      <a:pt x="336" y="72"/>
                      <a:pt x="336" y="72"/>
                      <a:pt x="336" y="72"/>
                    </a:cubicBezTo>
                    <a:cubicBezTo>
                      <a:pt x="278" y="72"/>
                      <a:pt x="278" y="72"/>
                      <a:pt x="278" y="72"/>
                    </a:cubicBezTo>
                    <a:lnTo>
                      <a:pt x="278" y="20"/>
                    </a:lnTo>
                    <a:close/>
                    <a:moveTo>
                      <a:pt x="204" y="72"/>
                    </a:moveTo>
                    <a:cubicBezTo>
                      <a:pt x="146" y="72"/>
                      <a:pt x="146" y="72"/>
                      <a:pt x="146" y="72"/>
                    </a:cubicBezTo>
                    <a:cubicBezTo>
                      <a:pt x="146" y="20"/>
                      <a:pt x="146" y="20"/>
                      <a:pt x="146" y="20"/>
                    </a:cubicBezTo>
                    <a:cubicBezTo>
                      <a:pt x="164" y="20"/>
                      <a:pt x="184" y="20"/>
                      <a:pt x="204" y="20"/>
                    </a:cubicBezTo>
                    <a:lnTo>
                      <a:pt x="204" y="72"/>
                    </a:lnTo>
                    <a:close/>
                    <a:moveTo>
                      <a:pt x="204" y="80"/>
                    </a:moveTo>
                    <a:cubicBezTo>
                      <a:pt x="204" y="138"/>
                      <a:pt x="204" y="138"/>
                      <a:pt x="204" y="138"/>
                    </a:cubicBezTo>
                    <a:cubicBezTo>
                      <a:pt x="146" y="138"/>
                      <a:pt x="146" y="138"/>
                      <a:pt x="146" y="138"/>
                    </a:cubicBezTo>
                    <a:cubicBezTo>
                      <a:pt x="146" y="80"/>
                      <a:pt x="146" y="80"/>
                      <a:pt x="146" y="80"/>
                    </a:cubicBezTo>
                    <a:lnTo>
                      <a:pt x="204" y="80"/>
                    </a:lnTo>
                    <a:close/>
                    <a:moveTo>
                      <a:pt x="138" y="72"/>
                    </a:moveTo>
                    <a:cubicBezTo>
                      <a:pt x="80" y="72"/>
                      <a:pt x="80" y="72"/>
                      <a:pt x="80" y="72"/>
                    </a:cubicBezTo>
                    <a:cubicBezTo>
                      <a:pt x="80" y="20"/>
                      <a:pt x="80" y="20"/>
                      <a:pt x="80" y="20"/>
                    </a:cubicBezTo>
                    <a:cubicBezTo>
                      <a:pt x="97" y="20"/>
                      <a:pt x="116" y="20"/>
                      <a:pt x="138" y="20"/>
                    </a:cubicBezTo>
                    <a:lnTo>
                      <a:pt x="138" y="72"/>
                    </a:lnTo>
                    <a:close/>
                    <a:moveTo>
                      <a:pt x="138" y="80"/>
                    </a:moveTo>
                    <a:cubicBezTo>
                      <a:pt x="138" y="138"/>
                      <a:pt x="138" y="138"/>
                      <a:pt x="138" y="138"/>
                    </a:cubicBezTo>
                    <a:cubicBezTo>
                      <a:pt x="80" y="138"/>
                      <a:pt x="80" y="138"/>
                      <a:pt x="80" y="138"/>
                    </a:cubicBezTo>
                    <a:cubicBezTo>
                      <a:pt x="80" y="80"/>
                      <a:pt x="80" y="80"/>
                      <a:pt x="80" y="80"/>
                    </a:cubicBezTo>
                    <a:lnTo>
                      <a:pt x="138" y="80"/>
                    </a:lnTo>
                    <a:close/>
                    <a:moveTo>
                      <a:pt x="72" y="138"/>
                    </a:moveTo>
                    <a:cubicBezTo>
                      <a:pt x="20" y="138"/>
                      <a:pt x="20" y="138"/>
                      <a:pt x="20" y="138"/>
                    </a:cubicBezTo>
                    <a:cubicBezTo>
                      <a:pt x="20" y="117"/>
                      <a:pt x="20" y="97"/>
                      <a:pt x="20" y="80"/>
                    </a:cubicBezTo>
                    <a:cubicBezTo>
                      <a:pt x="72" y="80"/>
                      <a:pt x="72" y="80"/>
                      <a:pt x="72" y="80"/>
                    </a:cubicBezTo>
                    <a:lnTo>
                      <a:pt x="72" y="138"/>
                    </a:lnTo>
                    <a:close/>
                    <a:moveTo>
                      <a:pt x="20" y="146"/>
                    </a:moveTo>
                    <a:cubicBezTo>
                      <a:pt x="72" y="146"/>
                      <a:pt x="72" y="146"/>
                      <a:pt x="72" y="146"/>
                    </a:cubicBezTo>
                    <a:cubicBezTo>
                      <a:pt x="72" y="205"/>
                      <a:pt x="72" y="205"/>
                      <a:pt x="72" y="205"/>
                    </a:cubicBezTo>
                    <a:cubicBezTo>
                      <a:pt x="20" y="205"/>
                      <a:pt x="20" y="205"/>
                      <a:pt x="20" y="205"/>
                    </a:cubicBezTo>
                    <a:cubicBezTo>
                      <a:pt x="20" y="185"/>
                      <a:pt x="20" y="165"/>
                      <a:pt x="20" y="146"/>
                    </a:cubicBezTo>
                    <a:close/>
                    <a:moveTo>
                      <a:pt x="20" y="279"/>
                    </a:moveTo>
                    <a:cubicBezTo>
                      <a:pt x="72" y="279"/>
                      <a:pt x="72" y="279"/>
                      <a:pt x="72" y="279"/>
                    </a:cubicBezTo>
                    <a:cubicBezTo>
                      <a:pt x="72" y="338"/>
                      <a:pt x="72" y="338"/>
                      <a:pt x="72" y="338"/>
                    </a:cubicBezTo>
                    <a:cubicBezTo>
                      <a:pt x="20" y="338"/>
                      <a:pt x="20" y="338"/>
                      <a:pt x="20" y="338"/>
                    </a:cubicBezTo>
                    <a:cubicBezTo>
                      <a:pt x="20" y="319"/>
                      <a:pt x="20" y="299"/>
                      <a:pt x="20" y="279"/>
                    </a:cubicBezTo>
                    <a:close/>
                    <a:moveTo>
                      <a:pt x="20" y="271"/>
                    </a:moveTo>
                    <a:cubicBezTo>
                      <a:pt x="20" y="252"/>
                      <a:pt x="20" y="232"/>
                      <a:pt x="20" y="213"/>
                    </a:cubicBezTo>
                    <a:cubicBezTo>
                      <a:pt x="72" y="213"/>
                      <a:pt x="72" y="213"/>
                      <a:pt x="72" y="213"/>
                    </a:cubicBezTo>
                    <a:cubicBezTo>
                      <a:pt x="72" y="271"/>
                      <a:pt x="72" y="271"/>
                      <a:pt x="72" y="271"/>
                    </a:cubicBezTo>
                    <a:lnTo>
                      <a:pt x="20" y="271"/>
                    </a:lnTo>
                    <a:close/>
                    <a:moveTo>
                      <a:pt x="80" y="213"/>
                    </a:moveTo>
                    <a:cubicBezTo>
                      <a:pt x="138" y="213"/>
                      <a:pt x="138" y="213"/>
                      <a:pt x="138" y="213"/>
                    </a:cubicBezTo>
                    <a:cubicBezTo>
                      <a:pt x="138" y="271"/>
                      <a:pt x="138" y="271"/>
                      <a:pt x="138" y="271"/>
                    </a:cubicBezTo>
                    <a:cubicBezTo>
                      <a:pt x="80" y="271"/>
                      <a:pt x="80" y="271"/>
                      <a:pt x="80" y="271"/>
                    </a:cubicBezTo>
                    <a:lnTo>
                      <a:pt x="80" y="213"/>
                    </a:lnTo>
                    <a:close/>
                    <a:moveTo>
                      <a:pt x="80" y="205"/>
                    </a:moveTo>
                    <a:cubicBezTo>
                      <a:pt x="80" y="146"/>
                      <a:pt x="80" y="146"/>
                      <a:pt x="80" y="146"/>
                    </a:cubicBezTo>
                    <a:cubicBezTo>
                      <a:pt x="138" y="146"/>
                      <a:pt x="138" y="146"/>
                      <a:pt x="138" y="146"/>
                    </a:cubicBezTo>
                    <a:cubicBezTo>
                      <a:pt x="138" y="205"/>
                      <a:pt x="138" y="205"/>
                      <a:pt x="138" y="205"/>
                    </a:cubicBezTo>
                    <a:lnTo>
                      <a:pt x="80" y="205"/>
                    </a:lnTo>
                    <a:close/>
                    <a:moveTo>
                      <a:pt x="146" y="146"/>
                    </a:moveTo>
                    <a:cubicBezTo>
                      <a:pt x="204" y="146"/>
                      <a:pt x="204" y="146"/>
                      <a:pt x="204" y="146"/>
                    </a:cubicBezTo>
                    <a:cubicBezTo>
                      <a:pt x="204" y="205"/>
                      <a:pt x="204" y="205"/>
                      <a:pt x="204" y="205"/>
                    </a:cubicBezTo>
                    <a:cubicBezTo>
                      <a:pt x="146" y="205"/>
                      <a:pt x="146" y="205"/>
                      <a:pt x="146" y="205"/>
                    </a:cubicBezTo>
                    <a:lnTo>
                      <a:pt x="146" y="146"/>
                    </a:lnTo>
                    <a:close/>
                    <a:moveTo>
                      <a:pt x="212" y="146"/>
                    </a:moveTo>
                    <a:cubicBezTo>
                      <a:pt x="270" y="146"/>
                      <a:pt x="270" y="146"/>
                      <a:pt x="270" y="146"/>
                    </a:cubicBezTo>
                    <a:cubicBezTo>
                      <a:pt x="270" y="205"/>
                      <a:pt x="270" y="205"/>
                      <a:pt x="270" y="205"/>
                    </a:cubicBezTo>
                    <a:cubicBezTo>
                      <a:pt x="212" y="205"/>
                      <a:pt x="212" y="205"/>
                      <a:pt x="212" y="205"/>
                    </a:cubicBezTo>
                    <a:lnTo>
                      <a:pt x="212" y="146"/>
                    </a:lnTo>
                    <a:close/>
                    <a:moveTo>
                      <a:pt x="212" y="138"/>
                    </a:moveTo>
                    <a:cubicBezTo>
                      <a:pt x="212" y="80"/>
                      <a:pt x="212" y="80"/>
                      <a:pt x="212" y="80"/>
                    </a:cubicBezTo>
                    <a:cubicBezTo>
                      <a:pt x="270" y="80"/>
                      <a:pt x="270" y="80"/>
                      <a:pt x="270" y="80"/>
                    </a:cubicBezTo>
                    <a:cubicBezTo>
                      <a:pt x="270" y="138"/>
                      <a:pt x="270" y="138"/>
                      <a:pt x="270" y="138"/>
                    </a:cubicBezTo>
                    <a:lnTo>
                      <a:pt x="212" y="138"/>
                    </a:lnTo>
                    <a:close/>
                    <a:moveTo>
                      <a:pt x="278" y="80"/>
                    </a:moveTo>
                    <a:cubicBezTo>
                      <a:pt x="336" y="80"/>
                      <a:pt x="336" y="80"/>
                      <a:pt x="336" y="80"/>
                    </a:cubicBezTo>
                    <a:cubicBezTo>
                      <a:pt x="336" y="138"/>
                      <a:pt x="336" y="138"/>
                      <a:pt x="336" y="138"/>
                    </a:cubicBezTo>
                    <a:cubicBezTo>
                      <a:pt x="278" y="138"/>
                      <a:pt x="278" y="138"/>
                      <a:pt x="278" y="138"/>
                    </a:cubicBezTo>
                    <a:lnTo>
                      <a:pt x="278" y="80"/>
                    </a:lnTo>
                    <a:close/>
                    <a:moveTo>
                      <a:pt x="344" y="80"/>
                    </a:moveTo>
                    <a:cubicBezTo>
                      <a:pt x="402" y="80"/>
                      <a:pt x="402" y="80"/>
                      <a:pt x="402" y="80"/>
                    </a:cubicBezTo>
                    <a:cubicBezTo>
                      <a:pt x="402" y="138"/>
                      <a:pt x="402" y="138"/>
                      <a:pt x="402" y="138"/>
                    </a:cubicBezTo>
                    <a:cubicBezTo>
                      <a:pt x="344" y="138"/>
                      <a:pt x="344" y="138"/>
                      <a:pt x="344" y="138"/>
                    </a:cubicBezTo>
                    <a:lnTo>
                      <a:pt x="344" y="80"/>
                    </a:lnTo>
                    <a:close/>
                    <a:moveTo>
                      <a:pt x="344" y="72"/>
                    </a:moveTo>
                    <a:cubicBezTo>
                      <a:pt x="344" y="20"/>
                      <a:pt x="344" y="20"/>
                      <a:pt x="344" y="20"/>
                    </a:cubicBezTo>
                    <a:cubicBezTo>
                      <a:pt x="364" y="20"/>
                      <a:pt x="384" y="20"/>
                      <a:pt x="402" y="20"/>
                    </a:cubicBezTo>
                    <a:cubicBezTo>
                      <a:pt x="402" y="72"/>
                      <a:pt x="402" y="72"/>
                      <a:pt x="402" y="72"/>
                    </a:cubicBezTo>
                    <a:lnTo>
                      <a:pt x="344" y="72"/>
                    </a:lnTo>
                    <a:close/>
                    <a:moveTo>
                      <a:pt x="72" y="20"/>
                    </a:moveTo>
                    <a:cubicBezTo>
                      <a:pt x="72" y="72"/>
                      <a:pt x="72" y="72"/>
                      <a:pt x="72" y="72"/>
                    </a:cubicBezTo>
                    <a:cubicBezTo>
                      <a:pt x="20" y="72"/>
                      <a:pt x="20" y="72"/>
                      <a:pt x="20" y="72"/>
                    </a:cubicBezTo>
                    <a:cubicBezTo>
                      <a:pt x="20" y="43"/>
                      <a:pt x="20" y="23"/>
                      <a:pt x="20" y="20"/>
                    </a:cubicBezTo>
                    <a:cubicBezTo>
                      <a:pt x="23" y="20"/>
                      <a:pt x="43" y="20"/>
                      <a:pt x="72" y="20"/>
                    </a:cubicBezTo>
                    <a:close/>
                    <a:moveTo>
                      <a:pt x="42" y="465"/>
                    </a:moveTo>
                    <a:cubicBezTo>
                      <a:pt x="74" y="424"/>
                      <a:pt x="183" y="286"/>
                      <a:pt x="193" y="273"/>
                    </a:cubicBezTo>
                    <a:cubicBezTo>
                      <a:pt x="206" y="281"/>
                      <a:pt x="246" y="304"/>
                      <a:pt x="246" y="304"/>
                    </a:cubicBezTo>
                    <a:cubicBezTo>
                      <a:pt x="251" y="307"/>
                      <a:pt x="257" y="306"/>
                      <a:pt x="261" y="301"/>
                    </a:cubicBezTo>
                    <a:cubicBezTo>
                      <a:pt x="261" y="301"/>
                      <a:pt x="347" y="203"/>
                      <a:pt x="359" y="189"/>
                    </a:cubicBezTo>
                    <a:cubicBezTo>
                      <a:pt x="369" y="196"/>
                      <a:pt x="389" y="209"/>
                      <a:pt x="389" y="209"/>
                    </a:cubicBezTo>
                    <a:cubicBezTo>
                      <a:pt x="394" y="212"/>
                      <a:pt x="401" y="211"/>
                      <a:pt x="405" y="206"/>
                    </a:cubicBezTo>
                    <a:cubicBezTo>
                      <a:pt x="481" y="110"/>
                      <a:pt x="481" y="110"/>
                      <a:pt x="481" y="110"/>
                    </a:cubicBezTo>
                    <a:cubicBezTo>
                      <a:pt x="481" y="133"/>
                      <a:pt x="481" y="133"/>
                      <a:pt x="481" y="133"/>
                    </a:cubicBezTo>
                    <a:cubicBezTo>
                      <a:pt x="481" y="139"/>
                      <a:pt x="487" y="145"/>
                      <a:pt x="493" y="145"/>
                    </a:cubicBezTo>
                    <a:cubicBezTo>
                      <a:pt x="500" y="145"/>
                      <a:pt x="505" y="139"/>
                      <a:pt x="505" y="133"/>
                    </a:cubicBezTo>
                    <a:cubicBezTo>
                      <a:pt x="505" y="76"/>
                      <a:pt x="505" y="76"/>
                      <a:pt x="505" y="76"/>
                    </a:cubicBezTo>
                    <a:cubicBezTo>
                      <a:pt x="505" y="76"/>
                      <a:pt x="505" y="76"/>
                      <a:pt x="505" y="76"/>
                    </a:cubicBezTo>
                    <a:cubicBezTo>
                      <a:pt x="505" y="75"/>
                      <a:pt x="505" y="74"/>
                      <a:pt x="505" y="74"/>
                    </a:cubicBezTo>
                    <a:cubicBezTo>
                      <a:pt x="505" y="74"/>
                      <a:pt x="505" y="74"/>
                      <a:pt x="505" y="73"/>
                    </a:cubicBezTo>
                    <a:cubicBezTo>
                      <a:pt x="505" y="73"/>
                      <a:pt x="505" y="72"/>
                      <a:pt x="505" y="71"/>
                    </a:cubicBezTo>
                    <a:cubicBezTo>
                      <a:pt x="504" y="71"/>
                      <a:pt x="504" y="71"/>
                      <a:pt x="504" y="71"/>
                    </a:cubicBezTo>
                    <a:cubicBezTo>
                      <a:pt x="504" y="71"/>
                      <a:pt x="504" y="70"/>
                      <a:pt x="504" y="70"/>
                    </a:cubicBezTo>
                    <a:cubicBezTo>
                      <a:pt x="504" y="70"/>
                      <a:pt x="503" y="69"/>
                      <a:pt x="503" y="69"/>
                    </a:cubicBezTo>
                    <a:cubicBezTo>
                      <a:pt x="503" y="69"/>
                      <a:pt x="503" y="69"/>
                      <a:pt x="503" y="69"/>
                    </a:cubicBezTo>
                    <a:cubicBezTo>
                      <a:pt x="503" y="68"/>
                      <a:pt x="502" y="68"/>
                      <a:pt x="502" y="68"/>
                    </a:cubicBezTo>
                    <a:cubicBezTo>
                      <a:pt x="502" y="68"/>
                      <a:pt x="502" y="67"/>
                      <a:pt x="502" y="67"/>
                    </a:cubicBezTo>
                    <a:cubicBezTo>
                      <a:pt x="501" y="67"/>
                      <a:pt x="501" y="67"/>
                      <a:pt x="500" y="66"/>
                    </a:cubicBezTo>
                    <a:cubicBezTo>
                      <a:pt x="500" y="66"/>
                      <a:pt x="500" y="66"/>
                      <a:pt x="500" y="66"/>
                    </a:cubicBezTo>
                    <a:cubicBezTo>
                      <a:pt x="499" y="66"/>
                      <a:pt x="499" y="65"/>
                      <a:pt x="498" y="65"/>
                    </a:cubicBezTo>
                    <a:cubicBezTo>
                      <a:pt x="498" y="65"/>
                      <a:pt x="498" y="65"/>
                      <a:pt x="498" y="65"/>
                    </a:cubicBezTo>
                    <a:cubicBezTo>
                      <a:pt x="497" y="65"/>
                      <a:pt x="497" y="64"/>
                      <a:pt x="496" y="64"/>
                    </a:cubicBezTo>
                    <a:cubicBezTo>
                      <a:pt x="496" y="64"/>
                      <a:pt x="496" y="64"/>
                      <a:pt x="495" y="64"/>
                    </a:cubicBezTo>
                    <a:cubicBezTo>
                      <a:pt x="495" y="64"/>
                      <a:pt x="494" y="64"/>
                      <a:pt x="494" y="64"/>
                    </a:cubicBezTo>
                    <a:cubicBezTo>
                      <a:pt x="494" y="64"/>
                      <a:pt x="494" y="64"/>
                      <a:pt x="493" y="64"/>
                    </a:cubicBezTo>
                    <a:cubicBezTo>
                      <a:pt x="493" y="64"/>
                      <a:pt x="493" y="64"/>
                      <a:pt x="493" y="64"/>
                    </a:cubicBezTo>
                    <a:cubicBezTo>
                      <a:pt x="493" y="64"/>
                      <a:pt x="492" y="64"/>
                      <a:pt x="491" y="64"/>
                    </a:cubicBezTo>
                    <a:cubicBezTo>
                      <a:pt x="491" y="64"/>
                      <a:pt x="491" y="64"/>
                      <a:pt x="491" y="64"/>
                    </a:cubicBezTo>
                    <a:cubicBezTo>
                      <a:pt x="491" y="64"/>
                      <a:pt x="491" y="64"/>
                      <a:pt x="491" y="64"/>
                    </a:cubicBezTo>
                    <a:cubicBezTo>
                      <a:pt x="438" y="76"/>
                      <a:pt x="438" y="76"/>
                      <a:pt x="438" y="76"/>
                    </a:cubicBezTo>
                    <a:cubicBezTo>
                      <a:pt x="432" y="77"/>
                      <a:pt x="428" y="84"/>
                      <a:pt x="429" y="90"/>
                    </a:cubicBezTo>
                    <a:cubicBezTo>
                      <a:pt x="431" y="97"/>
                      <a:pt x="437" y="101"/>
                      <a:pt x="443" y="99"/>
                    </a:cubicBezTo>
                    <a:cubicBezTo>
                      <a:pt x="443" y="99"/>
                      <a:pt x="454" y="97"/>
                      <a:pt x="463" y="95"/>
                    </a:cubicBezTo>
                    <a:cubicBezTo>
                      <a:pt x="439" y="125"/>
                      <a:pt x="402" y="171"/>
                      <a:pt x="393" y="183"/>
                    </a:cubicBezTo>
                    <a:cubicBezTo>
                      <a:pt x="382" y="176"/>
                      <a:pt x="363" y="163"/>
                      <a:pt x="363" y="163"/>
                    </a:cubicBezTo>
                    <a:cubicBezTo>
                      <a:pt x="358" y="160"/>
                      <a:pt x="352" y="161"/>
                      <a:pt x="348" y="165"/>
                    </a:cubicBezTo>
                    <a:cubicBezTo>
                      <a:pt x="348" y="165"/>
                      <a:pt x="261" y="265"/>
                      <a:pt x="249" y="278"/>
                    </a:cubicBezTo>
                    <a:cubicBezTo>
                      <a:pt x="236" y="271"/>
                      <a:pt x="196" y="247"/>
                      <a:pt x="196" y="247"/>
                    </a:cubicBezTo>
                    <a:cubicBezTo>
                      <a:pt x="191" y="244"/>
                      <a:pt x="184" y="245"/>
                      <a:pt x="181" y="250"/>
                    </a:cubicBezTo>
                    <a:cubicBezTo>
                      <a:pt x="20" y="454"/>
                      <a:pt x="20" y="454"/>
                      <a:pt x="20" y="454"/>
                    </a:cubicBezTo>
                    <a:cubicBezTo>
                      <a:pt x="20" y="450"/>
                      <a:pt x="20" y="445"/>
                      <a:pt x="20" y="439"/>
                    </a:cubicBezTo>
                    <a:cubicBezTo>
                      <a:pt x="20" y="432"/>
                      <a:pt x="20" y="423"/>
                      <a:pt x="20" y="412"/>
                    </a:cubicBezTo>
                    <a:cubicBezTo>
                      <a:pt x="41" y="412"/>
                      <a:pt x="41" y="412"/>
                      <a:pt x="41" y="412"/>
                    </a:cubicBezTo>
                    <a:cubicBezTo>
                      <a:pt x="48" y="404"/>
                      <a:pt x="48" y="404"/>
                      <a:pt x="48" y="404"/>
                    </a:cubicBezTo>
                    <a:cubicBezTo>
                      <a:pt x="20" y="404"/>
                      <a:pt x="20" y="404"/>
                      <a:pt x="20" y="404"/>
                    </a:cubicBezTo>
                    <a:cubicBezTo>
                      <a:pt x="20" y="387"/>
                      <a:pt x="20" y="367"/>
                      <a:pt x="20" y="346"/>
                    </a:cubicBezTo>
                    <a:cubicBezTo>
                      <a:pt x="72" y="346"/>
                      <a:pt x="72" y="346"/>
                      <a:pt x="72" y="346"/>
                    </a:cubicBezTo>
                    <a:cubicBezTo>
                      <a:pt x="72" y="374"/>
                      <a:pt x="72" y="374"/>
                      <a:pt x="72" y="374"/>
                    </a:cubicBezTo>
                    <a:cubicBezTo>
                      <a:pt x="80" y="364"/>
                      <a:pt x="80" y="364"/>
                      <a:pt x="80" y="364"/>
                    </a:cubicBezTo>
                    <a:cubicBezTo>
                      <a:pt x="80" y="346"/>
                      <a:pt x="80" y="346"/>
                      <a:pt x="80" y="346"/>
                    </a:cubicBezTo>
                    <a:cubicBezTo>
                      <a:pt x="94" y="346"/>
                      <a:pt x="94" y="346"/>
                      <a:pt x="94" y="346"/>
                    </a:cubicBezTo>
                    <a:cubicBezTo>
                      <a:pt x="101" y="338"/>
                      <a:pt x="101" y="338"/>
                      <a:pt x="101" y="338"/>
                    </a:cubicBezTo>
                    <a:cubicBezTo>
                      <a:pt x="80" y="338"/>
                      <a:pt x="80" y="338"/>
                      <a:pt x="80" y="338"/>
                    </a:cubicBezTo>
                    <a:cubicBezTo>
                      <a:pt x="80" y="279"/>
                      <a:pt x="80" y="279"/>
                      <a:pt x="80" y="279"/>
                    </a:cubicBezTo>
                    <a:cubicBezTo>
                      <a:pt x="138" y="279"/>
                      <a:pt x="138" y="279"/>
                      <a:pt x="138" y="279"/>
                    </a:cubicBezTo>
                    <a:cubicBezTo>
                      <a:pt x="138" y="291"/>
                      <a:pt x="138" y="291"/>
                      <a:pt x="138" y="291"/>
                    </a:cubicBezTo>
                    <a:cubicBezTo>
                      <a:pt x="146" y="281"/>
                      <a:pt x="146" y="281"/>
                      <a:pt x="146" y="281"/>
                    </a:cubicBezTo>
                    <a:cubicBezTo>
                      <a:pt x="146" y="279"/>
                      <a:pt x="146" y="279"/>
                      <a:pt x="146" y="279"/>
                    </a:cubicBezTo>
                    <a:cubicBezTo>
                      <a:pt x="147" y="279"/>
                      <a:pt x="147" y="279"/>
                      <a:pt x="147" y="279"/>
                    </a:cubicBezTo>
                    <a:cubicBezTo>
                      <a:pt x="153" y="271"/>
                      <a:pt x="153" y="271"/>
                      <a:pt x="153" y="271"/>
                    </a:cubicBezTo>
                    <a:cubicBezTo>
                      <a:pt x="146" y="271"/>
                      <a:pt x="146" y="271"/>
                      <a:pt x="146" y="271"/>
                    </a:cubicBezTo>
                    <a:cubicBezTo>
                      <a:pt x="146" y="213"/>
                      <a:pt x="146" y="213"/>
                      <a:pt x="146" y="213"/>
                    </a:cubicBezTo>
                    <a:cubicBezTo>
                      <a:pt x="204" y="213"/>
                      <a:pt x="204" y="213"/>
                      <a:pt x="204" y="213"/>
                    </a:cubicBezTo>
                    <a:cubicBezTo>
                      <a:pt x="204" y="242"/>
                      <a:pt x="204" y="242"/>
                      <a:pt x="204" y="242"/>
                    </a:cubicBezTo>
                    <a:cubicBezTo>
                      <a:pt x="206" y="243"/>
                      <a:pt x="209" y="245"/>
                      <a:pt x="212" y="247"/>
                    </a:cubicBezTo>
                    <a:cubicBezTo>
                      <a:pt x="212" y="213"/>
                      <a:pt x="212" y="213"/>
                      <a:pt x="212" y="213"/>
                    </a:cubicBezTo>
                    <a:cubicBezTo>
                      <a:pt x="270" y="213"/>
                      <a:pt x="270" y="213"/>
                      <a:pt x="270" y="213"/>
                    </a:cubicBezTo>
                    <a:cubicBezTo>
                      <a:pt x="270" y="242"/>
                      <a:pt x="270" y="242"/>
                      <a:pt x="270" y="242"/>
                    </a:cubicBezTo>
                    <a:cubicBezTo>
                      <a:pt x="273" y="239"/>
                      <a:pt x="275" y="236"/>
                      <a:pt x="278" y="233"/>
                    </a:cubicBezTo>
                    <a:cubicBezTo>
                      <a:pt x="278" y="213"/>
                      <a:pt x="278" y="213"/>
                      <a:pt x="278" y="213"/>
                    </a:cubicBezTo>
                    <a:cubicBezTo>
                      <a:pt x="295" y="213"/>
                      <a:pt x="295" y="213"/>
                      <a:pt x="295" y="213"/>
                    </a:cubicBezTo>
                    <a:cubicBezTo>
                      <a:pt x="298" y="210"/>
                      <a:pt x="300" y="207"/>
                      <a:pt x="302" y="205"/>
                    </a:cubicBezTo>
                    <a:cubicBezTo>
                      <a:pt x="278" y="205"/>
                      <a:pt x="278" y="205"/>
                      <a:pt x="278" y="205"/>
                    </a:cubicBezTo>
                    <a:cubicBezTo>
                      <a:pt x="278" y="146"/>
                      <a:pt x="278" y="146"/>
                      <a:pt x="278" y="146"/>
                    </a:cubicBezTo>
                    <a:cubicBezTo>
                      <a:pt x="336" y="146"/>
                      <a:pt x="336" y="146"/>
                      <a:pt x="336" y="146"/>
                    </a:cubicBezTo>
                    <a:cubicBezTo>
                      <a:pt x="336" y="166"/>
                      <a:pt x="336" y="166"/>
                      <a:pt x="336" y="166"/>
                    </a:cubicBezTo>
                    <a:cubicBezTo>
                      <a:pt x="340" y="162"/>
                      <a:pt x="342" y="160"/>
                      <a:pt x="342" y="160"/>
                    </a:cubicBezTo>
                    <a:cubicBezTo>
                      <a:pt x="342" y="159"/>
                      <a:pt x="343" y="158"/>
                      <a:pt x="344" y="158"/>
                    </a:cubicBezTo>
                    <a:cubicBezTo>
                      <a:pt x="344" y="146"/>
                      <a:pt x="344" y="146"/>
                      <a:pt x="344" y="146"/>
                    </a:cubicBezTo>
                    <a:cubicBezTo>
                      <a:pt x="402" y="146"/>
                      <a:pt x="402" y="146"/>
                      <a:pt x="402" y="146"/>
                    </a:cubicBezTo>
                    <a:cubicBezTo>
                      <a:pt x="402" y="158"/>
                      <a:pt x="402" y="158"/>
                      <a:pt x="402" y="158"/>
                    </a:cubicBezTo>
                    <a:cubicBezTo>
                      <a:pt x="405" y="155"/>
                      <a:pt x="407" y="152"/>
                      <a:pt x="410" y="148"/>
                    </a:cubicBezTo>
                    <a:cubicBezTo>
                      <a:pt x="410" y="146"/>
                      <a:pt x="410" y="146"/>
                      <a:pt x="410" y="146"/>
                    </a:cubicBezTo>
                    <a:cubicBezTo>
                      <a:pt x="412" y="146"/>
                      <a:pt x="412" y="146"/>
                      <a:pt x="412" y="146"/>
                    </a:cubicBezTo>
                    <a:cubicBezTo>
                      <a:pt x="414" y="144"/>
                      <a:pt x="416" y="141"/>
                      <a:pt x="418" y="138"/>
                    </a:cubicBezTo>
                    <a:cubicBezTo>
                      <a:pt x="410" y="138"/>
                      <a:pt x="410" y="138"/>
                      <a:pt x="410" y="138"/>
                    </a:cubicBezTo>
                    <a:cubicBezTo>
                      <a:pt x="410" y="80"/>
                      <a:pt x="410" y="80"/>
                      <a:pt x="410" y="80"/>
                    </a:cubicBezTo>
                    <a:cubicBezTo>
                      <a:pt x="422" y="80"/>
                      <a:pt x="422" y="80"/>
                      <a:pt x="422" y="80"/>
                    </a:cubicBezTo>
                    <a:cubicBezTo>
                      <a:pt x="424" y="77"/>
                      <a:pt x="426" y="74"/>
                      <a:pt x="429" y="72"/>
                    </a:cubicBezTo>
                    <a:cubicBezTo>
                      <a:pt x="410" y="72"/>
                      <a:pt x="410" y="72"/>
                      <a:pt x="410" y="72"/>
                    </a:cubicBezTo>
                    <a:cubicBezTo>
                      <a:pt x="410" y="20"/>
                      <a:pt x="410" y="20"/>
                      <a:pt x="410" y="20"/>
                    </a:cubicBezTo>
                    <a:cubicBezTo>
                      <a:pt x="432" y="20"/>
                      <a:pt x="452" y="20"/>
                      <a:pt x="468" y="20"/>
                    </a:cubicBezTo>
                    <a:cubicBezTo>
                      <a:pt x="468" y="61"/>
                      <a:pt x="468" y="61"/>
                      <a:pt x="468" y="61"/>
                    </a:cubicBezTo>
                    <a:cubicBezTo>
                      <a:pt x="476" y="59"/>
                      <a:pt x="476" y="59"/>
                      <a:pt x="476" y="59"/>
                    </a:cubicBezTo>
                    <a:cubicBezTo>
                      <a:pt x="476" y="20"/>
                      <a:pt x="476" y="20"/>
                      <a:pt x="476" y="20"/>
                    </a:cubicBezTo>
                    <a:cubicBezTo>
                      <a:pt x="506" y="20"/>
                      <a:pt x="525" y="20"/>
                      <a:pt x="528" y="20"/>
                    </a:cubicBezTo>
                    <a:cubicBezTo>
                      <a:pt x="528" y="23"/>
                      <a:pt x="528" y="43"/>
                      <a:pt x="528" y="72"/>
                    </a:cubicBezTo>
                    <a:cubicBezTo>
                      <a:pt x="513" y="72"/>
                      <a:pt x="513" y="72"/>
                      <a:pt x="513" y="72"/>
                    </a:cubicBezTo>
                    <a:cubicBezTo>
                      <a:pt x="513" y="72"/>
                      <a:pt x="513" y="72"/>
                      <a:pt x="513" y="73"/>
                    </a:cubicBezTo>
                    <a:cubicBezTo>
                      <a:pt x="513" y="74"/>
                      <a:pt x="513" y="74"/>
                      <a:pt x="513" y="75"/>
                    </a:cubicBezTo>
                    <a:cubicBezTo>
                      <a:pt x="513" y="76"/>
                      <a:pt x="513" y="76"/>
                      <a:pt x="513" y="76"/>
                    </a:cubicBezTo>
                    <a:cubicBezTo>
                      <a:pt x="513" y="80"/>
                      <a:pt x="513" y="80"/>
                      <a:pt x="513" y="80"/>
                    </a:cubicBezTo>
                    <a:cubicBezTo>
                      <a:pt x="528" y="80"/>
                      <a:pt x="528" y="80"/>
                      <a:pt x="528" y="80"/>
                    </a:cubicBezTo>
                    <a:cubicBezTo>
                      <a:pt x="528" y="97"/>
                      <a:pt x="528" y="117"/>
                      <a:pt x="528" y="138"/>
                    </a:cubicBezTo>
                    <a:cubicBezTo>
                      <a:pt x="512" y="138"/>
                      <a:pt x="512" y="138"/>
                      <a:pt x="512" y="138"/>
                    </a:cubicBezTo>
                    <a:cubicBezTo>
                      <a:pt x="512" y="141"/>
                      <a:pt x="510" y="144"/>
                      <a:pt x="508" y="146"/>
                    </a:cubicBezTo>
                    <a:cubicBezTo>
                      <a:pt x="528" y="146"/>
                      <a:pt x="528" y="146"/>
                      <a:pt x="528" y="146"/>
                    </a:cubicBezTo>
                    <a:cubicBezTo>
                      <a:pt x="528" y="165"/>
                      <a:pt x="528" y="185"/>
                      <a:pt x="528" y="205"/>
                    </a:cubicBezTo>
                    <a:cubicBezTo>
                      <a:pt x="476" y="205"/>
                      <a:pt x="476" y="205"/>
                      <a:pt x="476" y="205"/>
                    </a:cubicBezTo>
                    <a:cubicBezTo>
                      <a:pt x="476" y="146"/>
                      <a:pt x="476" y="146"/>
                      <a:pt x="476" y="146"/>
                    </a:cubicBezTo>
                    <a:cubicBezTo>
                      <a:pt x="479" y="146"/>
                      <a:pt x="479" y="146"/>
                      <a:pt x="479" y="146"/>
                    </a:cubicBezTo>
                    <a:cubicBezTo>
                      <a:pt x="476" y="143"/>
                      <a:pt x="474" y="138"/>
                      <a:pt x="473" y="133"/>
                    </a:cubicBezTo>
                    <a:cubicBezTo>
                      <a:pt x="463" y="146"/>
                      <a:pt x="463" y="146"/>
                      <a:pt x="463" y="146"/>
                    </a:cubicBezTo>
                    <a:cubicBezTo>
                      <a:pt x="468" y="146"/>
                      <a:pt x="468" y="146"/>
                      <a:pt x="468" y="146"/>
                    </a:cubicBezTo>
                    <a:cubicBezTo>
                      <a:pt x="468" y="205"/>
                      <a:pt x="468" y="205"/>
                      <a:pt x="468" y="205"/>
                    </a:cubicBezTo>
                    <a:cubicBezTo>
                      <a:pt x="416" y="205"/>
                      <a:pt x="416" y="205"/>
                      <a:pt x="416" y="205"/>
                    </a:cubicBezTo>
                    <a:cubicBezTo>
                      <a:pt x="411" y="211"/>
                      <a:pt x="411" y="211"/>
                      <a:pt x="411" y="211"/>
                    </a:cubicBezTo>
                    <a:cubicBezTo>
                      <a:pt x="409" y="214"/>
                      <a:pt x="406" y="216"/>
                      <a:pt x="402" y="218"/>
                    </a:cubicBezTo>
                    <a:cubicBezTo>
                      <a:pt x="402" y="271"/>
                      <a:pt x="402" y="271"/>
                      <a:pt x="402" y="271"/>
                    </a:cubicBezTo>
                    <a:cubicBezTo>
                      <a:pt x="344" y="271"/>
                      <a:pt x="344" y="271"/>
                      <a:pt x="344" y="271"/>
                    </a:cubicBezTo>
                    <a:cubicBezTo>
                      <a:pt x="344" y="218"/>
                      <a:pt x="344" y="218"/>
                      <a:pt x="344" y="218"/>
                    </a:cubicBezTo>
                    <a:cubicBezTo>
                      <a:pt x="342" y="221"/>
                      <a:pt x="339" y="224"/>
                      <a:pt x="336" y="227"/>
                    </a:cubicBezTo>
                    <a:cubicBezTo>
                      <a:pt x="336" y="271"/>
                      <a:pt x="336" y="271"/>
                      <a:pt x="336" y="271"/>
                    </a:cubicBezTo>
                    <a:cubicBezTo>
                      <a:pt x="298" y="271"/>
                      <a:pt x="298" y="271"/>
                      <a:pt x="298" y="271"/>
                    </a:cubicBezTo>
                    <a:cubicBezTo>
                      <a:pt x="295" y="274"/>
                      <a:pt x="293" y="277"/>
                      <a:pt x="291" y="279"/>
                    </a:cubicBezTo>
                    <a:cubicBezTo>
                      <a:pt x="336" y="279"/>
                      <a:pt x="336" y="279"/>
                      <a:pt x="336" y="279"/>
                    </a:cubicBezTo>
                    <a:cubicBezTo>
                      <a:pt x="336" y="338"/>
                      <a:pt x="336" y="338"/>
                      <a:pt x="336" y="338"/>
                    </a:cubicBezTo>
                    <a:cubicBezTo>
                      <a:pt x="278" y="338"/>
                      <a:pt x="278" y="338"/>
                      <a:pt x="278" y="338"/>
                    </a:cubicBezTo>
                    <a:cubicBezTo>
                      <a:pt x="278" y="293"/>
                      <a:pt x="278" y="293"/>
                      <a:pt x="278" y="293"/>
                    </a:cubicBezTo>
                    <a:cubicBezTo>
                      <a:pt x="275" y="297"/>
                      <a:pt x="272" y="300"/>
                      <a:pt x="270" y="303"/>
                    </a:cubicBezTo>
                    <a:cubicBezTo>
                      <a:pt x="270" y="338"/>
                      <a:pt x="270" y="338"/>
                      <a:pt x="270" y="338"/>
                    </a:cubicBezTo>
                    <a:cubicBezTo>
                      <a:pt x="212" y="338"/>
                      <a:pt x="212" y="338"/>
                      <a:pt x="212" y="338"/>
                    </a:cubicBezTo>
                    <a:cubicBezTo>
                      <a:pt x="212" y="293"/>
                      <a:pt x="212" y="293"/>
                      <a:pt x="212" y="293"/>
                    </a:cubicBezTo>
                    <a:cubicBezTo>
                      <a:pt x="209" y="292"/>
                      <a:pt x="207" y="290"/>
                      <a:pt x="204" y="289"/>
                    </a:cubicBezTo>
                    <a:cubicBezTo>
                      <a:pt x="204" y="338"/>
                      <a:pt x="204" y="338"/>
                      <a:pt x="204" y="338"/>
                    </a:cubicBezTo>
                    <a:cubicBezTo>
                      <a:pt x="152" y="338"/>
                      <a:pt x="152" y="338"/>
                      <a:pt x="152" y="338"/>
                    </a:cubicBezTo>
                    <a:cubicBezTo>
                      <a:pt x="147" y="343"/>
                      <a:pt x="143" y="349"/>
                      <a:pt x="138" y="355"/>
                    </a:cubicBezTo>
                    <a:cubicBezTo>
                      <a:pt x="138" y="404"/>
                      <a:pt x="138" y="404"/>
                      <a:pt x="138" y="404"/>
                    </a:cubicBezTo>
                    <a:cubicBezTo>
                      <a:pt x="99" y="404"/>
                      <a:pt x="99" y="404"/>
                      <a:pt x="99" y="404"/>
                    </a:cubicBezTo>
                    <a:cubicBezTo>
                      <a:pt x="97" y="407"/>
                      <a:pt x="95" y="410"/>
                      <a:pt x="93" y="412"/>
                    </a:cubicBezTo>
                    <a:cubicBezTo>
                      <a:pt x="138" y="412"/>
                      <a:pt x="138" y="412"/>
                      <a:pt x="138" y="412"/>
                    </a:cubicBezTo>
                    <a:cubicBezTo>
                      <a:pt x="138" y="465"/>
                      <a:pt x="138" y="465"/>
                      <a:pt x="138" y="465"/>
                    </a:cubicBezTo>
                    <a:cubicBezTo>
                      <a:pt x="116" y="465"/>
                      <a:pt x="97" y="465"/>
                      <a:pt x="80" y="465"/>
                    </a:cubicBezTo>
                    <a:cubicBezTo>
                      <a:pt x="80" y="428"/>
                      <a:pt x="80" y="428"/>
                      <a:pt x="80" y="428"/>
                    </a:cubicBezTo>
                    <a:cubicBezTo>
                      <a:pt x="77" y="432"/>
                      <a:pt x="74" y="435"/>
                      <a:pt x="72" y="438"/>
                    </a:cubicBezTo>
                    <a:cubicBezTo>
                      <a:pt x="72" y="465"/>
                      <a:pt x="72" y="465"/>
                      <a:pt x="72" y="465"/>
                    </a:cubicBezTo>
                    <a:cubicBezTo>
                      <a:pt x="64" y="465"/>
                      <a:pt x="57" y="465"/>
                      <a:pt x="51" y="465"/>
                    </a:cubicBezTo>
                    <a:cubicBezTo>
                      <a:pt x="48" y="465"/>
                      <a:pt x="45" y="465"/>
                      <a:pt x="42" y="465"/>
                    </a:cubicBezTo>
                    <a:close/>
                    <a:moveTo>
                      <a:pt x="476" y="465"/>
                    </a:moveTo>
                    <a:cubicBezTo>
                      <a:pt x="476" y="412"/>
                      <a:pt x="476" y="412"/>
                      <a:pt x="476" y="412"/>
                    </a:cubicBezTo>
                    <a:cubicBezTo>
                      <a:pt x="528" y="412"/>
                      <a:pt x="528" y="412"/>
                      <a:pt x="528" y="412"/>
                    </a:cubicBezTo>
                    <a:cubicBezTo>
                      <a:pt x="528" y="441"/>
                      <a:pt x="528" y="461"/>
                      <a:pt x="528" y="465"/>
                    </a:cubicBezTo>
                    <a:cubicBezTo>
                      <a:pt x="525" y="465"/>
                      <a:pt x="506" y="465"/>
                      <a:pt x="476" y="4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pPr defTabSz="914367">
                  <a:defRPr/>
                </a:pPr>
                <a:endParaRPr lang="en-US" sz="1764">
                  <a:solidFill>
                    <a:srgbClr val="000000"/>
                  </a:solidFill>
                  <a:latin typeface="Segoe UI"/>
                </a:endParaRPr>
              </a:p>
            </p:txBody>
          </p:sp>
        </p:grpSp>
        <p:grpSp>
          <p:nvGrpSpPr>
            <p:cNvPr id="156" name="Group 155"/>
            <p:cNvGrpSpPr/>
            <p:nvPr/>
          </p:nvGrpSpPr>
          <p:grpSpPr>
            <a:xfrm>
              <a:off x="9349911" y="1771757"/>
              <a:ext cx="656101" cy="473102"/>
              <a:chOff x="8915866" y="1172234"/>
              <a:chExt cx="640240" cy="461665"/>
            </a:xfrm>
          </p:grpSpPr>
          <p:sp>
            <p:nvSpPr>
              <p:cNvPr id="157" name="TextBox 156"/>
              <p:cNvSpPr txBox="1"/>
              <p:nvPr/>
            </p:nvSpPr>
            <p:spPr>
              <a:xfrm>
                <a:off x="8915866" y="1172234"/>
                <a:ext cx="640240" cy="4616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gradFill>
                      <a:gsLst>
                        <a:gs pos="2917">
                          <a:srgbClr val="505050"/>
                        </a:gs>
                        <a:gs pos="30000">
                          <a:srgbClr val="505050"/>
                        </a:gs>
                      </a:gsLst>
                      <a:lin ang="5400000" scaled="0"/>
                    </a:gradFill>
                    <a:latin typeface="Segoe UI"/>
                  </a:rPr>
                  <a:t>&lt;/&gt;</a:t>
                </a:r>
              </a:p>
            </p:txBody>
          </p:sp>
          <p:grpSp>
            <p:nvGrpSpPr>
              <p:cNvPr id="158" name="Group 127"/>
              <p:cNvGrpSpPr>
                <a:grpSpLocks noChangeAspect="1"/>
              </p:cNvGrpSpPr>
              <p:nvPr/>
            </p:nvGrpSpPr>
            <p:grpSpPr bwMode="auto">
              <a:xfrm>
                <a:off x="9043988" y="1209675"/>
                <a:ext cx="346075" cy="296863"/>
                <a:chOff x="5697" y="762"/>
                <a:chExt cx="218" cy="187"/>
              </a:xfrm>
            </p:grpSpPr>
            <p:sp>
              <p:nvSpPr>
                <p:cNvPr id="168" name="Rectangle 128"/>
                <p:cNvSpPr>
                  <a:spLocks noChangeArrowheads="1"/>
                </p:cNvSpPr>
                <p:nvPr/>
              </p:nvSpPr>
              <p:spPr bwMode="auto">
                <a:xfrm>
                  <a:off x="5697" y="762"/>
                  <a:ext cx="218" cy="187"/>
                </a:xfrm>
                <a:prstGeom prst="rect">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4" name="Line 129"/>
                <p:cNvSpPr>
                  <a:spLocks noChangeShapeType="1"/>
                </p:cNvSpPr>
                <p:nvPr/>
              </p:nvSpPr>
              <p:spPr bwMode="auto">
                <a:xfrm flipH="1">
                  <a:off x="5697" y="813"/>
                  <a:ext cx="218" cy="0"/>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5" name="Oval 130"/>
                <p:cNvSpPr>
                  <a:spLocks noChangeArrowheads="1"/>
                </p:cNvSpPr>
                <p:nvPr/>
              </p:nvSpPr>
              <p:spPr bwMode="auto">
                <a:xfrm>
                  <a:off x="5823"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6" name="Oval 131"/>
                <p:cNvSpPr>
                  <a:spLocks noChangeArrowheads="1"/>
                </p:cNvSpPr>
                <p:nvPr/>
              </p:nvSpPr>
              <p:spPr bwMode="auto">
                <a:xfrm>
                  <a:off x="5848"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7" name="Oval 132"/>
                <p:cNvSpPr>
                  <a:spLocks noChangeArrowheads="1"/>
                </p:cNvSpPr>
                <p:nvPr/>
              </p:nvSpPr>
              <p:spPr bwMode="auto">
                <a:xfrm>
                  <a:off x="5873"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179" name="Group 145"/>
            <p:cNvGrpSpPr>
              <a:grpSpLocks noChangeAspect="1"/>
            </p:cNvGrpSpPr>
            <p:nvPr/>
          </p:nvGrpSpPr>
          <p:grpSpPr bwMode="auto">
            <a:xfrm>
              <a:off x="6208655" y="1878649"/>
              <a:ext cx="431800" cy="244475"/>
              <a:chOff x="3846" y="854"/>
              <a:chExt cx="272" cy="154"/>
            </a:xfrm>
            <a:solidFill>
              <a:schemeClr val="tx1"/>
            </a:solidFill>
          </p:grpSpPr>
          <p:sp>
            <p:nvSpPr>
              <p:cNvPr id="180" name="Oval 146"/>
              <p:cNvSpPr>
                <a:spLocks noChangeArrowheads="1"/>
              </p:cNvSpPr>
              <p:nvPr/>
            </p:nvSpPr>
            <p:spPr bwMode="auto">
              <a:xfrm>
                <a:off x="3965" y="914"/>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1" name="Freeform 147"/>
              <p:cNvSpPr>
                <a:spLocks noEditPoints="1"/>
              </p:cNvSpPr>
              <p:nvPr/>
            </p:nvSpPr>
            <p:spPr bwMode="auto">
              <a:xfrm>
                <a:off x="3846" y="854"/>
                <a:ext cx="272" cy="154"/>
              </a:xfrm>
              <a:custGeom>
                <a:avLst/>
                <a:gdLst>
                  <a:gd name="T0" fmla="*/ 126 w 130"/>
                  <a:gd name="T1" fmla="*/ 28 h 72"/>
                  <a:gd name="T2" fmla="*/ 126 w 130"/>
                  <a:gd name="T3" fmla="*/ 28 h 72"/>
                  <a:gd name="T4" fmla="*/ 65 w 130"/>
                  <a:gd name="T5" fmla="*/ 0 h 72"/>
                  <a:gd name="T6" fmla="*/ 4 w 130"/>
                  <a:gd name="T7" fmla="*/ 28 h 72"/>
                  <a:gd name="T8" fmla="*/ 4 w 130"/>
                  <a:gd name="T9" fmla="*/ 28 h 72"/>
                  <a:gd name="T10" fmla="*/ 4 w 130"/>
                  <a:gd name="T11" fmla="*/ 44 h 72"/>
                  <a:gd name="T12" fmla="*/ 4 w 130"/>
                  <a:gd name="T13" fmla="*/ 44 h 72"/>
                  <a:gd name="T14" fmla="*/ 65 w 130"/>
                  <a:gd name="T15" fmla="*/ 72 h 72"/>
                  <a:gd name="T16" fmla="*/ 126 w 130"/>
                  <a:gd name="T17" fmla="*/ 44 h 72"/>
                  <a:gd name="T18" fmla="*/ 126 w 130"/>
                  <a:gd name="T19" fmla="*/ 44 h 72"/>
                  <a:gd name="T20" fmla="*/ 126 w 130"/>
                  <a:gd name="T21" fmla="*/ 28 h 72"/>
                  <a:gd name="T22" fmla="*/ 93 w 130"/>
                  <a:gd name="T23" fmla="*/ 36 h 72"/>
                  <a:gd name="T24" fmla="*/ 68 w 130"/>
                  <a:gd name="T25" fmla="*/ 64 h 72"/>
                  <a:gd name="T26" fmla="*/ 65 w 130"/>
                  <a:gd name="T27" fmla="*/ 64 h 72"/>
                  <a:gd name="T28" fmla="*/ 62 w 130"/>
                  <a:gd name="T29" fmla="*/ 64 h 72"/>
                  <a:gd name="T30" fmla="*/ 37 w 130"/>
                  <a:gd name="T31" fmla="*/ 36 h 72"/>
                  <a:gd name="T32" fmla="*/ 62 w 130"/>
                  <a:gd name="T33" fmla="*/ 8 h 72"/>
                  <a:gd name="T34" fmla="*/ 65 w 130"/>
                  <a:gd name="T35" fmla="*/ 8 h 72"/>
                  <a:gd name="T36" fmla="*/ 68 w 130"/>
                  <a:gd name="T37" fmla="*/ 8 h 72"/>
                  <a:gd name="T38" fmla="*/ 93 w 130"/>
                  <a:gd name="T39" fmla="*/ 36 h 72"/>
                  <a:gd name="T40" fmla="*/ 10 w 130"/>
                  <a:gd name="T41" fmla="*/ 39 h 72"/>
                  <a:gd name="T42" fmla="*/ 7 w 130"/>
                  <a:gd name="T43" fmla="*/ 41 h 72"/>
                  <a:gd name="T44" fmla="*/ 10 w 130"/>
                  <a:gd name="T45" fmla="*/ 39 h 72"/>
                  <a:gd name="T46" fmla="*/ 10 w 130"/>
                  <a:gd name="T47" fmla="*/ 33 h 72"/>
                  <a:gd name="T48" fmla="*/ 7 w 130"/>
                  <a:gd name="T49" fmla="*/ 31 h 72"/>
                  <a:gd name="T50" fmla="*/ 10 w 130"/>
                  <a:gd name="T51" fmla="*/ 33 h 72"/>
                  <a:gd name="T52" fmla="*/ 37 w 130"/>
                  <a:gd name="T53" fmla="*/ 14 h 72"/>
                  <a:gd name="T54" fmla="*/ 29 w 130"/>
                  <a:gd name="T55" fmla="*/ 36 h 72"/>
                  <a:gd name="T56" fmla="*/ 37 w 130"/>
                  <a:gd name="T57" fmla="*/ 58 h 72"/>
                  <a:gd name="T58" fmla="*/ 10 w 130"/>
                  <a:gd name="T59" fmla="*/ 39 h 72"/>
                  <a:gd name="T60" fmla="*/ 120 w 130"/>
                  <a:gd name="T61" fmla="*/ 39 h 72"/>
                  <a:gd name="T62" fmla="*/ 93 w 130"/>
                  <a:gd name="T63" fmla="*/ 58 h 72"/>
                  <a:gd name="T64" fmla="*/ 101 w 130"/>
                  <a:gd name="T65" fmla="*/ 36 h 72"/>
                  <a:gd name="T66" fmla="*/ 93 w 130"/>
                  <a:gd name="T67" fmla="*/ 14 h 72"/>
                  <a:gd name="T68" fmla="*/ 120 w 130"/>
                  <a:gd name="T69" fmla="*/ 33 h 72"/>
                  <a:gd name="T70" fmla="*/ 123 w 130"/>
                  <a:gd name="T71" fmla="*/ 31 h 72"/>
                  <a:gd name="T72" fmla="*/ 120 w 130"/>
                  <a:gd name="T73" fmla="*/ 33 h 72"/>
                  <a:gd name="T74" fmla="*/ 120 w 130"/>
                  <a:gd name="T75" fmla="*/ 39 h 72"/>
                  <a:gd name="T76" fmla="*/ 123 w 130"/>
                  <a:gd name="T77" fmla="*/ 41 h 72"/>
                  <a:gd name="T78" fmla="*/ 120 w 130"/>
                  <a:gd name="T79"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72">
                    <a:moveTo>
                      <a:pt x="126" y="28"/>
                    </a:moveTo>
                    <a:cubicBezTo>
                      <a:pt x="126" y="28"/>
                      <a:pt x="126" y="28"/>
                      <a:pt x="126" y="28"/>
                    </a:cubicBezTo>
                    <a:cubicBezTo>
                      <a:pt x="110" y="10"/>
                      <a:pt x="88" y="0"/>
                      <a:pt x="65" y="0"/>
                    </a:cubicBezTo>
                    <a:cubicBezTo>
                      <a:pt x="42" y="0"/>
                      <a:pt x="20" y="10"/>
                      <a:pt x="4" y="28"/>
                    </a:cubicBezTo>
                    <a:cubicBezTo>
                      <a:pt x="4" y="28"/>
                      <a:pt x="4" y="28"/>
                      <a:pt x="4" y="28"/>
                    </a:cubicBezTo>
                    <a:cubicBezTo>
                      <a:pt x="0" y="32"/>
                      <a:pt x="0" y="40"/>
                      <a:pt x="4" y="44"/>
                    </a:cubicBezTo>
                    <a:cubicBezTo>
                      <a:pt x="4" y="44"/>
                      <a:pt x="4" y="44"/>
                      <a:pt x="4" y="44"/>
                    </a:cubicBezTo>
                    <a:cubicBezTo>
                      <a:pt x="20" y="62"/>
                      <a:pt x="42" y="72"/>
                      <a:pt x="65" y="72"/>
                    </a:cubicBezTo>
                    <a:cubicBezTo>
                      <a:pt x="88" y="72"/>
                      <a:pt x="110" y="62"/>
                      <a:pt x="126" y="44"/>
                    </a:cubicBezTo>
                    <a:cubicBezTo>
                      <a:pt x="126" y="44"/>
                      <a:pt x="126" y="44"/>
                      <a:pt x="126" y="44"/>
                    </a:cubicBezTo>
                    <a:cubicBezTo>
                      <a:pt x="130" y="40"/>
                      <a:pt x="130" y="32"/>
                      <a:pt x="126" y="28"/>
                    </a:cubicBezTo>
                    <a:close/>
                    <a:moveTo>
                      <a:pt x="93" y="36"/>
                    </a:moveTo>
                    <a:cubicBezTo>
                      <a:pt x="93" y="50"/>
                      <a:pt x="82" y="62"/>
                      <a:pt x="68" y="64"/>
                    </a:cubicBezTo>
                    <a:cubicBezTo>
                      <a:pt x="67" y="64"/>
                      <a:pt x="66" y="64"/>
                      <a:pt x="65" y="64"/>
                    </a:cubicBezTo>
                    <a:cubicBezTo>
                      <a:pt x="64" y="64"/>
                      <a:pt x="63" y="64"/>
                      <a:pt x="62" y="64"/>
                    </a:cubicBezTo>
                    <a:cubicBezTo>
                      <a:pt x="48" y="62"/>
                      <a:pt x="37" y="50"/>
                      <a:pt x="37" y="36"/>
                    </a:cubicBezTo>
                    <a:cubicBezTo>
                      <a:pt x="37" y="22"/>
                      <a:pt x="48" y="10"/>
                      <a:pt x="62" y="8"/>
                    </a:cubicBezTo>
                    <a:cubicBezTo>
                      <a:pt x="63" y="8"/>
                      <a:pt x="64" y="8"/>
                      <a:pt x="65" y="8"/>
                    </a:cubicBezTo>
                    <a:cubicBezTo>
                      <a:pt x="66" y="8"/>
                      <a:pt x="67" y="8"/>
                      <a:pt x="68" y="8"/>
                    </a:cubicBezTo>
                    <a:cubicBezTo>
                      <a:pt x="82" y="10"/>
                      <a:pt x="93" y="22"/>
                      <a:pt x="93" y="36"/>
                    </a:cubicBezTo>
                    <a:close/>
                    <a:moveTo>
                      <a:pt x="10" y="39"/>
                    </a:moveTo>
                    <a:cubicBezTo>
                      <a:pt x="7" y="41"/>
                      <a:pt x="7" y="41"/>
                      <a:pt x="7" y="41"/>
                    </a:cubicBezTo>
                    <a:cubicBezTo>
                      <a:pt x="10" y="39"/>
                      <a:pt x="10" y="39"/>
                      <a:pt x="10" y="39"/>
                    </a:cubicBezTo>
                    <a:cubicBezTo>
                      <a:pt x="9" y="37"/>
                      <a:pt x="9" y="35"/>
                      <a:pt x="10" y="33"/>
                    </a:cubicBezTo>
                    <a:cubicBezTo>
                      <a:pt x="7" y="31"/>
                      <a:pt x="7" y="31"/>
                      <a:pt x="7" y="31"/>
                    </a:cubicBezTo>
                    <a:cubicBezTo>
                      <a:pt x="10" y="33"/>
                      <a:pt x="10" y="33"/>
                      <a:pt x="10" y="33"/>
                    </a:cubicBezTo>
                    <a:cubicBezTo>
                      <a:pt x="18" y="25"/>
                      <a:pt x="27" y="18"/>
                      <a:pt x="37" y="14"/>
                    </a:cubicBezTo>
                    <a:cubicBezTo>
                      <a:pt x="32" y="20"/>
                      <a:pt x="29" y="28"/>
                      <a:pt x="29" y="36"/>
                    </a:cubicBezTo>
                    <a:cubicBezTo>
                      <a:pt x="29" y="44"/>
                      <a:pt x="32" y="52"/>
                      <a:pt x="37" y="58"/>
                    </a:cubicBezTo>
                    <a:cubicBezTo>
                      <a:pt x="27" y="54"/>
                      <a:pt x="18" y="47"/>
                      <a:pt x="10" y="39"/>
                    </a:cubicBezTo>
                    <a:close/>
                    <a:moveTo>
                      <a:pt x="120" y="39"/>
                    </a:moveTo>
                    <a:cubicBezTo>
                      <a:pt x="112" y="47"/>
                      <a:pt x="103" y="54"/>
                      <a:pt x="93" y="58"/>
                    </a:cubicBezTo>
                    <a:cubicBezTo>
                      <a:pt x="98" y="52"/>
                      <a:pt x="101" y="44"/>
                      <a:pt x="101" y="36"/>
                    </a:cubicBezTo>
                    <a:cubicBezTo>
                      <a:pt x="101" y="28"/>
                      <a:pt x="98" y="20"/>
                      <a:pt x="93" y="14"/>
                    </a:cubicBezTo>
                    <a:cubicBezTo>
                      <a:pt x="103" y="18"/>
                      <a:pt x="112" y="25"/>
                      <a:pt x="120" y="33"/>
                    </a:cubicBezTo>
                    <a:cubicBezTo>
                      <a:pt x="123" y="31"/>
                      <a:pt x="123" y="31"/>
                      <a:pt x="123" y="31"/>
                    </a:cubicBezTo>
                    <a:cubicBezTo>
                      <a:pt x="120" y="33"/>
                      <a:pt x="120" y="33"/>
                      <a:pt x="120" y="33"/>
                    </a:cubicBezTo>
                    <a:cubicBezTo>
                      <a:pt x="121" y="35"/>
                      <a:pt x="121" y="37"/>
                      <a:pt x="120" y="39"/>
                    </a:cubicBezTo>
                    <a:cubicBezTo>
                      <a:pt x="123" y="41"/>
                      <a:pt x="123" y="41"/>
                      <a:pt x="123" y="41"/>
                    </a:cubicBezTo>
                    <a:lnTo>
                      <a:pt x="12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182" name="Group 181"/>
            <p:cNvGrpSpPr/>
            <p:nvPr/>
          </p:nvGrpSpPr>
          <p:grpSpPr>
            <a:xfrm>
              <a:off x="7897737" y="1798336"/>
              <a:ext cx="321952" cy="358575"/>
              <a:chOff x="7310727" y="1760709"/>
              <a:chExt cx="406904" cy="453191"/>
            </a:xfrm>
          </p:grpSpPr>
          <p:grpSp>
            <p:nvGrpSpPr>
              <p:cNvPr id="183" name="Group 135"/>
              <p:cNvGrpSpPr>
                <a:grpSpLocks noChangeAspect="1"/>
              </p:cNvGrpSpPr>
              <p:nvPr/>
            </p:nvGrpSpPr>
            <p:grpSpPr bwMode="auto">
              <a:xfrm>
                <a:off x="7310727" y="1760709"/>
                <a:ext cx="296862" cy="400050"/>
                <a:chOff x="4705" y="811"/>
                <a:chExt cx="187" cy="252"/>
              </a:xfrm>
            </p:grpSpPr>
            <p:sp>
              <p:nvSpPr>
                <p:cNvPr id="189" name="Rectangle 136"/>
                <p:cNvSpPr>
                  <a:spLocks noChangeArrowheads="1"/>
                </p:cNvSpPr>
                <p:nvPr/>
              </p:nvSpPr>
              <p:spPr bwMode="auto">
                <a:xfrm>
                  <a:off x="4705" y="929"/>
                  <a:ext cx="187" cy="134"/>
                </a:xfrm>
                <a:prstGeom prst="rect">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0" name="Freeform 137"/>
                <p:cNvSpPr>
                  <a:spLocks/>
                </p:cNvSpPr>
                <p:nvPr/>
              </p:nvSpPr>
              <p:spPr bwMode="auto">
                <a:xfrm>
                  <a:off x="4733" y="811"/>
                  <a:ext cx="131" cy="118"/>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184" name="Group 183"/>
              <p:cNvGrpSpPr/>
              <p:nvPr/>
            </p:nvGrpSpPr>
            <p:grpSpPr>
              <a:xfrm>
                <a:off x="7501399" y="1998668"/>
                <a:ext cx="216232" cy="215232"/>
                <a:chOff x="7577149" y="1405929"/>
                <a:chExt cx="143539" cy="142875"/>
              </a:xfrm>
            </p:grpSpPr>
            <p:sp>
              <p:nvSpPr>
                <p:cNvPr id="185" name="Oval 184"/>
                <p:cNvSpPr/>
                <p:nvPr/>
              </p:nvSpPr>
              <p:spPr bwMode="auto">
                <a:xfrm>
                  <a:off x="7581158" y="1407601"/>
                  <a:ext cx="139530" cy="13953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40"/>
                <p:cNvGrpSpPr>
                  <a:grpSpLocks noChangeAspect="1"/>
                </p:cNvGrpSpPr>
                <p:nvPr/>
              </p:nvGrpSpPr>
              <p:grpSpPr bwMode="auto">
                <a:xfrm>
                  <a:off x="7577149" y="1405929"/>
                  <a:ext cx="142875" cy="142875"/>
                  <a:chOff x="4920" y="777"/>
                  <a:chExt cx="269" cy="269"/>
                </a:xfrm>
                <a:solidFill>
                  <a:schemeClr val="tx1"/>
                </a:solidFill>
              </p:grpSpPr>
              <p:sp>
                <p:nvSpPr>
                  <p:cNvPr id="187" name="Freeform 141"/>
                  <p:cNvSpPr>
                    <a:spLocks noEditPoints="1"/>
                  </p:cNvSpPr>
                  <p:nvPr/>
                </p:nvSpPr>
                <p:spPr bwMode="auto">
                  <a:xfrm>
                    <a:off x="4920" y="777"/>
                    <a:ext cx="269" cy="269"/>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moveTo>
                          <a:pt x="64" y="120"/>
                        </a:moveTo>
                        <a:cubicBezTo>
                          <a:pt x="33" y="120"/>
                          <a:pt x="8" y="95"/>
                          <a:pt x="8" y="64"/>
                        </a:cubicBezTo>
                        <a:cubicBezTo>
                          <a:pt x="8" y="33"/>
                          <a:pt x="33" y="8"/>
                          <a:pt x="64" y="8"/>
                        </a:cubicBezTo>
                        <a:cubicBezTo>
                          <a:pt x="95" y="8"/>
                          <a:pt x="120" y="33"/>
                          <a:pt x="120" y="64"/>
                        </a:cubicBezTo>
                        <a:cubicBezTo>
                          <a:pt x="120" y="95"/>
                          <a:pt x="95" y="120"/>
                          <a:pt x="6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8" name="Freeform 142"/>
                  <p:cNvSpPr>
                    <a:spLocks/>
                  </p:cNvSpPr>
                  <p:nvPr/>
                </p:nvSpPr>
                <p:spPr bwMode="auto">
                  <a:xfrm>
                    <a:off x="5046" y="827"/>
                    <a:ext cx="65" cy="141"/>
                  </a:xfrm>
                  <a:custGeom>
                    <a:avLst/>
                    <a:gdLst>
                      <a:gd name="T0" fmla="*/ 17 w 65"/>
                      <a:gd name="T1" fmla="*/ 0 h 141"/>
                      <a:gd name="T2" fmla="*/ 0 w 65"/>
                      <a:gd name="T3" fmla="*/ 0 h 141"/>
                      <a:gd name="T4" fmla="*/ 0 w 65"/>
                      <a:gd name="T5" fmla="*/ 89 h 141"/>
                      <a:gd name="T6" fmla="*/ 53 w 65"/>
                      <a:gd name="T7" fmla="*/ 141 h 141"/>
                      <a:gd name="T8" fmla="*/ 65 w 65"/>
                      <a:gd name="T9" fmla="*/ 129 h 141"/>
                      <a:gd name="T10" fmla="*/ 17 w 65"/>
                      <a:gd name="T11" fmla="*/ 80 h 141"/>
                      <a:gd name="T12" fmla="*/ 17 w 65"/>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65" h="141">
                        <a:moveTo>
                          <a:pt x="17" y="0"/>
                        </a:moveTo>
                        <a:lnTo>
                          <a:pt x="0" y="0"/>
                        </a:lnTo>
                        <a:lnTo>
                          <a:pt x="0" y="89"/>
                        </a:lnTo>
                        <a:lnTo>
                          <a:pt x="53" y="141"/>
                        </a:lnTo>
                        <a:lnTo>
                          <a:pt x="65" y="129"/>
                        </a:lnTo>
                        <a:lnTo>
                          <a:pt x="17" y="80"/>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grpSp>
    </p:spTree>
    <p:extLst>
      <p:ext uri="{BB962C8B-B14F-4D97-AF65-F5344CB8AC3E}">
        <p14:creationId xmlns:p14="http://schemas.microsoft.com/office/powerpoint/2010/main" val="2233409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04672E-6 -3.22288E-6 L -1.04672E-6 0.03246 " pathEditMode="relative" rAng="0" ptsTypes="AA">
                                      <p:cBhvr>
                                        <p:cTn id="9" dur="750" spd="-100000" fill="hold"/>
                                        <p:tgtEl>
                                          <p:spTgt spid="3"/>
                                        </p:tgtEl>
                                        <p:attrNameLst>
                                          <p:attrName>ppt_x</p:attrName>
                                          <p:attrName>ppt_y</p:attrName>
                                        </p:attrNameLst>
                                      </p:cBhvr>
                                      <p:rCtr x="0" y="1611"/>
                                    </p:animMotion>
                                  </p:childTnLst>
                                </p:cTn>
                              </p:par>
                              <p:par>
                                <p:cTn id="10" presetID="10" presetClass="entr" presetSubtype="0" fill="hold" nodeType="withEffect">
                                  <p:stCondLst>
                                    <p:cond delay="1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50"/>
                                  </p:stCondLst>
                                  <p:childTnLst>
                                    <p:animMotion origin="layout" path="M -3.88052E-6 1.36178E-8 L -3.88052E-6 0.03246 " pathEditMode="relative" rAng="0" ptsTypes="AA">
                                      <p:cBhvr>
                                        <p:cTn id="14" dur="750" spd="-100000" fill="hold"/>
                                        <p:tgtEl>
                                          <p:spTgt spid="4"/>
                                        </p:tgtEl>
                                        <p:attrNameLst>
                                          <p:attrName>ppt_x</p:attrName>
                                          <p:attrName>ppt_y</p:attrName>
                                        </p:attrNameLst>
                                      </p:cBhvr>
                                      <p:rCtr x="0" y="1611"/>
                                    </p:animMotion>
                                  </p:childTnLst>
                                </p:cTn>
                              </p:par>
                              <p:par>
                                <p:cTn id="15" presetID="10" presetClass="entr" presetSubtype="0" fill="hold" nodeType="withEffect">
                                  <p:stCondLst>
                                    <p:cond delay="6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650"/>
                                  </p:stCondLst>
                                  <p:childTnLst>
                                    <p:animMotion origin="layout" path="M -1.04672E-6 3.37721E-6 L -1.04672E-6 0.03245 " pathEditMode="relative" rAng="0" ptsTypes="AA">
                                      <p:cBhvr>
                                        <p:cTn id="19" dur="750" spd="-100000" fill="hold"/>
                                        <p:tgtEl>
                                          <p:spTgt spid="6"/>
                                        </p:tgtEl>
                                        <p:attrNameLst>
                                          <p:attrName>ppt_x</p:attrName>
                                          <p:attrName>ppt_y</p:attrName>
                                        </p:attrNameLst>
                                      </p:cBhvr>
                                      <p:rCtr x="0" y="1611"/>
                                    </p:animMotion>
                                  </p:childTnLst>
                                </p:cTn>
                              </p:par>
                              <p:par>
                                <p:cTn id="20" presetID="10" presetClass="entr" presetSubtype="0" fill="hold" nodeType="withEffect">
                                  <p:stCondLst>
                                    <p:cond delay="8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800"/>
                                  </p:stCondLst>
                                  <p:childTnLst>
                                    <p:animMotion origin="layout" path="M -1.04672E-6 2.03359E-6 L -1.04672E-6 0.03245 " pathEditMode="relative" rAng="0" ptsTypes="AA">
                                      <p:cBhvr>
                                        <p:cTn id="24" dur="750" spd="-100000" fill="hold"/>
                                        <p:tgtEl>
                                          <p:spTgt spid="7"/>
                                        </p:tgtEl>
                                        <p:attrNameLst>
                                          <p:attrName>ppt_x</p:attrName>
                                          <p:attrName>ppt_y</p:attrName>
                                        </p:attrNameLst>
                                      </p:cBhvr>
                                      <p:rCtr x="0" y="1611"/>
                                    </p:animMotion>
                                  </p:childTnLst>
                                </p:cTn>
                              </p:par>
                              <p:par>
                                <p:cTn id="25" presetID="10" presetClass="entr" presetSubtype="0" fill="hold" grpId="0" nodeType="withEffect">
                                  <p:stCondLst>
                                    <p:cond delay="0"/>
                                  </p:stCondLst>
                                  <p:childTnLst>
                                    <p:set>
                                      <p:cBhvr>
                                        <p:cTn id="26" dur="1" fill="hold">
                                          <p:stCondLst>
                                            <p:cond delay="0"/>
                                          </p:stCondLst>
                                        </p:cTn>
                                        <p:tgtEl>
                                          <p:spTgt spid="172"/>
                                        </p:tgtEl>
                                        <p:attrNameLst>
                                          <p:attrName>style.visibility</p:attrName>
                                        </p:attrNameLst>
                                      </p:cBhvr>
                                      <p:to>
                                        <p:strVal val="visible"/>
                                      </p:to>
                                    </p:set>
                                    <p:animEffect transition="in" filter="fade">
                                      <p:cBhvr>
                                        <p:cTn id="27"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6097161" y="2393619"/>
            <a:ext cx="5827920"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lvl="1"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Get an immediate overview of the health of all </a:t>
            </a:r>
            <a:b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your organization’s devices</a:t>
            </a:r>
          </a:p>
        </p:txBody>
      </p:sp>
      <p:sp>
        <p:nvSpPr>
          <p:cNvPr id="19" name="Rectangle 18"/>
          <p:cNvSpPr/>
          <p:nvPr/>
        </p:nvSpPr>
        <p:spPr bwMode="auto">
          <a:xfrm>
            <a:off x="6097161" y="3806693"/>
            <a:ext cx="5827920"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lvl="1"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Quickly identify machines without software updates, malware infections, and non-compliant endpoints</a:t>
            </a:r>
          </a:p>
        </p:txBody>
      </p:sp>
      <p:sp>
        <p:nvSpPr>
          <p:cNvPr id="18" name="Rectangle 17"/>
          <p:cNvSpPr/>
          <p:nvPr/>
        </p:nvSpPr>
        <p:spPr bwMode="auto">
          <a:xfrm>
            <a:off x="6097161" y="5219767"/>
            <a:ext cx="5827920"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lvl="1"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Track your software inventory from a single pane of </a:t>
            </a:r>
            <a:b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glass and understand where to invest on technology refreshes and updates</a:t>
            </a:r>
          </a:p>
        </p:txBody>
      </p:sp>
      <p:grpSp>
        <p:nvGrpSpPr>
          <p:cNvPr id="44" name="Group 43"/>
          <p:cNvGrpSpPr/>
          <p:nvPr/>
        </p:nvGrpSpPr>
        <p:grpSpPr>
          <a:xfrm>
            <a:off x="5539696" y="2393619"/>
            <a:ext cx="519759" cy="1346721"/>
            <a:chOff x="6031778" y="2441119"/>
            <a:chExt cx="530181" cy="1024131"/>
          </a:xfrm>
        </p:grpSpPr>
        <p:sp>
          <p:nvSpPr>
            <p:cNvPr id="45" name="Isosceles Triangle 44"/>
            <p:cNvSpPr/>
            <p:nvPr/>
          </p:nvSpPr>
          <p:spPr bwMode="auto">
            <a:xfrm rot="5400000">
              <a:off x="5913605" y="2816895"/>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a:off x="6092738" y="2441120"/>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Isosceles Triangle 46"/>
            <p:cNvSpPr/>
            <p:nvPr/>
          </p:nvSpPr>
          <p:spPr bwMode="auto">
            <a:xfrm rot="5400000">
              <a:off x="5852645" y="2816894"/>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bwMode="auto">
            <a:xfrm>
              <a:off x="6031778" y="2441119"/>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Isosceles Triangle 48"/>
            <p:cNvSpPr/>
            <p:nvPr/>
          </p:nvSpPr>
          <p:spPr bwMode="auto">
            <a:xfrm rot="5400000">
              <a:off x="5820895" y="2816893"/>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 name="Group 36"/>
          <p:cNvGrpSpPr/>
          <p:nvPr/>
        </p:nvGrpSpPr>
        <p:grpSpPr>
          <a:xfrm>
            <a:off x="5539696" y="3806693"/>
            <a:ext cx="519759" cy="1346721"/>
            <a:chOff x="6031778" y="3519497"/>
            <a:chExt cx="530181" cy="1024131"/>
          </a:xfrm>
        </p:grpSpPr>
        <p:sp>
          <p:nvSpPr>
            <p:cNvPr id="38" name="Isosceles Triangle 37"/>
            <p:cNvSpPr/>
            <p:nvPr/>
          </p:nvSpPr>
          <p:spPr bwMode="auto">
            <a:xfrm rot="5400000">
              <a:off x="5913605" y="3895273"/>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6092738" y="3519498"/>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Isosceles Triangle 39"/>
            <p:cNvSpPr/>
            <p:nvPr/>
          </p:nvSpPr>
          <p:spPr bwMode="auto">
            <a:xfrm rot="5400000">
              <a:off x="5852645" y="3895272"/>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6031778" y="3519497"/>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Isosceles Triangle 41"/>
            <p:cNvSpPr/>
            <p:nvPr/>
          </p:nvSpPr>
          <p:spPr bwMode="auto">
            <a:xfrm rot="5400000">
              <a:off x="5820895" y="3895271"/>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7" name="Group 26"/>
          <p:cNvGrpSpPr/>
          <p:nvPr/>
        </p:nvGrpSpPr>
        <p:grpSpPr>
          <a:xfrm>
            <a:off x="5539696" y="5219767"/>
            <a:ext cx="519759" cy="1346721"/>
            <a:chOff x="6031778" y="4597875"/>
            <a:chExt cx="530181" cy="1024131"/>
          </a:xfrm>
        </p:grpSpPr>
        <p:sp>
          <p:nvSpPr>
            <p:cNvPr id="29" name="Isosceles Triangle 28"/>
            <p:cNvSpPr/>
            <p:nvPr/>
          </p:nvSpPr>
          <p:spPr bwMode="auto">
            <a:xfrm rot="5400000">
              <a:off x="5913605" y="4973651"/>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6092738" y="4597876"/>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Isosceles Triangle 32"/>
            <p:cNvSpPr/>
            <p:nvPr/>
          </p:nvSpPr>
          <p:spPr bwMode="auto">
            <a:xfrm rot="5400000">
              <a:off x="5852645" y="4973650"/>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6031778" y="4597875"/>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Isosceles Triangle 35"/>
            <p:cNvSpPr/>
            <p:nvPr/>
          </p:nvSpPr>
          <p:spPr bwMode="auto">
            <a:xfrm rot="5400000">
              <a:off x="5820895" y="4973649"/>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aphicFrame>
        <p:nvGraphicFramePr>
          <p:cNvPr id="11" name="Object 10"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70814" name="think-cell Slide" r:id="rId5" imgW="378" imgH="379" progId="TCLayout.ActiveDocument.1">
                  <p:embed/>
                </p:oleObj>
              </mc:Choice>
              <mc:Fallback>
                <p:oleObj name="think-cell Slide" r:id="rId5" imgW="378" imgH="379" progId="TCLayout.ActiveDocument.1">
                  <p:embed/>
                  <p:pic>
                    <p:nvPicPr>
                      <p:cNvPr id="11" name="Object 10" hidden="1"/>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2" name="Title 1"/>
          <p:cNvSpPr>
            <a:spLocks noGrp="1"/>
          </p:cNvSpPr>
          <p:nvPr>
            <p:ph type="title"/>
          </p:nvPr>
        </p:nvSpPr>
        <p:spPr>
          <a:xfrm>
            <a:off x="269241" y="289957"/>
            <a:ext cx="11922760" cy="899537"/>
          </a:xfrm>
        </p:spPr>
        <p:txBody>
          <a:bodyPr/>
          <a:lstStyle/>
          <a:p>
            <a:r>
              <a:rPr lang="en-US" sz="3921" dirty="0"/>
              <a:t>How can the SCCM template help you asses system availability and capacity, and track and enforce compliance?</a:t>
            </a:r>
          </a:p>
        </p:txBody>
      </p:sp>
      <p:sp useBgFill="1">
        <p:nvSpPr>
          <p:cNvPr id="50" name="Rectangle 49"/>
          <p:cNvSpPr/>
          <p:nvPr/>
        </p:nvSpPr>
        <p:spPr bwMode="auto">
          <a:xfrm>
            <a:off x="3854938" y="2281097"/>
            <a:ext cx="2219917" cy="448212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TextBox 50"/>
          <p:cNvSpPr txBox="1"/>
          <p:nvPr/>
        </p:nvSpPr>
        <p:spPr>
          <a:xfrm>
            <a:off x="276710" y="1820891"/>
            <a:ext cx="3099503" cy="56121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961" b="1"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Key pain points</a:t>
            </a:r>
          </a:p>
        </p:txBody>
      </p:sp>
      <p:sp>
        <p:nvSpPr>
          <p:cNvPr id="52" name="TextBox 51"/>
          <p:cNvSpPr txBox="1"/>
          <p:nvPr/>
        </p:nvSpPr>
        <p:spPr>
          <a:xfrm>
            <a:off x="6097160" y="1820891"/>
            <a:ext cx="3099503" cy="561211"/>
          </a:xfrm>
          <a:prstGeom prst="rect">
            <a:avLst/>
          </a:prstGeom>
          <a:noFill/>
        </p:spPr>
        <p:txBody>
          <a:bodyPr wrap="square" lIns="537855" tIns="143428" rIns="179285" bIns="143428" rtlCol="0">
            <a:spAutoFit/>
          </a:bodyPr>
          <a:lstStyle/>
          <a:p>
            <a:pPr defTabSz="914367">
              <a:lnSpc>
                <a:spcPct val="90000"/>
              </a:lnSpc>
              <a:spcAft>
                <a:spcPts val="588"/>
              </a:spcAft>
              <a:defRPr/>
            </a:pPr>
            <a:r>
              <a:rPr lang="en-US" sz="1961" b="1"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Solution Templates</a:t>
            </a:r>
          </a:p>
        </p:txBody>
      </p:sp>
      <p:sp>
        <p:nvSpPr>
          <p:cNvPr id="53" name="Rectangle 52"/>
          <p:cNvSpPr/>
          <p:nvPr/>
        </p:nvSpPr>
        <p:spPr bwMode="auto">
          <a:xfrm>
            <a:off x="269239" y="2393619"/>
            <a:ext cx="5806289"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fontAlgn="base">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Executives have poor visibility into current audit </a:t>
            </a:r>
            <a:b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or IT compliance results</a:t>
            </a:r>
          </a:p>
        </p:txBody>
      </p:sp>
      <p:sp>
        <p:nvSpPr>
          <p:cNvPr id="54" name="Rectangle 53"/>
          <p:cNvSpPr/>
          <p:nvPr/>
        </p:nvSpPr>
        <p:spPr bwMode="auto">
          <a:xfrm>
            <a:off x="269239" y="3806693"/>
            <a:ext cx="5806289"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kern="0"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N</a:t>
            </a: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o visibility to server vulnerabilities across remote </a:t>
            </a:r>
            <a:b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sites and geographies</a:t>
            </a:r>
          </a:p>
        </p:txBody>
      </p:sp>
      <p:sp>
        <p:nvSpPr>
          <p:cNvPr id="55" name="Rectangle 54"/>
          <p:cNvSpPr/>
          <p:nvPr/>
        </p:nvSpPr>
        <p:spPr bwMode="auto">
          <a:xfrm>
            <a:off x="269239" y="5219767"/>
            <a:ext cx="5806289"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Poor visibility into installed base with no visibility on </a:t>
            </a:r>
            <a:b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how to plan to avoid obsolescence and vulnerabilities</a:t>
            </a:r>
          </a:p>
        </p:txBody>
      </p:sp>
    </p:spTree>
    <p:extLst>
      <p:ext uri="{BB962C8B-B14F-4D97-AF65-F5344CB8AC3E}">
        <p14:creationId xmlns:p14="http://schemas.microsoft.com/office/powerpoint/2010/main" val="3126922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35" presetClass="path" presetSubtype="0" decel="100000" fill="hold" grpId="1" nodeType="withEffect">
                                  <p:stCondLst>
                                    <p:cond delay="0"/>
                                  </p:stCondLst>
                                  <p:childTnLst>
                                    <p:animMotion origin="layout" path="M -1.93771E-6 -3.63141E-7 L -0.01302 -3.63141E-7 " pathEditMode="relative" rAng="0" ptsTypes="AA">
                                      <p:cBhvr>
                                        <p:cTn id="9" dur="750" spd="-100000" fill="hold"/>
                                        <p:tgtEl>
                                          <p:spTgt spid="51"/>
                                        </p:tgtEl>
                                        <p:attrNameLst>
                                          <p:attrName>ppt_x</p:attrName>
                                          <p:attrName>ppt_y</p:attrName>
                                        </p:attrNameLst>
                                      </p:cBhvr>
                                      <p:rCtr x="-651" y="0"/>
                                    </p:animMotion>
                                  </p:childTnLst>
                                </p:cTn>
                              </p:par>
                              <p:par>
                                <p:cTn id="10" presetID="10" presetClass="entr" presetSubtype="0" fill="hold" grpId="0" nodeType="withEffect">
                                  <p:stCondLst>
                                    <p:cond delay="50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35" presetClass="path" presetSubtype="0" decel="100000" fill="hold" grpId="1" nodeType="withEffect">
                                  <p:stCondLst>
                                    <p:cond delay="500"/>
                                  </p:stCondLst>
                                  <p:childTnLst>
                                    <p:animMotion origin="layout" path="M -1.93771E-6 -3.63141E-7 L -0.01302 -3.63141E-7 " pathEditMode="relative" rAng="0" ptsTypes="AA">
                                      <p:cBhvr>
                                        <p:cTn id="14" dur="500" spd="-100000" fill="hold"/>
                                        <p:tgtEl>
                                          <p:spTgt spid="52"/>
                                        </p:tgtEl>
                                        <p:attrNameLst>
                                          <p:attrName>ppt_x</p:attrName>
                                          <p:attrName>ppt_y</p:attrName>
                                        </p:attrNameLst>
                                      </p:cBhvr>
                                      <p:rCtr x="-651" y="0"/>
                                    </p:animMotion>
                                  </p:childTnLst>
                                </p:cTn>
                              </p:par>
                              <p:par>
                                <p:cTn id="15" presetID="10" presetClass="entr" presetSubtype="0" fill="hold" grpId="0" nodeType="withEffect">
                                  <p:stCondLst>
                                    <p:cond delay="25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35" presetClass="path" presetSubtype="0" decel="100000" fill="hold" grpId="1" nodeType="withEffect">
                                  <p:stCondLst>
                                    <p:cond delay="250"/>
                                  </p:stCondLst>
                                  <p:childTnLst>
                                    <p:animMotion origin="layout" path="M 1.94026E-7 3.13209E-6 L -0.01302 3.13209E-6 " pathEditMode="relative" rAng="0" ptsTypes="AA">
                                      <p:cBhvr>
                                        <p:cTn id="19" dur="750" spd="-100000" fill="hold"/>
                                        <p:tgtEl>
                                          <p:spTgt spid="53"/>
                                        </p:tgtEl>
                                        <p:attrNameLst>
                                          <p:attrName>ppt_x</p:attrName>
                                          <p:attrName>ppt_y</p:attrName>
                                        </p:attrNameLst>
                                      </p:cBhvr>
                                      <p:rCtr x="-651" y="0"/>
                                    </p:animMotion>
                                  </p:childTnLst>
                                </p:cTn>
                              </p:par>
                              <p:par>
                                <p:cTn id="20" presetID="63" presetClass="path" presetSubtype="0" decel="100000" fill="hold" nodeType="withEffect">
                                  <p:stCondLst>
                                    <p:cond delay="750"/>
                                  </p:stCondLst>
                                  <p:childTnLst>
                                    <p:animMotion origin="layout" path="M -8.29717E-7 3.13209E-6 L 0.03064 3.13209E-6 " pathEditMode="relative" rAng="0" ptsTypes="AA">
                                      <p:cBhvr>
                                        <p:cTn id="21" dur="500" fill="hold"/>
                                        <p:tgtEl>
                                          <p:spTgt spid="44"/>
                                        </p:tgtEl>
                                        <p:attrNameLst>
                                          <p:attrName>ppt_x</p:attrName>
                                          <p:attrName>ppt_y</p:attrName>
                                        </p:attrNameLst>
                                      </p:cBhvr>
                                      <p:rCtr x="1532" y="0"/>
                                    </p:animMotion>
                                  </p:childTnLst>
                                </p:cTn>
                              </p:par>
                              <p:par>
                                <p:cTn id="22" presetID="10" presetClass="entr" presetSubtype="0" fill="hold" grpId="0" nodeType="withEffect">
                                  <p:stCondLst>
                                    <p:cond delay="10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35" presetClass="path" presetSubtype="0" decel="100000" fill="hold" grpId="1" nodeType="withEffect">
                                  <p:stCondLst>
                                    <p:cond delay="1000"/>
                                  </p:stCondLst>
                                  <p:childTnLst>
                                    <p:animMotion origin="layout" path="M 2.2313E-6 3.13209E-6 L -0.01302 3.13209E-6 " pathEditMode="relative" rAng="0" ptsTypes="AA">
                                      <p:cBhvr>
                                        <p:cTn id="26" dur="750" spd="-100000" fill="hold"/>
                                        <p:tgtEl>
                                          <p:spTgt spid="43"/>
                                        </p:tgtEl>
                                        <p:attrNameLst>
                                          <p:attrName>ppt_x</p:attrName>
                                          <p:attrName>ppt_y</p:attrName>
                                        </p:attrNameLst>
                                      </p:cBhvr>
                                      <p:rCtr x="-651"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35" presetClass="path" presetSubtype="0" decel="100000" fill="hold" grpId="1" nodeType="withEffect">
                                  <p:stCondLst>
                                    <p:cond delay="0"/>
                                  </p:stCondLst>
                                  <p:childTnLst>
                                    <p:animMotion origin="layout" path="M 1.94026E-7 -4.90241E-6 L -0.01302 -4.90241E-6 " pathEditMode="relative" rAng="0" ptsTypes="AA">
                                      <p:cBhvr>
                                        <p:cTn id="33" dur="750" spd="-100000" fill="hold"/>
                                        <p:tgtEl>
                                          <p:spTgt spid="54"/>
                                        </p:tgtEl>
                                        <p:attrNameLst>
                                          <p:attrName>ppt_x</p:attrName>
                                          <p:attrName>ppt_y</p:attrName>
                                        </p:attrNameLst>
                                      </p:cBhvr>
                                      <p:rCtr x="-651" y="0"/>
                                    </p:animMotion>
                                  </p:childTnLst>
                                </p:cTn>
                              </p:par>
                              <p:par>
                                <p:cTn id="34" presetID="63" presetClass="path" presetSubtype="0" decel="100000" fill="hold" nodeType="withEffect">
                                  <p:stCondLst>
                                    <p:cond delay="500"/>
                                  </p:stCondLst>
                                  <p:childTnLst>
                                    <p:animMotion origin="layout" path="M -8.29717E-7 -4.90241E-6 L 0.03064 -4.90241E-6 " pathEditMode="relative" rAng="0" ptsTypes="AA">
                                      <p:cBhvr>
                                        <p:cTn id="35" dur="500" fill="hold"/>
                                        <p:tgtEl>
                                          <p:spTgt spid="37"/>
                                        </p:tgtEl>
                                        <p:attrNameLst>
                                          <p:attrName>ppt_x</p:attrName>
                                          <p:attrName>ppt_y</p:attrName>
                                        </p:attrNameLst>
                                      </p:cBhvr>
                                      <p:rCtr x="1532" y="0"/>
                                    </p:animMotion>
                                  </p:childTnLst>
                                </p:cTn>
                              </p:par>
                              <p:par>
                                <p:cTn id="36" presetID="10" presetClass="entr" presetSubtype="0" fill="hold" grpId="0" nodeType="withEffect">
                                  <p:stCondLst>
                                    <p:cond delay="75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35" presetClass="path" presetSubtype="0" decel="100000" fill="hold" grpId="1" nodeType="withEffect">
                                  <p:stCondLst>
                                    <p:cond delay="750"/>
                                  </p:stCondLst>
                                  <p:childTnLst>
                                    <p:animMotion origin="layout" path="M 2.2313E-6 -4.90241E-6 L -0.01302 -4.90241E-6 " pathEditMode="relative" rAng="0" ptsTypes="AA">
                                      <p:cBhvr>
                                        <p:cTn id="40" dur="750" spd="-100000" fill="hold"/>
                                        <p:tgtEl>
                                          <p:spTgt spid="19"/>
                                        </p:tgtEl>
                                        <p:attrNameLst>
                                          <p:attrName>ppt_x</p:attrName>
                                          <p:attrName>ppt_y</p:attrName>
                                        </p:attrNameLst>
                                      </p:cBhvr>
                                      <p:rCtr x="-651"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par>
                                <p:cTn id="46" presetID="35" presetClass="path" presetSubtype="0" decel="100000" fill="hold" grpId="1" nodeType="withEffect">
                                  <p:stCondLst>
                                    <p:cond delay="0"/>
                                  </p:stCondLst>
                                  <p:childTnLst>
                                    <p:animMotion origin="layout" path="M 1.94026E-7 -2.9369E-6 L -0.01302 -2.9369E-6 " pathEditMode="relative" rAng="0" ptsTypes="AA">
                                      <p:cBhvr>
                                        <p:cTn id="47" dur="750" spd="-100000" fill="hold"/>
                                        <p:tgtEl>
                                          <p:spTgt spid="55"/>
                                        </p:tgtEl>
                                        <p:attrNameLst>
                                          <p:attrName>ppt_x</p:attrName>
                                          <p:attrName>ppt_y</p:attrName>
                                        </p:attrNameLst>
                                      </p:cBhvr>
                                      <p:rCtr x="-651" y="0"/>
                                    </p:animMotion>
                                  </p:childTnLst>
                                </p:cTn>
                              </p:par>
                              <p:par>
                                <p:cTn id="48" presetID="63" presetClass="path" presetSubtype="0" decel="100000" fill="hold" nodeType="withEffect">
                                  <p:stCondLst>
                                    <p:cond delay="500"/>
                                  </p:stCondLst>
                                  <p:childTnLst>
                                    <p:animMotion origin="layout" path="M -8.29717E-7 9.98638E-8 L 0.03064 9.98638E-8 " pathEditMode="relative" rAng="0" ptsTypes="AA">
                                      <p:cBhvr>
                                        <p:cTn id="49" dur="500" fill="hold"/>
                                        <p:tgtEl>
                                          <p:spTgt spid="27"/>
                                        </p:tgtEl>
                                        <p:attrNameLst>
                                          <p:attrName>ppt_x</p:attrName>
                                          <p:attrName>ppt_y</p:attrName>
                                        </p:attrNameLst>
                                      </p:cBhvr>
                                      <p:rCtr x="1532" y="0"/>
                                    </p:animMotion>
                                  </p:childTnLst>
                                </p:cTn>
                              </p:par>
                              <p:par>
                                <p:cTn id="50" presetID="10" presetClass="entr" presetSubtype="0" fill="hold" grpId="0" nodeType="withEffect">
                                  <p:stCondLst>
                                    <p:cond delay="75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35" presetClass="path" presetSubtype="0" decel="100000" fill="hold" grpId="1" nodeType="withEffect">
                                  <p:stCondLst>
                                    <p:cond delay="750"/>
                                  </p:stCondLst>
                                  <p:childTnLst>
                                    <p:animMotion origin="layout" path="M 2.2313E-6 -2.9369E-6 L -0.01302 -2.9369E-6 " pathEditMode="relative" rAng="0" ptsTypes="AA">
                                      <p:cBhvr>
                                        <p:cTn id="54" dur="750" spd="-100000" fill="hold"/>
                                        <p:tgtEl>
                                          <p:spTgt spid="18"/>
                                        </p:tgtEl>
                                        <p:attrNameLst>
                                          <p:attrName>ppt_x</p:attrName>
                                          <p:attrName>ppt_y</p:attrName>
                                        </p:attrNameLst>
                                      </p:cBhvr>
                                      <p:rCtr x="-6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19" grpId="0" animBg="1"/>
      <p:bldP spid="19" grpId="1" animBg="1"/>
      <p:bldP spid="18" grpId="0" animBg="1"/>
      <p:bldP spid="18" grpId="1" animBg="1"/>
      <p:bldP spid="51" grpId="0"/>
      <p:bldP spid="51" grpId="1"/>
      <p:bldP spid="52" grpId="0"/>
      <p:bldP spid="52" grpId="1"/>
      <p:bldP spid="53" grpId="0" animBg="1"/>
      <p:bldP spid="53" grpId="1" animBg="1"/>
      <p:bldP spid="54" grpId="0" animBg="1"/>
      <p:bldP spid="54" grpId="1" animBg="1"/>
      <p:bldP spid="55" grpId="0" animBg="1"/>
      <p:bldP spid="55" grpId="1" animBg="1"/>
    </p:bldLst>
  </p:timing>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68929" y="1692368"/>
            <a:ext cx="11141306" cy="9334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Architecture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68928" y="291548"/>
            <a:ext cx="11655840" cy="749704"/>
          </a:xfrm>
        </p:spPr>
        <p:txBody>
          <a:bodyPr/>
          <a:lstStyle/>
          <a:p>
            <a:r>
              <a:rPr lang="en-US" sz="5294" dirty="0"/>
              <a:t>Using the SCCM template</a:t>
            </a:r>
            <a:endParaRPr lang="en-US" sz="3921" dirty="0">
              <a:gradFill>
                <a:gsLst>
                  <a:gs pos="1250">
                    <a:schemeClr val="tx2"/>
                  </a:gs>
                  <a:gs pos="99000">
                    <a:schemeClr val="tx2"/>
                  </a:gs>
                </a:gsLst>
                <a:lin ang="5400000" scaled="0"/>
              </a:gradFill>
            </a:endParaRPr>
          </a:p>
        </p:txBody>
      </p:sp>
      <p:sp>
        <p:nvSpPr>
          <p:cNvPr id="11" name="Rectangle 10"/>
          <p:cNvSpPr/>
          <p:nvPr/>
        </p:nvSpPr>
        <p:spPr bwMode="auto">
          <a:xfrm>
            <a:off x="268929" y="3096403"/>
            <a:ext cx="11141306" cy="15569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Quick install</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p:cNvSpPr txBox="1"/>
          <p:nvPr/>
        </p:nvSpPr>
        <p:spPr>
          <a:xfrm>
            <a:off x="2731522" y="3096404"/>
            <a:ext cx="8678713" cy="1556908"/>
          </a:xfrm>
          <a:prstGeom prst="rect">
            <a:avLst/>
          </a:prstGeom>
          <a:noFill/>
        </p:spPr>
        <p:txBody>
          <a:bodyPr wrap="square" lIns="179285" tIns="143428" rIns="179285" bIns="143428" rtlCol="0">
            <a:spAutoFit/>
          </a:bodyPr>
          <a:lstStyle/>
          <a:p>
            <a:pPr defTabSz="914225">
              <a:defRPr/>
            </a:pPr>
            <a:r>
              <a:rPr lang="en-US" sz="1372" dirty="0">
                <a:solidFill>
                  <a:srgbClr val="505050"/>
                </a:solidFill>
                <a:latin typeface="Segoe UI"/>
              </a:rPr>
              <a:t>Read access to System Center Configuration Manager database (System Center 2012 Configuration Manager R2 SP1 or later)</a:t>
            </a:r>
          </a:p>
          <a:p>
            <a:pPr defTabSz="914225">
              <a:defRPr/>
            </a:pPr>
            <a:r>
              <a:rPr lang="en-US" sz="1372" dirty="0">
                <a:solidFill>
                  <a:srgbClr val="505050"/>
                </a:solidFill>
                <a:latin typeface="Segoe UI"/>
              </a:rPr>
              <a:t>Destination database: Azure SQL database or SQL Server database (SQL Server 2008 R2 SP3 or later)</a:t>
            </a:r>
          </a:p>
          <a:p>
            <a:pPr defTabSz="914225">
              <a:defRPr/>
            </a:pPr>
            <a:r>
              <a:rPr lang="en-US" sz="1372" dirty="0">
                <a:solidFill>
                  <a:srgbClr val="505050"/>
                </a:solidFill>
                <a:latin typeface="Segoe UI"/>
              </a:rPr>
              <a:t>For the machine where the installation is run, Microsoft .NET Framework 4.5 or later &amp; PowerShell version 3.0 or later</a:t>
            </a:r>
          </a:p>
          <a:p>
            <a:pPr defTabSz="914225">
              <a:defRPr/>
            </a:pPr>
            <a:r>
              <a:rPr lang="en-US" sz="1372" dirty="0">
                <a:solidFill>
                  <a:srgbClr val="505050"/>
                </a:solidFill>
                <a:latin typeface="Segoe UI"/>
              </a:rPr>
              <a:t>Power BI Pro (to share the template with your organization)</a:t>
            </a:r>
          </a:p>
        </p:txBody>
      </p:sp>
      <p:sp>
        <p:nvSpPr>
          <p:cNvPr id="13" name="Rectangle 12"/>
          <p:cNvSpPr/>
          <p:nvPr/>
        </p:nvSpPr>
        <p:spPr bwMode="auto">
          <a:xfrm>
            <a:off x="268929" y="4705263"/>
            <a:ext cx="11141306" cy="11329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Customize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p:cNvSpPr txBox="1"/>
          <p:nvPr/>
        </p:nvSpPr>
        <p:spPr>
          <a:xfrm>
            <a:off x="2731522" y="4705262"/>
            <a:ext cx="8678713" cy="1134491"/>
          </a:xfrm>
          <a:prstGeom prst="rect">
            <a:avLst/>
          </a:prstGeom>
          <a:noFill/>
        </p:spPr>
        <p:txBody>
          <a:bodyPr wrap="square" lIns="179285" tIns="143428" rIns="179285" bIns="143428" rtlCol="0">
            <a:spAutoFit/>
          </a:bodyPr>
          <a:lstStyle/>
          <a:p>
            <a:pPr defTabSz="914225">
              <a:defRPr/>
            </a:pPr>
            <a:r>
              <a:rPr lang="en-US" sz="1372" dirty="0">
                <a:solidFill>
                  <a:srgbClr val="505050"/>
                </a:solidFill>
                <a:latin typeface="Segoe UI"/>
              </a:rPr>
              <a:t>Daily Trigger Time: specify the condition that will trigger the daily task (at 2:00 AM by default).</a:t>
            </a:r>
          </a:p>
          <a:p>
            <a:pPr defTabSz="914225">
              <a:defRPr/>
            </a:pPr>
            <a:r>
              <a:rPr lang="en-US" sz="1372" dirty="0">
                <a:solidFill>
                  <a:srgbClr val="505050"/>
                </a:solidFill>
                <a:latin typeface="Segoe UI"/>
              </a:rPr>
              <a:t>Data Retention Days</a:t>
            </a:r>
          </a:p>
          <a:p>
            <a:pPr defTabSz="914225">
              <a:defRPr/>
            </a:pPr>
            <a:r>
              <a:rPr lang="en-US" sz="1372" dirty="0">
                <a:solidFill>
                  <a:srgbClr val="505050"/>
                </a:solidFill>
                <a:latin typeface="Segoe UI"/>
              </a:rPr>
              <a:t>Endpoint Compliance Target</a:t>
            </a:r>
          </a:p>
          <a:p>
            <a:pPr defTabSz="914225">
              <a:defRPr/>
            </a:pPr>
            <a:r>
              <a:rPr lang="en-US" sz="1372" dirty="0">
                <a:solidFill>
                  <a:srgbClr val="505050"/>
                </a:solidFill>
                <a:latin typeface="Segoe UI"/>
              </a:rPr>
              <a:t>Health Evaluation Target</a:t>
            </a:r>
          </a:p>
        </p:txBody>
      </p:sp>
      <p:sp>
        <p:nvSpPr>
          <p:cNvPr id="18" name="Rectangle 17"/>
          <p:cNvSpPr/>
          <p:nvPr/>
        </p:nvSpPr>
        <p:spPr bwMode="auto">
          <a:xfrm>
            <a:off x="268928" y="5872446"/>
            <a:ext cx="11141306" cy="67037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Share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2731521" y="5855074"/>
            <a:ext cx="8678713" cy="712074"/>
          </a:xfrm>
          <a:prstGeom prst="rect">
            <a:avLst/>
          </a:prstGeom>
          <a:noFill/>
        </p:spPr>
        <p:txBody>
          <a:bodyPr wrap="square" lIns="179285" tIns="143428" rIns="179285" bIns="143428" rtlCol="0">
            <a:spAutoFit/>
          </a:bodyPr>
          <a:lstStyle/>
          <a:p>
            <a:pPr defTabSz="914225">
              <a:defRPr/>
            </a:pPr>
            <a:r>
              <a:rPr lang="en-US" sz="1372" dirty="0">
                <a:solidFill>
                  <a:srgbClr val="505050"/>
                </a:solidFill>
                <a:latin typeface="Segoe UI"/>
                <a:cs typeface="Segoe UI" pitchFamily="34" charset="0"/>
              </a:rPr>
              <a:t>Add or edit measures and views in Power BI</a:t>
            </a:r>
          </a:p>
          <a:p>
            <a:pPr defTabSz="914225">
              <a:defRPr/>
            </a:pPr>
            <a:r>
              <a:rPr lang="en-US" sz="1372" dirty="0">
                <a:solidFill>
                  <a:srgbClr val="505050"/>
                </a:solidFill>
                <a:latin typeface="Segoe UI"/>
                <a:cs typeface="Segoe UI" pitchFamily="34" charset="0"/>
              </a:rPr>
              <a:t>Share insights through Power BI dashboards and mobile</a:t>
            </a:r>
          </a:p>
        </p:txBody>
      </p:sp>
      <p:cxnSp>
        <p:nvCxnSpPr>
          <p:cNvPr id="21" name="Straight Connector 132"/>
          <p:cNvCxnSpPr/>
          <p:nvPr/>
        </p:nvCxnSpPr>
        <p:spPr>
          <a:xfrm>
            <a:off x="2386656" y="3277968"/>
            <a:ext cx="0" cy="548484"/>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132"/>
          <p:cNvCxnSpPr>
            <a:cxnSpLocks/>
          </p:cNvCxnSpPr>
          <p:nvPr/>
        </p:nvCxnSpPr>
        <p:spPr>
          <a:xfrm>
            <a:off x="2377780" y="4688442"/>
            <a:ext cx="0" cy="812140"/>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132"/>
          <p:cNvCxnSpPr>
            <a:cxnSpLocks/>
          </p:cNvCxnSpPr>
          <p:nvPr/>
        </p:nvCxnSpPr>
        <p:spPr>
          <a:xfrm>
            <a:off x="2377779" y="6025796"/>
            <a:ext cx="0" cy="417488"/>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283" y="1759347"/>
            <a:ext cx="3600580" cy="866508"/>
          </a:xfrm>
          <a:prstGeom prst="rect">
            <a:avLst/>
          </a:prstGeom>
        </p:spPr>
      </p:pic>
    </p:spTree>
    <p:extLst>
      <p:ext uri="{BB962C8B-B14F-4D97-AF65-F5344CB8AC3E}">
        <p14:creationId xmlns:p14="http://schemas.microsoft.com/office/powerpoint/2010/main" val="65276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71838" name="think-cell Slide" r:id="rId5" imgW="378" imgH="379" progId="TCLayout.ActiveDocument.1">
                  <p:embed/>
                </p:oleObj>
              </mc:Choice>
              <mc:Fallback>
                <p:oleObj name="think-cell Slide" r:id="rId5" imgW="378" imgH="379" progId="TCLayout.ActiveDocument.1">
                  <p:embed/>
                  <p:pic>
                    <p:nvPicPr>
                      <p:cNvPr id="11" name="Object 10" hidden="1"/>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pPr>
              <a:lnSpc>
                <a:spcPct val="95000"/>
              </a:lnSpc>
            </a:pPr>
            <a:r>
              <a:rPr lang="en-US" sz="5294" dirty="0"/>
              <a:t>Accounts Receivables</a:t>
            </a:r>
            <a:r>
              <a:rPr lang="en-US" dirty="0"/>
              <a:t/>
            </a:r>
            <a:br>
              <a:rPr lang="en-US" dirty="0"/>
            </a:br>
            <a:r>
              <a:rPr lang="en-US" sz="1961" spc="0" dirty="0">
                <a:latin typeface="+mn-lt"/>
              </a:rPr>
              <a:t>Finance organization pain and challenges</a:t>
            </a:r>
          </a:p>
        </p:txBody>
      </p:sp>
      <p:sp>
        <p:nvSpPr>
          <p:cNvPr id="172" name="Rectangle 171"/>
          <p:cNvSpPr/>
          <p:nvPr/>
        </p:nvSpPr>
        <p:spPr>
          <a:xfrm>
            <a:off x="9104003" y="6320042"/>
            <a:ext cx="3045978" cy="425434"/>
          </a:xfrm>
          <a:prstGeom prst="rect">
            <a:avLst/>
          </a:prstGeom>
          <a:noFill/>
        </p:spPr>
        <p:txBody>
          <a:bodyPr wrap="square" lIns="179285" tIns="143428" rIns="179285" bIns="143428">
            <a:spAutoFit/>
          </a:bodyPr>
          <a:lstStyle/>
          <a:p>
            <a:pPr defTabSz="914367">
              <a:defRPr/>
            </a:pPr>
            <a:r>
              <a:rPr lang="en-US" sz="882" dirty="0">
                <a:gradFill>
                  <a:gsLst>
                    <a:gs pos="2917">
                      <a:srgbClr val="505050"/>
                    </a:gs>
                    <a:gs pos="100000">
                      <a:srgbClr val="505050"/>
                    </a:gs>
                  </a:gsLst>
                  <a:lin ang="5400000" scaled="0"/>
                </a:gradFill>
                <a:latin typeface="Segoe UI"/>
                <a:ea typeface="Segoe UI" pitchFamily="34" charset="0"/>
                <a:cs typeface="Segoe UI" pitchFamily="34" charset="0"/>
              </a:rPr>
              <a:t>*Many of these pain points apply across scenarios</a:t>
            </a:r>
          </a:p>
        </p:txBody>
      </p:sp>
      <p:grpSp>
        <p:nvGrpSpPr>
          <p:cNvPr id="3" name="Group 2"/>
          <p:cNvGrpSpPr/>
          <p:nvPr/>
        </p:nvGrpSpPr>
        <p:grpSpPr>
          <a:xfrm>
            <a:off x="349825" y="2028835"/>
            <a:ext cx="11653523" cy="731417"/>
            <a:chOff x="274638" y="1683544"/>
            <a:chExt cx="11887200" cy="746083"/>
          </a:xfrm>
        </p:grpSpPr>
        <p:sp>
          <p:nvSpPr>
            <p:cNvPr id="96" name="TextBox 4"/>
            <p:cNvSpPr txBox="1"/>
            <p:nvPr/>
          </p:nvSpPr>
          <p:spPr>
            <a:xfrm>
              <a:off x="274638" y="1683544"/>
              <a:ext cx="11887200" cy="746083"/>
            </a:xfrm>
            <a:prstGeom prst="rect">
              <a:avLst/>
            </a:prstGeom>
            <a:solidFill>
              <a:schemeClr val="bg1">
                <a:lumMod val="95000"/>
              </a:schemeClr>
            </a:solidFill>
          </p:spPr>
          <p:txBody>
            <a:bodyPr wrap="square" lIns="179285" tIns="0" rIns="9234130" bIns="0" rtlCol="0" anchor="ctr">
              <a:noAutofit/>
            </a:bodyPr>
            <a:lstStyle/>
            <a:p>
              <a:pPr defTabSz="914367">
                <a:defRPr/>
              </a:pP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Key pain points </a:t>
              </a:r>
              <a:b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b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PBI Templates solves</a:t>
              </a:r>
            </a:p>
          </p:txBody>
        </p:sp>
        <p:sp>
          <p:nvSpPr>
            <p:cNvPr id="97" name="TextBox 4"/>
            <p:cNvSpPr txBox="1"/>
            <p:nvPr/>
          </p:nvSpPr>
          <p:spPr>
            <a:xfrm>
              <a:off x="4026873" y="2195157"/>
              <a:ext cx="1527048" cy="184666"/>
            </a:xfrm>
            <a:prstGeom prst="rect">
              <a:avLst/>
            </a:prstGeom>
            <a:noFill/>
          </p:spPr>
          <p:txBody>
            <a:bodyPr wrap="square" lIns="0" tIns="0" rIns="0" bIns="0" rtlCol="0" anchor="ctr">
              <a:spAutoFit/>
            </a:bodyPr>
            <a:lstStyle/>
            <a:p>
              <a:pPr algn="ctr" defTabSz="914367">
                <a:defRPr/>
              </a:pP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Manual re-entry</a:t>
              </a:r>
            </a:p>
          </p:txBody>
        </p:sp>
        <p:sp>
          <p:nvSpPr>
            <p:cNvPr id="115" name="TextBox 5"/>
            <p:cNvSpPr txBox="1"/>
            <p:nvPr/>
          </p:nvSpPr>
          <p:spPr>
            <a:xfrm>
              <a:off x="5661031" y="2195157"/>
              <a:ext cx="1527048" cy="184666"/>
            </a:xfrm>
            <a:prstGeom prst="rect">
              <a:avLst/>
            </a:prstGeom>
            <a:noFill/>
          </p:spPr>
          <p:txBody>
            <a:bodyPr wrap="square" lIns="0" tIns="0" rIns="0" bIns="0" rtlCol="0" anchor="ctr">
              <a:spAutoFit/>
            </a:bodyPr>
            <a:lstStyle/>
            <a:p>
              <a:pPr algn="ctr" defTabSz="914367">
                <a:defRPr/>
              </a:pPr>
              <a:r>
                <a:rPr lang="en-US" sz="1176">
                  <a:gradFill>
                    <a:gsLst>
                      <a:gs pos="2917">
                        <a:srgbClr val="505050"/>
                      </a:gs>
                      <a:gs pos="100000">
                        <a:srgbClr val="505050"/>
                      </a:gs>
                    </a:gsLst>
                  </a:gradFill>
                  <a:latin typeface="Segoe UI Semibold" panose="020B0702040204020203" pitchFamily="34" charset="0"/>
                  <a:cs typeface="Segoe UI Semibold" panose="020B0702040204020203" pitchFamily="34" charset="0"/>
                </a:rPr>
                <a:t>Poor visibility</a:t>
              </a:r>
            </a:p>
          </p:txBody>
        </p:sp>
        <p:sp>
          <p:nvSpPr>
            <p:cNvPr id="116" name="TextBox 6"/>
            <p:cNvSpPr txBox="1"/>
            <p:nvPr/>
          </p:nvSpPr>
          <p:spPr>
            <a:xfrm>
              <a:off x="7295189" y="2195157"/>
              <a:ext cx="1527048" cy="184666"/>
            </a:xfrm>
            <a:prstGeom prst="rect">
              <a:avLst/>
            </a:prstGeom>
            <a:noFill/>
          </p:spPr>
          <p:txBody>
            <a:bodyPr wrap="square" lIns="0" tIns="0" rIns="0" bIns="0" rtlCol="0" anchor="ctr">
              <a:spAutoFit/>
            </a:bodyPr>
            <a:lstStyle/>
            <a:p>
              <a:pPr algn="ctr" defTabSz="914367">
                <a:defRPr/>
              </a:pPr>
              <a:r>
                <a:rPr lang="en-US" sz="1176">
                  <a:gradFill>
                    <a:gsLst>
                      <a:gs pos="2917">
                        <a:srgbClr val="505050"/>
                      </a:gs>
                      <a:gs pos="100000">
                        <a:srgbClr val="505050"/>
                      </a:gs>
                    </a:gsLst>
                  </a:gradFill>
                  <a:latin typeface="Segoe UI Semibold" panose="020B0702040204020203" pitchFamily="34" charset="0"/>
                  <a:cs typeface="Segoe UI Semibold" panose="020B0702040204020203" pitchFamily="34" charset="0"/>
                </a:rPr>
                <a:t>Hard to secure</a:t>
              </a:r>
            </a:p>
          </p:txBody>
        </p:sp>
        <p:sp>
          <p:nvSpPr>
            <p:cNvPr id="117" name="TextBox 8"/>
            <p:cNvSpPr txBox="1"/>
            <p:nvPr/>
          </p:nvSpPr>
          <p:spPr>
            <a:xfrm>
              <a:off x="8929347" y="2195157"/>
              <a:ext cx="1527048" cy="184666"/>
            </a:xfrm>
            <a:prstGeom prst="rect">
              <a:avLst/>
            </a:prstGeom>
            <a:noFill/>
          </p:spPr>
          <p:txBody>
            <a:bodyPr wrap="square" lIns="0" tIns="0" rIns="0" bIns="0" rtlCol="0" anchor="ctr">
              <a:spAutoFit/>
            </a:bodyPr>
            <a:lstStyle/>
            <a:p>
              <a:pPr algn="ctr" defTabSz="914367">
                <a:defRPr/>
              </a:pPr>
              <a:r>
                <a:rPr lang="en-US" sz="1176">
                  <a:gradFill>
                    <a:gsLst>
                      <a:gs pos="2917">
                        <a:srgbClr val="505050"/>
                      </a:gs>
                      <a:gs pos="100000">
                        <a:srgbClr val="505050"/>
                      </a:gs>
                    </a:gsLst>
                  </a:gradFill>
                  <a:latin typeface="Segoe UI Semibold" panose="020B0702040204020203" pitchFamily="34" charset="0"/>
                  <a:cs typeface="Segoe UI Semibold" panose="020B0702040204020203" pitchFamily="34" charset="0"/>
                </a:rPr>
                <a:t>IT coding required</a:t>
              </a:r>
            </a:p>
          </p:txBody>
        </p:sp>
        <p:sp>
          <p:nvSpPr>
            <p:cNvPr id="118" name="TextBox 9"/>
            <p:cNvSpPr txBox="1"/>
            <p:nvPr/>
          </p:nvSpPr>
          <p:spPr>
            <a:xfrm>
              <a:off x="10563509" y="2195157"/>
              <a:ext cx="1527048" cy="184666"/>
            </a:xfrm>
            <a:prstGeom prst="rect">
              <a:avLst/>
            </a:prstGeom>
            <a:noFill/>
          </p:spPr>
          <p:txBody>
            <a:bodyPr wrap="square" lIns="0" tIns="0" rIns="0" bIns="0" rtlCol="0" anchor="ctr">
              <a:spAutoFit/>
            </a:bodyPr>
            <a:lstStyle/>
            <a:p>
              <a:pPr algn="ctr" defTabSz="914367">
                <a:defRPr/>
              </a:pP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Complex reporting</a:t>
              </a:r>
            </a:p>
          </p:txBody>
        </p:sp>
        <p:sp>
          <p:nvSpPr>
            <p:cNvPr id="119" name="TextBox 4"/>
            <p:cNvSpPr txBox="1"/>
            <p:nvPr/>
          </p:nvSpPr>
          <p:spPr>
            <a:xfrm>
              <a:off x="2392715" y="2197062"/>
              <a:ext cx="1527047" cy="184575"/>
            </a:xfrm>
            <a:prstGeom prst="rect">
              <a:avLst/>
            </a:prstGeom>
            <a:noFill/>
          </p:spPr>
          <p:txBody>
            <a:bodyPr wrap="square" lIns="0" tIns="0" rIns="0" bIns="0" rtlCol="0" anchor="ctr">
              <a:spAutoFit/>
            </a:bodyPr>
            <a:lstStyle/>
            <a:p>
              <a:pPr algn="ctr" defTabSz="914367">
                <a:defRPr/>
              </a:pPr>
              <a:r>
                <a:rPr lang="en-US" sz="1176" dirty="0" err="1">
                  <a:gradFill>
                    <a:gsLst>
                      <a:gs pos="2917">
                        <a:srgbClr val="505050"/>
                      </a:gs>
                      <a:gs pos="100000">
                        <a:srgbClr val="505050"/>
                      </a:gs>
                    </a:gsLst>
                  </a:gradFill>
                  <a:latin typeface="Segoe UI Semibold" panose="020B0702040204020203" pitchFamily="34" charset="0"/>
                  <a:cs typeface="Segoe UI Semibold" panose="020B0702040204020203" pitchFamily="34" charset="0"/>
                </a:rPr>
                <a:t>Silo’d</a:t>
              </a:r>
              <a:r>
                <a:rPr lang="en-US" sz="1176" dirty="0">
                  <a:gradFill>
                    <a:gsLst>
                      <a:gs pos="2917">
                        <a:srgbClr val="505050"/>
                      </a:gs>
                      <a:gs pos="100000">
                        <a:srgbClr val="505050"/>
                      </a:gs>
                    </a:gsLst>
                  </a:gradFill>
                  <a:latin typeface="Segoe UI Semibold" panose="020B0702040204020203" pitchFamily="34" charset="0"/>
                  <a:cs typeface="Segoe UI Semibold" panose="020B0702040204020203" pitchFamily="34" charset="0"/>
                </a:rPr>
                <a:t> data &amp; tools</a:t>
              </a:r>
            </a:p>
          </p:txBody>
        </p:sp>
        <p:cxnSp>
          <p:nvCxnSpPr>
            <p:cNvPr id="120" name="Straight Connector 119"/>
            <p:cNvCxnSpPr/>
            <p:nvPr/>
          </p:nvCxnSpPr>
          <p:spPr>
            <a:xfrm>
              <a:off x="3973318"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5607476"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241634"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8875792"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0509950" y="1799287"/>
              <a:ext cx="0" cy="514596"/>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p:cNvGrpSpPr/>
            <p:nvPr/>
          </p:nvGrpSpPr>
          <p:grpSpPr>
            <a:xfrm>
              <a:off x="2982155" y="1771758"/>
              <a:ext cx="348168" cy="362532"/>
              <a:chOff x="7735439" y="4091856"/>
              <a:chExt cx="617046" cy="705806"/>
            </a:xfrm>
            <a:solidFill>
              <a:schemeClr val="tx1"/>
            </a:solidFill>
          </p:grpSpPr>
          <p:sp>
            <p:nvSpPr>
              <p:cNvPr id="126" name="Freeform 127"/>
              <p:cNvSpPr/>
              <p:nvPr/>
            </p:nvSpPr>
            <p:spPr>
              <a:xfrm>
                <a:off x="7735439" y="4091856"/>
                <a:ext cx="484428" cy="705806"/>
              </a:xfrm>
              <a:custGeom>
                <a:avLst/>
                <a:gdLst/>
                <a:ahLst/>
                <a:cxnLst/>
                <a:rect l="l" t="t" r="r" b="b"/>
                <a:pathLst>
                  <a:path w="484428" h="705806">
                    <a:moveTo>
                      <a:pt x="22138" y="425828"/>
                    </a:moveTo>
                    <a:lnTo>
                      <a:pt x="22138" y="647206"/>
                    </a:lnTo>
                    <a:lnTo>
                      <a:pt x="290396" y="684971"/>
                    </a:lnTo>
                    <a:lnTo>
                      <a:pt x="290396" y="437548"/>
                    </a:lnTo>
                    <a:close/>
                    <a:moveTo>
                      <a:pt x="22138" y="363973"/>
                    </a:moveTo>
                    <a:lnTo>
                      <a:pt x="22138" y="406946"/>
                    </a:lnTo>
                    <a:lnTo>
                      <a:pt x="291699" y="417364"/>
                    </a:lnTo>
                    <a:lnTo>
                      <a:pt x="291699" y="367228"/>
                    </a:lnTo>
                    <a:close/>
                    <a:moveTo>
                      <a:pt x="291699" y="298860"/>
                    </a:moveTo>
                    <a:lnTo>
                      <a:pt x="22789" y="301466"/>
                    </a:lnTo>
                    <a:lnTo>
                      <a:pt x="22789" y="344439"/>
                    </a:lnTo>
                    <a:lnTo>
                      <a:pt x="291699" y="348996"/>
                    </a:lnTo>
                    <a:close/>
                    <a:moveTo>
                      <a:pt x="293002" y="229192"/>
                    </a:moveTo>
                    <a:lnTo>
                      <a:pt x="22789" y="239609"/>
                    </a:lnTo>
                    <a:lnTo>
                      <a:pt x="22789" y="283235"/>
                    </a:lnTo>
                    <a:lnTo>
                      <a:pt x="293002" y="279328"/>
                    </a:lnTo>
                    <a:close/>
                    <a:moveTo>
                      <a:pt x="293652" y="159523"/>
                    </a:moveTo>
                    <a:lnTo>
                      <a:pt x="24092" y="177102"/>
                    </a:lnTo>
                    <a:lnTo>
                      <a:pt x="24092" y="222030"/>
                    </a:lnTo>
                    <a:lnTo>
                      <a:pt x="293652" y="209658"/>
                    </a:lnTo>
                    <a:close/>
                    <a:moveTo>
                      <a:pt x="293652" y="91156"/>
                    </a:moveTo>
                    <a:lnTo>
                      <a:pt x="24742" y="115247"/>
                    </a:lnTo>
                    <a:lnTo>
                      <a:pt x="24742" y="160825"/>
                    </a:lnTo>
                    <a:lnTo>
                      <a:pt x="293652" y="141943"/>
                    </a:lnTo>
                    <a:close/>
                    <a:moveTo>
                      <a:pt x="294303" y="22138"/>
                    </a:moveTo>
                    <a:lnTo>
                      <a:pt x="25394" y="54043"/>
                    </a:lnTo>
                    <a:lnTo>
                      <a:pt x="25394" y="97667"/>
                    </a:lnTo>
                    <a:lnTo>
                      <a:pt x="294303" y="71622"/>
                    </a:lnTo>
                    <a:close/>
                    <a:moveTo>
                      <a:pt x="321650" y="0"/>
                    </a:moveTo>
                    <a:lnTo>
                      <a:pt x="484428" y="52090"/>
                    </a:lnTo>
                    <a:lnTo>
                      <a:pt x="481682" y="303119"/>
                    </a:lnTo>
                    <a:cubicBezTo>
                      <a:pt x="424601" y="301242"/>
                      <a:pt x="364564" y="310379"/>
                      <a:pt x="312246" y="334952"/>
                    </a:cubicBezTo>
                    <a:lnTo>
                      <a:pt x="312246" y="680233"/>
                    </a:lnTo>
                    <a:lnTo>
                      <a:pt x="352988" y="691472"/>
                    </a:lnTo>
                    <a:lnTo>
                      <a:pt x="312534" y="705806"/>
                    </a:lnTo>
                    <a:lnTo>
                      <a:pt x="0" y="658926"/>
                    </a:lnTo>
                    <a:lnTo>
                      <a:pt x="0" y="40369"/>
                    </a:lnTo>
                    <a:close/>
                  </a:path>
                </a:pathLst>
              </a:custGeom>
              <a:grpFill/>
              <a:ln w="9525" cap="flat" cmpd="sng" algn="ctr">
                <a:noFill/>
                <a:prstDash val="solid"/>
              </a:ln>
              <a:effectLst/>
            </p:spPr>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grpSp>
            <p:nvGrpSpPr>
              <p:cNvPr id="127" name="Group 126"/>
              <p:cNvGrpSpPr>
                <a:grpSpLocks noChangeAspect="1"/>
              </p:cNvGrpSpPr>
              <p:nvPr/>
            </p:nvGrpSpPr>
            <p:grpSpPr>
              <a:xfrm>
                <a:off x="8065315" y="4411546"/>
                <a:ext cx="287170" cy="372919"/>
                <a:chOff x="377825" y="1184276"/>
                <a:chExt cx="1020763" cy="1325563"/>
              </a:xfrm>
              <a:grpFill/>
            </p:grpSpPr>
            <p:sp>
              <p:nvSpPr>
                <p:cNvPr id="128"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sp>
              <p:nvSpPr>
                <p:cNvPr id="129"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FFFFFF"/>
                    </a:solidFill>
                    <a:latin typeface="Segoe UI"/>
                  </a:endParaRPr>
                </a:p>
              </p:txBody>
            </p:sp>
          </p:grpSp>
        </p:grpSp>
        <p:grpSp>
          <p:nvGrpSpPr>
            <p:cNvPr id="130" name="Group 129"/>
            <p:cNvGrpSpPr/>
            <p:nvPr/>
          </p:nvGrpSpPr>
          <p:grpSpPr>
            <a:xfrm>
              <a:off x="4642548" y="1805326"/>
              <a:ext cx="254270" cy="339442"/>
              <a:chOff x="3570520" y="3238868"/>
              <a:chExt cx="967985" cy="1292224"/>
            </a:xfrm>
            <a:solidFill>
              <a:schemeClr val="tx1"/>
            </a:solidFill>
          </p:grpSpPr>
          <p:sp>
            <p:nvSpPr>
              <p:cNvPr id="131" name="Freeform 132"/>
              <p:cNvSpPr/>
              <p:nvPr/>
            </p:nvSpPr>
            <p:spPr>
              <a:xfrm>
                <a:off x="3911188" y="3654748"/>
                <a:ext cx="471866" cy="876344"/>
              </a:xfrm>
              <a:custGeom>
                <a:avLst/>
                <a:gdLst>
                  <a:gd name="connsiteX0" fmla="*/ 520694 w 1727200"/>
                  <a:gd name="connsiteY0" fmla="*/ 0 h 3207743"/>
                  <a:gd name="connsiteX1" fmla="*/ 663234 w 1727200"/>
                  <a:gd name="connsiteY1" fmla="*/ 142540 h 3207743"/>
                  <a:gd name="connsiteX2" fmla="*/ 663234 w 1727200"/>
                  <a:gd name="connsiteY2" fmla="*/ 1431032 h 3207743"/>
                  <a:gd name="connsiteX3" fmla="*/ 699688 w 1727200"/>
                  <a:gd name="connsiteY3" fmla="*/ 1452535 h 3207743"/>
                  <a:gd name="connsiteX4" fmla="*/ 699687 w 1727200"/>
                  <a:gd name="connsiteY4" fmla="*/ 1452536 h 3207743"/>
                  <a:gd name="connsiteX5" fmla="*/ 732416 w 1727200"/>
                  <a:gd name="connsiteY5" fmla="*/ 1419807 h 3207743"/>
                  <a:gd name="connsiteX6" fmla="*/ 732417 w 1727200"/>
                  <a:gd name="connsiteY6" fmla="*/ 786706 h 3207743"/>
                  <a:gd name="connsiteX7" fmla="*/ 873762 w 1727200"/>
                  <a:gd name="connsiteY7" fmla="*/ 650076 h 3207743"/>
                  <a:gd name="connsiteX8" fmla="*/ 1016302 w 1727200"/>
                  <a:gd name="connsiteY8" fmla="*/ 792616 h 3207743"/>
                  <a:gd name="connsiteX9" fmla="*/ 1016302 w 1727200"/>
                  <a:gd name="connsiteY9" fmla="*/ 1431282 h 3207743"/>
                  <a:gd name="connsiteX10" fmla="*/ 1053055 w 1727200"/>
                  <a:gd name="connsiteY10" fmla="*/ 1452535 h 3207743"/>
                  <a:gd name="connsiteX11" fmla="*/ 1053054 w 1727200"/>
                  <a:gd name="connsiteY11" fmla="*/ 1452536 h 3207743"/>
                  <a:gd name="connsiteX12" fmla="*/ 1093536 w 1727200"/>
                  <a:gd name="connsiteY12" fmla="*/ 1430727 h 3207743"/>
                  <a:gd name="connsiteX13" fmla="*/ 1093536 w 1727200"/>
                  <a:gd name="connsiteY13" fmla="*/ 966467 h 3207743"/>
                  <a:gd name="connsiteX14" fmla="*/ 1236075 w 1727200"/>
                  <a:gd name="connsiteY14" fmla="*/ 823927 h 3207743"/>
                  <a:gd name="connsiteX15" fmla="*/ 1378615 w 1727200"/>
                  <a:gd name="connsiteY15" fmla="*/ 966467 h 3207743"/>
                  <a:gd name="connsiteX16" fmla="*/ 1378615 w 1727200"/>
                  <a:gd name="connsiteY16" fmla="*/ 1428680 h 3207743"/>
                  <a:gd name="connsiteX17" fmla="*/ 1378615 w 1727200"/>
                  <a:gd name="connsiteY17" fmla="*/ 1430351 h 3207743"/>
                  <a:gd name="connsiteX18" fmla="*/ 1413132 w 1727200"/>
                  <a:gd name="connsiteY18" fmla="*/ 1452535 h 3207743"/>
                  <a:gd name="connsiteX19" fmla="*/ 1413131 w 1727200"/>
                  <a:gd name="connsiteY19" fmla="*/ 1452536 h 3207743"/>
                  <a:gd name="connsiteX20" fmla="*/ 1445860 w 1727200"/>
                  <a:gd name="connsiteY20" fmla="*/ 1419807 h 3207743"/>
                  <a:gd name="connsiteX21" fmla="*/ 1445860 w 1727200"/>
                  <a:gd name="connsiteY21" fmla="*/ 1136852 h 3207743"/>
                  <a:gd name="connsiteX22" fmla="*/ 1582884 w 1727200"/>
                  <a:gd name="connsiteY22" fmla="*/ 1021631 h 3207743"/>
                  <a:gd name="connsiteX23" fmla="*/ 1725424 w 1727200"/>
                  <a:gd name="connsiteY23" fmla="*/ 1164170 h 3207743"/>
                  <a:gd name="connsiteX24" fmla="*/ 1725424 w 1727200"/>
                  <a:gd name="connsiteY24" fmla="*/ 1578672 h 3207743"/>
                  <a:gd name="connsiteX25" fmla="*/ 1725424 w 1727200"/>
                  <a:gd name="connsiteY25" fmla="*/ 1832860 h 3207743"/>
                  <a:gd name="connsiteX26" fmla="*/ 1727200 w 1727200"/>
                  <a:gd name="connsiteY26" fmla="*/ 2296059 h 3207743"/>
                  <a:gd name="connsiteX27" fmla="*/ 1585724 w 1727200"/>
                  <a:gd name="connsiteY27" fmla="*/ 2765959 h 3207743"/>
                  <a:gd name="connsiteX28" fmla="*/ 1585724 w 1727200"/>
                  <a:gd name="connsiteY28" fmla="*/ 3207743 h 3207743"/>
                  <a:gd name="connsiteX29" fmla="*/ 560654 w 1727200"/>
                  <a:gd name="connsiteY29" fmla="*/ 3201393 h 3207743"/>
                  <a:gd name="connsiteX30" fmla="*/ 560654 w 1727200"/>
                  <a:gd name="connsiteY30" fmla="*/ 2804760 h 3207743"/>
                  <a:gd name="connsiteX31" fmla="*/ 40849 w 1727200"/>
                  <a:gd name="connsiteY31" fmla="*/ 2361526 h 3207743"/>
                  <a:gd name="connsiteX32" fmla="*/ 0 w 1727200"/>
                  <a:gd name="connsiteY32" fmla="*/ 2298574 h 3207743"/>
                  <a:gd name="connsiteX33" fmla="*/ 2720 w 1727200"/>
                  <a:gd name="connsiteY33" fmla="*/ 1140316 h 3207743"/>
                  <a:gd name="connsiteX34" fmla="*/ 145260 w 1727200"/>
                  <a:gd name="connsiteY34" fmla="*/ 997776 h 3207743"/>
                  <a:gd name="connsiteX35" fmla="*/ 287800 w 1727200"/>
                  <a:gd name="connsiteY35" fmla="*/ 1140316 h 3207743"/>
                  <a:gd name="connsiteX36" fmla="*/ 287800 w 1727200"/>
                  <a:gd name="connsiteY36" fmla="*/ 1770794 h 3207743"/>
                  <a:gd name="connsiteX37" fmla="*/ 290130 w 1727200"/>
                  <a:gd name="connsiteY37" fmla="*/ 1770777 h 3207743"/>
                  <a:gd name="connsiteX38" fmla="*/ 332978 w 1727200"/>
                  <a:gd name="connsiteY38" fmla="*/ 1804413 h 3207743"/>
                  <a:gd name="connsiteX39" fmla="*/ 332977 w 1727200"/>
                  <a:gd name="connsiteY39" fmla="*/ 1804414 h 3207743"/>
                  <a:gd name="connsiteX40" fmla="*/ 375950 w 1727200"/>
                  <a:gd name="connsiteY40" fmla="*/ 1770161 h 3207743"/>
                  <a:gd name="connsiteX41" fmla="*/ 378155 w 1727200"/>
                  <a:gd name="connsiteY41" fmla="*/ 1770145 h 3207743"/>
                  <a:gd name="connsiteX42" fmla="*/ 378156 w 1727200"/>
                  <a:gd name="connsiteY42" fmla="*/ 268830 h 3207743"/>
                  <a:gd name="connsiteX43" fmla="*/ 378155 w 1727200"/>
                  <a:gd name="connsiteY43" fmla="*/ 268825 h 3207743"/>
                  <a:gd name="connsiteX44" fmla="*/ 378155 w 1727200"/>
                  <a:gd name="connsiteY44" fmla="*/ 142540 h 3207743"/>
                  <a:gd name="connsiteX45" fmla="*/ 520694 w 1727200"/>
                  <a:gd name="connsiteY45" fmla="*/ 0 h 3207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27200" h="3207743">
                    <a:moveTo>
                      <a:pt x="520694" y="0"/>
                    </a:moveTo>
                    <a:cubicBezTo>
                      <a:pt x="599416" y="0"/>
                      <a:pt x="663234" y="63818"/>
                      <a:pt x="663234" y="142540"/>
                    </a:cubicBezTo>
                    <a:lnTo>
                      <a:pt x="663234" y="1431032"/>
                    </a:lnTo>
                    <a:cubicBezTo>
                      <a:pt x="675386" y="1453855"/>
                      <a:pt x="687536" y="1445368"/>
                      <a:pt x="699688" y="1452535"/>
                    </a:cubicBezTo>
                    <a:lnTo>
                      <a:pt x="699687" y="1452536"/>
                    </a:lnTo>
                    <a:cubicBezTo>
                      <a:pt x="705142" y="1447081"/>
                      <a:pt x="733670" y="1448028"/>
                      <a:pt x="732416" y="1419807"/>
                    </a:cubicBezTo>
                    <a:cubicBezTo>
                      <a:pt x="732416" y="1208773"/>
                      <a:pt x="732416" y="997740"/>
                      <a:pt x="732417" y="786706"/>
                    </a:cubicBezTo>
                    <a:cubicBezTo>
                      <a:pt x="734467" y="710701"/>
                      <a:pt x="797036" y="650076"/>
                      <a:pt x="873762" y="650076"/>
                    </a:cubicBezTo>
                    <a:cubicBezTo>
                      <a:pt x="952485" y="650076"/>
                      <a:pt x="1016302" y="713894"/>
                      <a:pt x="1016302" y="792616"/>
                    </a:cubicBezTo>
                    <a:lnTo>
                      <a:pt x="1016302" y="1431282"/>
                    </a:lnTo>
                    <a:cubicBezTo>
                      <a:pt x="1019606" y="1449549"/>
                      <a:pt x="1022912" y="1438741"/>
                      <a:pt x="1053055" y="1452535"/>
                    </a:cubicBezTo>
                    <a:lnTo>
                      <a:pt x="1053054" y="1452536"/>
                    </a:lnTo>
                    <a:cubicBezTo>
                      <a:pt x="1059801" y="1448901"/>
                      <a:pt x="1089026" y="1444644"/>
                      <a:pt x="1093536" y="1430727"/>
                    </a:cubicBezTo>
                    <a:lnTo>
                      <a:pt x="1093536" y="966467"/>
                    </a:lnTo>
                    <a:cubicBezTo>
                      <a:pt x="1093536" y="887745"/>
                      <a:pt x="1157353" y="823927"/>
                      <a:pt x="1236075" y="823927"/>
                    </a:cubicBezTo>
                    <a:cubicBezTo>
                      <a:pt x="1314797" y="823927"/>
                      <a:pt x="1378615" y="887745"/>
                      <a:pt x="1378615" y="966467"/>
                    </a:cubicBezTo>
                    <a:lnTo>
                      <a:pt x="1378615" y="1428680"/>
                    </a:lnTo>
                    <a:lnTo>
                      <a:pt x="1378615" y="1430351"/>
                    </a:lnTo>
                    <a:cubicBezTo>
                      <a:pt x="1390120" y="1446691"/>
                      <a:pt x="1401627" y="1445140"/>
                      <a:pt x="1413132" y="1452535"/>
                    </a:cubicBezTo>
                    <a:lnTo>
                      <a:pt x="1413131" y="1452536"/>
                    </a:lnTo>
                    <a:cubicBezTo>
                      <a:pt x="1431206" y="1452536"/>
                      <a:pt x="1445860" y="1437882"/>
                      <a:pt x="1445860" y="1419807"/>
                    </a:cubicBezTo>
                    <a:lnTo>
                      <a:pt x="1445860" y="1136852"/>
                    </a:lnTo>
                    <a:cubicBezTo>
                      <a:pt x="1456029" y="1070920"/>
                      <a:pt x="1513701" y="1021631"/>
                      <a:pt x="1582884" y="1021631"/>
                    </a:cubicBezTo>
                    <a:cubicBezTo>
                      <a:pt x="1661606" y="1021631"/>
                      <a:pt x="1725424" y="1085448"/>
                      <a:pt x="1725424" y="1164170"/>
                    </a:cubicBezTo>
                    <a:lnTo>
                      <a:pt x="1725424" y="1578672"/>
                    </a:lnTo>
                    <a:lnTo>
                      <a:pt x="1725424" y="1832860"/>
                    </a:lnTo>
                    <a:lnTo>
                      <a:pt x="1727200" y="2296059"/>
                    </a:lnTo>
                    <a:lnTo>
                      <a:pt x="1585724" y="2765959"/>
                    </a:lnTo>
                    <a:lnTo>
                      <a:pt x="1585724" y="3207743"/>
                    </a:lnTo>
                    <a:lnTo>
                      <a:pt x="560654" y="3201393"/>
                    </a:lnTo>
                    <a:lnTo>
                      <a:pt x="560654" y="2804760"/>
                    </a:lnTo>
                    <a:cubicBezTo>
                      <a:pt x="342990" y="2672791"/>
                      <a:pt x="151800" y="2515080"/>
                      <a:pt x="40849" y="2361526"/>
                    </a:cubicBezTo>
                    <a:lnTo>
                      <a:pt x="0" y="2298574"/>
                    </a:lnTo>
                    <a:cubicBezTo>
                      <a:pt x="907" y="1912488"/>
                      <a:pt x="1813" y="1526402"/>
                      <a:pt x="2720" y="1140316"/>
                    </a:cubicBezTo>
                    <a:cubicBezTo>
                      <a:pt x="2720" y="1061594"/>
                      <a:pt x="66538" y="997776"/>
                      <a:pt x="145260" y="997776"/>
                    </a:cubicBezTo>
                    <a:cubicBezTo>
                      <a:pt x="223982" y="997776"/>
                      <a:pt x="287800" y="1061594"/>
                      <a:pt x="287800" y="1140316"/>
                    </a:cubicBezTo>
                    <a:lnTo>
                      <a:pt x="287800" y="1770794"/>
                    </a:lnTo>
                    <a:lnTo>
                      <a:pt x="290130" y="1770777"/>
                    </a:lnTo>
                    <a:cubicBezTo>
                      <a:pt x="294517" y="1790241"/>
                      <a:pt x="312092" y="1804413"/>
                      <a:pt x="332978" y="1804413"/>
                    </a:cubicBezTo>
                    <a:lnTo>
                      <a:pt x="332977" y="1804414"/>
                    </a:lnTo>
                    <a:cubicBezTo>
                      <a:pt x="354087" y="1804414"/>
                      <a:pt x="371814" y="1789937"/>
                      <a:pt x="375950" y="1770161"/>
                    </a:cubicBezTo>
                    <a:lnTo>
                      <a:pt x="378155" y="1770145"/>
                    </a:lnTo>
                    <a:cubicBezTo>
                      <a:pt x="378155" y="1269707"/>
                      <a:pt x="378156" y="769268"/>
                      <a:pt x="378156" y="268830"/>
                    </a:cubicBezTo>
                    <a:cubicBezTo>
                      <a:pt x="378156" y="268828"/>
                      <a:pt x="378156" y="268827"/>
                      <a:pt x="378155" y="268825"/>
                    </a:cubicBezTo>
                    <a:lnTo>
                      <a:pt x="378155" y="142540"/>
                    </a:lnTo>
                    <a:cubicBezTo>
                      <a:pt x="378155" y="63818"/>
                      <a:pt x="441972" y="0"/>
                      <a:pt x="520694" y="0"/>
                    </a:cubicBezTo>
                    <a:close/>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367">
                  <a:defRPr/>
                </a:pPr>
                <a:endParaRPr lang="en-US">
                  <a:solidFill>
                    <a:srgbClr val="FFFFFF"/>
                  </a:solidFill>
                  <a:latin typeface="Segoe UI"/>
                </a:endParaRPr>
              </a:p>
            </p:txBody>
          </p:sp>
          <p:sp>
            <p:nvSpPr>
              <p:cNvPr id="132" name="Freeform 133"/>
              <p:cNvSpPr/>
              <p:nvPr/>
            </p:nvSpPr>
            <p:spPr>
              <a:xfrm>
                <a:off x="3570520" y="3238868"/>
                <a:ext cx="967985" cy="933269"/>
              </a:xfrm>
              <a:custGeom>
                <a:avLst/>
                <a:gdLst>
                  <a:gd name="connsiteX0" fmla="*/ 727475 w 1454950"/>
                  <a:gd name="connsiteY0" fmla="*/ 0 h 1402769"/>
                  <a:gd name="connsiteX1" fmla="*/ 1454950 w 1454950"/>
                  <a:gd name="connsiteY1" fmla="*/ 727475 h 1402769"/>
                  <a:gd name="connsiteX2" fmla="*/ 1330709 w 1454950"/>
                  <a:gd name="connsiteY2" fmla="*/ 1134213 h 1402769"/>
                  <a:gd name="connsiteX3" fmla="*/ 1274763 w 1454950"/>
                  <a:gd name="connsiteY3" fmla="*/ 1202020 h 1402769"/>
                  <a:gd name="connsiteX4" fmla="*/ 1274763 w 1454950"/>
                  <a:gd name="connsiteY4" fmla="*/ 1092200 h 1402769"/>
                  <a:gd name="connsiteX5" fmla="*/ 1266342 w 1454950"/>
                  <a:gd name="connsiteY5" fmla="*/ 1050490 h 1402769"/>
                  <a:gd name="connsiteX6" fmla="*/ 1249682 w 1454950"/>
                  <a:gd name="connsiteY6" fmla="*/ 1025779 h 1402769"/>
                  <a:gd name="connsiteX7" fmla="*/ 1283991 w 1454950"/>
                  <a:gd name="connsiteY7" fmla="*/ 962571 h 1402769"/>
                  <a:gd name="connsiteX8" fmla="*/ 1331454 w 1454950"/>
                  <a:gd name="connsiteY8" fmla="*/ 727475 h 1402769"/>
                  <a:gd name="connsiteX9" fmla="*/ 727475 w 1454950"/>
                  <a:gd name="connsiteY9" fmla="*/ 123496 h 1402769"/>
                  <a:gd name="connsiteX10" fmla="*/ 123496 w 1454950"/>
                  <a:gd name="connsiteY10" fmla="*/ 727475 h 1402769"/>
                  <a:gd name="connsiteX11" fmla="*/ 389785 w 1454950"/>
                  <a:gd name="connsiteY11" fmla="*/ 1228304 h 1402769"/>
                  <a:gd name="connsiteX12" fmla="*/ 460375 w 1454950"/>
                  <a:gd name="connsiteY12" fmla="*/ 1266619 h 1402769"/>
                  <a:gd name="connsiteX13" fmla="*/ 460375 w 1454950"/>
                  <a:gd name="connsiteY13" fmla="*/ 1402769 h 1402769"/>
                  <a:gd name="connsiteX14" fmla="*/ 444309 w 1454950"/>
                  <a:gd name="connsiteY14" fmla="*/ 1397781 h 1402769"/>
                  <a:gd name="connsiteX15" fmla="*/ 0 w 1454950"/>
                  <a:gd name="connsiteY15" fmla="*/ 727475 h 1402769"/>
                  <a:gd name="connsiteX16" fmla="*/ 727475 w 1454950"/>
                  <a:gd name="connsiteY16" fmla="*/ 0 h 1402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54950" h="1402769">
                    <a:moveTo>
                      <a:pt x="727475" y="0"/>
                    </a:moveTo>
                    <a:cubicBezTo>
                      <a:pt x="1129248" y="0"/>
                      <a:pt x="1454950" y="325702"/>
                      <a:pt x="1454950" y="727475"/>
                    </a:cubicBezTo>
                    <a:cubicBezTo>
                      <a:pt x="1454950" y="878140"/>
                      <a:pt x="1409148" y="1018107"/>
                      <a:pt x="1330709" y="1134213"/>
                    </a:cubicBezTo>
                    <a:lnTo>
                      <a:pt x="1274763" y="1202020"/>
                    </a:lnTo>
                    <a:lnTo>
                      <a:pt x="1274763" y="1092200"/>
                    </a:lnTo>
                    <a:cubicBezTo>
                      <a:pt x="1274763" y="1077405"/>
                      <a:pt x="1271765" y="1063310"/>
                      <a:pt x="1266342" y="1050490"/>
                    </a:cubicBezTo>
                    <a:lnTo>
                      <a:pt x="1249682" y="1025779"/>
                    </a:lnTo>
                    <a:lnTo>
                      <a:pt x="1283991" y="962571"/>
                    </a:lnTo>
                    <a:cubicBezTo>
                      <a:pt x="1314554" y="890312"/>
                      <a:pt x="1331454" y="810867"/>
                      <a:pt x="1331454" y="727475"/>
                    </a:cubicBezTo>
                    <a:cubicBezTo>
                      <a:pt x="1331454" y="393907"/>
                      <a:pt x="1061043" y="123496"/>
                      <a:pt x="727475" y="123496"/>
                    </a:cubicBezTo>
                    <a:cubicBezTo>
                      <a:pt x="393907" y="123496"/>
                      <a:pt x="123496" y="393907"/>
                      <a:pt x="123496" y="727475"/>
                    </a:cubicBezTo>
                    <a:cubicBezTo>
                      <a:pt x="123496" y="935955"/>
                      <a:pt x="229126" y="1119764"/>
                      <a:pt x="389785" y="1228304"/>
                    </a:cubicBezTo>
                    <a:lnTo>
                      <a:pt x="460375" y="1266619"/>
                    </a:lnTo>
                    <a:lnTo>
                      <a:pt x="460375" y="1402769"/>
                    </a:lnTo>
                    <a:lnTo>
                      <a:pt x="444309" y="1397781"/>
                    </a:lnTo>
                    <a:cubicBezTo>
                      <a:pt x="183208" y="1287345"/>
                      <a:pt x="0" y="1028805"/>
                      <a:pt x="0" y="727475"/>
                    </a:cubicBezTo>
                    <a:cubicBezTo>
                      <a:pt x="0" y="325702"/>
                      <a:pt x="325702" y="0"/>
                      <a:pt x="7274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505050"/>
                  </a:solidFill>
                  <a:latin typeface="Segoe UI"/>
                </a:endParaRPr>
              </a:p>
            </p:txBody>
          </p:sp>
          <p:sp>
            <p:nvSpPr>
              <p:cNvPr id="133" name="Freeform 134"/>
              <p:cNvSpPr/>
              <p:nvPr/>
            </p:nvSpPr>
            <p:spPr>
              <a:xfrm>
                <a:off x="3898974" y="3555288"/>
                <a:ext cx="311076" cy="231348"/>
              </a:xfrm>
              <a:custGeom>
                <a:avLst/>
                <a:gdLst>
                  <a:gd name="connsiteX0" fmla="*/ 283387 w 311076"/>
                  <a:gd name="connsiteY0" fmla="*/ 175969 h 231348"/>
                  <a:gd name="connsiteX1" fmla="*/ 311076 w 311076"/>
                  <a:gd name="connsiteY1" fmla="*/ 203659 h 231348"/>
                  <a:gd name="connsiteX2" fmla="*/ 283387 w 311076"/>
                  <a:gd name="connsiteY2" fmla="*/ 231348 h 231348"/>
                  <a:gd name="connsiteX3" fmla="*/ 255698 w 311076"/>
                  <a:gd name="connsiteY3" fmla="*/ 203659 h 231348"/>
                  <a:gd name="connsiteX4" fmla="*/ 283387 w 311076"/>
                  <a:gd name="connsiteY4" fmla="*/ 175969 h 231348"/>
                  <a:gd name="connsiteX5" fmla="*/ 27689 w 311076"/>
                  <a:gd name="connsiteY5" fmla="*/ 175969 h 231348"/>
                  <a:gd name="connsiteX6" fmla="*/ 55378 w 311076"/>
                  <a:gd name="connsiteY6" fmla="*/ 203659 h 231348"/>
                  <a:gd name="connsiteX7" fmla="*/ 27689 w 311076"/>
                  <a:gd name="connsiteY7" fmla="*/ 231348 h 231348"/>
                  <a:gd name="connsiteX8" fmla="*/ 0 w 311076"/>
                  <a:gd name="connsiteY8" fmla="*/ 203659 h 231348"/>
                  <a:gd name="connsiteX9" fmla="*/ 27689 w 311076"/>
                  <a:gd name="connsiteY9" fmla="*/ 175969 h 231348"/>
                  <a:gd name="connsiteX10" fmla="*/ 283387 w 311076"/>
                  <a:gd name="connsiteY10" fmla="*/ 92888 h 231348"/>
                  <a:gd name="connsiteX11" fmla="*/ 311076 w 311076"/>
                  <a:gd name="connsiteY11" fmla="*/ 120578 h 231348"/>
                  <a:gd name="connsiteX12" fmla="*/ 283387 w 311076"/>
                  <a:gd name="connsiteY12" fmla="*/ 148267 h 231348"/>
                  <a:gd name="connsiteX13" fmla="*/ 255698 w 311076"/>
                  <a:gd name="connsiteY13" fmla="*/ 120578 h 231348"/>
                  <a:gd name="connsiteX14" fmla="*/ 283387 w 311076"/>
                  <a:gd name="connsiteY14" fmla="*/ 92888 h 231348"/>
                  <a:gd name="connsiteX15" fmla="*/ 27689 w 311076"/>
                  <a:gd name="connsiteY15" fmla="*/ 92888 h 231348"/>
                  <a:gd name="connsiteX16" fmla="*/ 55378 w 311076"/>
                  <a:gd name="connsiteY16" fmla="*/ 120578 h 231348"/>
                  <a:gd name="connsiteX17" fmla="*/ 27689 w 311076"/>
                  <a:gd name="connsiteY17" fmla="*/ 148267 h 231348"/>
                  <a:gd name="connsiteX18" fmla="*/ 0 w 311076"/>
                  <a:gd name="connsiteY18" fmla="*/ 120578 h 231348"/>
                  <a:gd name="connsiteX19" fmla="*/ 27689 w 311076"/>
                  <a:gd name="connsiteY19" fmla="*/ 92888 h 231348"/>
                  <a:gd name="connsiteX20" fmla="*/ 234553 w 311076"/>
                  <a:gd name="connsiteY20" fmla="*/ 25674 h 231348"/>
                  <a:gd name="connsiteX21" fmla="*/ 262242 w 311076"/>
                  <a:gd name="connsiteY21" fmla="*/ 53364 h 231348"/>
                  <a:gd name="connsiteX22" fmla="*/ 234553 w 311076"/>
                  <a:gd name="connsiteY22" fmla="*/ 81053 h 231348"/>
                  <a:gd name="connsiteX23" fmla="*/ 206864 w 311076"/>
                  <a:gd name="connsiteY23" fmla="*/ 53364 h 231348"/>
                  <a:gd name="connsiteX24" fmla="*/ 234553 w 311076"/>
                  <a:gd name="connsiteY24" fmla="*/ 25674 h 231348"/>
                  <a:gd name="connsiteX25" fmla="*/ 76523 w 311076"/>
                  <a:gd name="connsiteY25" fmla="*/ 25674 h 231348"/>
                  <a:gd name="connsiteX26" fmla="*/ 104212 w 311076"/>
                  <a:gd name="connsiteY26" fmla="*/ 53364 h 231348"/>
                  <a:gd name="connsiteX27" fmla="*/ 76523 w 311076"/>
                  <a:gd name="connsiteY27" fmla="*/ 81053 h 231348"/>
                  <a:gd name="connsiteX28" fmla="*/ 48834 w 311076"/>
                  <a:gd name="connsiteY28" fmla="*/ 53364 h 231348"/>
                  <a:gd name="connsiteX29" fmla="*/ 76523 w 311076"/>
                  <a:gd name="connsiteY29" fmla="*/ 25674 h 231348"/>
                  <a:gd name="connsiteX30" fmla="*/ 155538 w 311076"/>
                  <a:gd name="connsiteY30" fmla="*/ 0 h 231348"/>
                  <a:gd name="connsiteX31" fmla="*/ 183227 w 311076"/>
                  <a:gd name="connsiteY31" fmla="*/ 27690 h 231348"/>
                  <a:gd name="connsiteX32" fmla="*/ 155538 w 311076"/>
                  <a:gd name="connsiteY32" fmla="*/ 55379 h 231348"/>
                  <a:gd name="connsiteX33" fmla="*/ 127849 w 311076"/>
                  <a:gd name="connsiteY33" fmla="*/ 27690 h 231348"/>
                  <a:gd name="connsiteX34" fmla="*/ 155538 w 311076"/>
                  <a:gd name="connsiteY34" fmla="*/ 0 h 23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11076" h="231348">
                    <a:moveTo>
                      <a:pt x="283387" y="175969"/>
                    </a:moveTo>
                    <a:cubicBezTo>
                      <a:pt x="298679" y="175969"/>
                      <a:pt x="311076" y="188366"/>
                      <a:pt x="311076" y="203659"/>
                    </a:cubicBezTo>
                    <a:cubicBezTo>
                      <a:pt x="311076" y="218951"/>
                      <a:pt x="298679" y="231348"/>
                      <a:pt x="283387" y="231348"/>
                    </a:cubicBezTo>
                    <a:cubicBezTo>
                      <a:pt x="268095" y="231348"/>
                      <a:pt x="255698" y="218951"/>
                      <a:pt x="255698" y="203659"/>
                    </a:cubicBezTo>
                    <a:cubicBezTo>
                      <a:pt x="255698" y="188366"/>
                      <a:pt x="268095" y="175969"/>
                      <a:pt x="283387" y="175969"/>
                    </a:cubicBezTo>
                    <a:close/>
                    <a:moveTo>
                      <a:pt x="27689" y="175969"/>
                    </a:moveTo>
                    <a:cubicBezTo>
                      <a:pt x="42981" y="175969"/>
                      <a:pt x="55378" y="188366"/>
                      <a:pt x="55378" y="203659"/>
                    </a:cubicBezTo>
                    <a:cubicBezTo>
                      <a:pt x="55378" y="218951"/>
                      <a:pt x="42981" y="231348"/>
                      <a:pt x="27689" y="231348"/>
                    </a:cubicBezTo>
                    <a:cubicBezTo>
                      <a:pt x="12397" y="231348"/>
                      <a:pt x="0" y="218951"/>
                      <a:pt x="0" y="203659"/>
                    </a:cubicBezTo>
                    <a:cubicBezTo>
                      <a:pt x="0" y="188366"/>
                      <a:pt x="12397" y="175969"/>
                      <a:pt x="27689" y="175969"/>
                    </a:cubicBezTo>
                    <a:close/>
                    <a:moveTo>
                      <a:pt x="283387" y="92888"/>
                    </a:moveTo>
                    <a:cubicBezTo>
                      <a:pt x="298679" y="92888"/>
                      <a:pt x="311076" y="105285"/>
                      <a:pt x="311076" y="120578"/>
                    </a:cubicBezTo>
                    <a:cubicBezTo>
                      <a:pt x="311076" y="135870"/>
                      <a:pt x="298679" y="148267"/>
                      <a:pt x="283387" y="148267"/>
                    </a:cubicBezTo>
                    <a:cubicBezTo>
                      <a:pt x="268095" y="148267"/>
                      <a:pt x="255698" y="135870"/>
                      <a:pt x="255698" y="120578"/>
                    </a:cubicBezTo>
                    <a:cubicBezTo>
                      <a:pt x="255698" y="105285"/>
                      <a:pt x="268095" y="92888"/>
                      <a:pt x="283387" y="92888"/>
                    </a:cubicBezTo>
                    <a:close/>
                    <a:moveTo>
                      <a:pt x="27689" y="92888"/>
                    </a:moveTo>
                    <a:cubicBezTo>
                      <a:pt x="42981" y="92888"/>
                      <a:pt x="55378" y="105285"/>
                      <a:pt x="55378" y="120578"/>
                    </a:cubicBezTo>
                    <a:cubicBezTo>
                      <a:pt x="55378" y="135870"/>
                      <a:pt x="42981" y="148267"/>
                      <a:pt x="27689" y="148267"/>
                    </a:cubicBezTo>
                    <a:cubicBezTo>
                      <a:pt x="12397" y="148267"/>
                      <a:pt x="0" y="135870"/>
                      <a:pt x="0" y="120578"/>
                    </a:cubicBezTo>
                    <a:cubicBezTo>
                      <a:pt x="0" y="105285"/>
                      <a:pt x="12397" y="92888"/>
                      <a:pt x="27689" y="92888"/>
                    </a:cubicBezTo>
                    <a:close/>
                    <a:moveTo>
                      <a:pt x="234553" y="25674"/>
                    </a:moveTo>
                    <a:cubicBezTo>
                      <a:pt x="249845" y="25674"/>
                      <a:pt x="262242" y="38071"/>
                      <a:pt x="262242" y="53364"/>
                    </a:cubicBezTo>
                    <a:cubicBezTo>
                      <a:pt x="262242" y="68656"/>
                      <a:pt x="249845" y="81053"/>
                      <a:pt x="234553" y="81053"/>
                    </a:cubicBezTo>
                    <a:cubicBezTo>
                      <a:pt x="219261" y="81053"/>
                      <a:pt x="206864" y="68656"/>
                      <a:pt x="206864" y="53364"/>
                    </a:cubicBezTo>
                    <a:cubicBezTo>
                      <a:pt x="206864" y="38071"/>
                      <a:pt x="219261" y="25674"/>
                      <a:pt x="234553" y="25674"/>
                    </a:cubicBezTo>
                    <a:close/>
                    <a:moveTo>
                      <a:pt x="76523" y="25674"/>
                    </a:moveTo>
                    <a:cubicBezTo>
                      <a:pt x="91815" y="25674"/>
                      <a:pt x="104212" y="38071"/>
                      <a:pt x="104212" y="53364"/>
                    </a:cubicBezTo>
                    <a:cubicBezTo>
                      <a:pt x="104212" y="68656"/>
                      <a:pt x="91815" y="81053"/>
                      <a:pt x="76523" y="81053"/>
                    </a:cubicBezTo>
                    <a:cubicBezTo>
                      <a:pt x="61231" y="81053"/>
                      <a:pt x="48834" y="68656"/>
                      <a:pt x="48834" y="53364"/>
                    </a:cubicBezTo>
                    <a:cubicBezTo>
                      <a:pt x="48834" y="38071"/>
                      <a:pt x="61231" y="25674"/>
                      <a:pt x="76523" y="25674"/>
                    </a:cubicBezTo>
                    <a:close/>
                    <a:moveTo>
                      <a:pt x="155538" y="0"/>
                    </a:moveTo>
                    <a:cubicBezTo>
                      <a:pt x="170830" y="0"/>
                      <a:pt x="183227" y="12397"/>
                      <a:pt x="183227" y="27690"/>
                    </a:cubicBezTo>
                    <a:cubicBezTo>
                      <a:pt x="183227" y="42982"/>
                      <a:pt x="170830" y="55379"/>
                      <a:pt x="155538" y="55379"/>
                    </a:cubicBezTo>
                    <a:cubicBezTo>
                      <a:pt x="140246" y="55379"/>
                      <a:pt x="127849" y="42982"/>
                      <a:pt x="127849" y="27690"/>
                    </a:cubicBezTo>
                    <a:cubicBezTo>
                      <a:pt x="127849" y="12397"/>
                      <a:pt x="140246" y="0"/>
                      <a:pt x="155538" y="0"/>
                    </a:cubicBezTo>
                    <a:close/>
                  </a:path>
                </a:pathLst>
              </a:cu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0800" tIns="160800" rIns="160800" bIns="160800" numCol="1" spcCol="1270" anchor="ctr" anchorCtr="0">
                <a:noAutofit/>
              </a:bodyPr>
              <a:lstStyle/>
              <a:p>
                <a:pPr algn="ctr" defTabSz="888829">
                  <a:spcBef>
                    <a:spcPct val="0"/>
                  </a:spcBef>
                  <a:spcAft>
                    <a:spcPct val="35000"/>
                  </a:spcAft>
                  <a:defRPr/>
                </a:pPr>
                <a:endParaRPr lang="en-US" sz="2000">
                  <a:solidFill>
                    <a:srgbClr val="FFFFFF"/>
                  </a:solidFill>
                  <a:latin typeface="Segoe UI"/>
                </a:endParaRPr>
              </a:p>
            </p:txBody>
          </p:sp>
        </p:grpSp>
        <p:grpSp>
          <p:nvGrpSpPr>
            <p:cNvPr id="134" name="Group 133"/>
            <p:cNvGrpSpPr>
              <a:grpSpLocks noChangeAspect="1"/>
            </p:cNvGrpSpPr>
            <p:nvPr/>
          </p:nvGrpSpPr>
          <p:grpSpPr>
            <a:xfrm>
              <a:off x="11088730" y="1808785"/>
              <a:ext cx="476606" cy="321012"/>
              <a:chOff x="1363663" y="4092575"/>
              <a:chExt cx="2055813" cy="1819275"/>
            </a:xfrm>
            <a:solidFill>
              <a:schemeClr val="tx1"/>
            </a:solidFill>
          </p:grpSpPr>
          <p:sp>
            <p:nvSpPr>
              <p:cNvPr id="135" name="Freeform 28"/>
              <p:cNvSpPr>
                <a:spLocks/>
              </p:cNvSpPr>
              <p:nvPr/>
            </p:nvSpPr>
            <p:spPr bwMode="auto">
              <a:xfrm>
                <a:off x="2673350" y="4862513"/>
                <a:ext cx="119063" cy="30163"/>
              </a:xfrm>
              <a:custGeom>
                <a:avLst/>
                <a:gdLst>
                  <a:gd name="T0" fmla="*/ 20 w 32"/>
                  <a:gd name="T1" fmla="*/ 0 h 8"/>
                  <a:gd name="T2" fmla="*/ 7 w 32"/>
                  <a:gd name="T3" fmla="*/ 0 h 8"/>
                  <a:gd name="T4" fmla="*/ 0 w 32"/>
                  <a:gd name="T5" fmla="*/ 8 h 8"/>
                  <a:gd name="T6" fmla="*/ 32 w 32"/>
                  <a:gd name="T7" fmla="*/ 8 h 8"/>
                  <a:gd name="T8" fmla="*/ 20 w 32"/>
                  <a:gd name="T9" fmla="*/ 0 h 8"/>
                </a:gdLst>
                <a:ahLst/>
                <a:cxnLst>
                  <a:cxn ang="0">
                    <a:pos x="T0" y="T1"/>
                  </a:cxn>
                  <a:cxn ang="0">
                    <a:pos x="T2" y="T3"/>
                  </a:cxn>
                  <a:cxn ang="0">
                    <a:pos x="T4" y="T5"/>
                  </a:cxn>
                  <a:cxn ang="0">
                    <a:pos x="T6" y="T7"/>
                  </a:cxn>
                  <a:cxn ang="0">
                    <a:pos x="T8" y="T9"/>
                  </a:cxn>
                </a:cxnLst>
                <a:rect l="0" t="0" r="r" b="b"/>
                <a:pathLst>
                  <a:path w="32" h="8">
                    <a:moveTo>
                      <a:pt x="20" y="0"/>
                    </a:moveTo>
                    <a:cubicBezTo>
                      <a:pt x="7" y="0"/>
                      <a:pt x="7" y="0"/>
                      <a:pt x="7" y="0"/>
                    </a:cubicBezTo>
                    <a:cubicBezTo>
                      <a:pt x="5" y="2"/>
                      <a:pt x="2" y="5"/>
                      <a:pt x="0" y="8"/>
                    </a:cubicBezTo>
                    <a:cubicBezTo>
                      <a:pt x="32" y="8"/>
                      <a:pt x="32" y="8"/>
                      <a:pt x="32" y="8"/>
                    </a:cubicBezTo>
                    <a:cubicBezTo>
                      <a:pt x="29" y="6"/>
                      <a:pt x="24" y="3"/>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pPr defTabSz="914367">
                  <a:defRPr/>
                </a:pPr>
                <a:endParaRPr lang="en-US" sz="1764">
                  <a:solidFill>
                    <a:srgbClr val="000000"/>
                  </a:solidFill>
                  <a:latin typeface="Segoe UI"/>
                </a:endParaRPr>
              </a:p>
            </p:txBody>
          </p:sp>
          <p:sp>
            <p:nvSpPr>
              <p:cNvPr id="136" name="Freeform 29"/>
              <p:cNvSpPr>
                <a:spLocks noEditPoints="1"/>
              </p:cNvSpPr>
              <p:nvPr/>
            </p:nvSpPr>
            <p:spPr bwMode="auto">
              <a:xfrm>
                <a:off x="1363663" y="4092575"/>
                <a:ext cx="2055813" cy="1819275"/>
              </a:xfrm>
              <a:custGeom>
                <a:avLst/>
                <a:gdLst>
                  <a:gd name="T0" fmla="*/ 10 w 548"/>
                  <a:gd name="T1" fmla="*/ 485 h 485"/>
                  <a:gd name="T2" fmla="*/ 528 w 548"/>
                  <a:gd name="T3" fmla="*/ 338 h 485"/>
                  <a:gd name="T4" fmla="*/ 476 w 548"/>
                  <a:gd name="T5" fmla="*/ 271 h 485"/>
                  <a:gd name="T6" fmla="*/ 410 w 548"/>
                  <a:gd name="T7" fmla="*/ 213 h 485"/>
                  <a:gd name="T8" fmla="*/ 410 w 548"/>
                  <a:gd name="T9" fmla="*/ 279 h 485"/>
                  <a:gd name="T10" fmla="*/ 402 w 548"/>
                  <a:gd name="T11" fmla="*/ 338 h 485"/>
                  <a:gd name="T12" fmla="*/ 336 w 548"/>
                  <a:gd name="T13" fmla="*/ 404 h 485"/>
                  <a:gd name="T14" fmla="*/ 212 w 548"/>
                  <a:gd name="T15" fmla="*/ 404 h 485"/>
                  <a:gd name="T16" fmla="*/ 146 w 548"/>
                  <a:gd name="T17" fmla="*/ 346 h 485"/>
                  <a:gd name="T18" fmla="*/ 146 w 548"/>
                  <a:gd name="T19" fmla="*/ 412 h 485"/>
                  <a:gd name="T20" fmla="*/ 212 w 548"/>
                  <a:gd name="T21" fmla="*/ 412 h 485"/>
                  <a:gd name="T22" fmla="*/ 344 w 548"/>
                  <a:gd name="T23" fmla="*/ 412 h 485"/>
                  <a:gd name="T24" fmla="*/ 468 w 548"/>
                  <a:gd name="T25" fmla="*/ 412 h 485"/>
                  <a:gd name="T26" fmla="*/ 468 w 548"/>
                  <a:gd name="T27" fmla="*/ 346 h 485"/>
                  <a:gd name="T28" fmla="*/ 476 w 548"/>
                  <a:gd name="T29" fmla="*/ 404 h 485"/>
                  <a:gd name="T30" fmla="*/ 270 w 548"/>
                  <a:gd name="T31" fmla="*/ 72 h 485"/>
                  <a:gd name="T32" fmla="*/ 204 w 548"/>
                  <a:gd name="T33" fmla="*/ 72 h 485"/>
                  <a:gd name="T34" fmla="*/ 204 w 548"/>
                  <a:gd name="T35" fmla="*/ 138 h 485"/>
                  <a:gd name="T36" fmla="*/ 80 w 548"/>
                  <a:gd name="T37" fmla="*/ 20 h 485"/>
                  <a:gd name="T38" fmla="*/ 80 w 548"/>
                  <a:gd name="T39" fmla="*/ 80 h 485"/>
                  <a:gd name="T40" fmla="*/ 72 w 548"/>
                  <a:gd name="T41" fmla="*/ 138 h 485"/>
                  <a:gd name="T42" fmla="*/ 20 w 548"/>
                  <a:gd name="T43" fmla="*/ 279 h 485"/>
                  <a:gd name="T44" fmla="*/ 20 w 548"/>
                  <a:gd name="T45" fmla="*/ 213 h 485"/>
                  <a:gd name="T46" fmla="*/ 138 w 548"/>
                  <a:gd name="T47" fmla="*/ 271 h 485"/>
                  <a:gd name="T48" fmla="*/ 138 w 548"/>
                  <a:gd name="T49" fmla="*/ 205 h 485"/>
                  <a:gd name="T50" fmla="*/ 146 w 548"/>
                  <a:gd name="T51" fmla="*/ 146 h 485"/>
                  <a:gd name="T52" fmla="*/ 212 w 548"/>
                  <a:gd name="T53" fmla="*/ 138 h 485"/>
                  <a:gd name="T54" fmla="*/ 336 w 548"/>
                  <a:gd name="T55" fmla="*/ 80 h 485"/>
                  <a:gd name="T56" fmla="*/ 402 w 548"/>
                  <a:gd name="T57" fmla="*/ 138 h 485"/>
                  <a:gd name="T58" fmla="*/ 402 w 548"/>
                  <a:gd name="T59" fmla="*/ 72 h 485"/>
                  <a:gd name="T60" fmla="*/ 72 w 548"/>
                  <a:gd name="T61" fmla="*/ 20 h 485"/>
                  <a:gd name="T62" fmla="*/ 389 w 548"/>
                  <a:gd name="T63" fmla="*/ 209 h 485"/>
                  <a:gd name="T64" fmla="*/ 505 w 548"/>
                  <a:gd name="T65" fmla="*/ 76 h 485"/>
                  <a:gd name="T66" fmla="*/ 504 w 548"/>
                  <a:gd name="T67" fmla="*/ 70 h 485"/>
                  <a:gd name="T68" fmla="*/ 500 w 548"/>
                  <a:gd name="T69" fmla="*/ 66 h 485"/>
                  <a:gd name="T70" fmla="*/ 493 w 548"/>
                  <a:gd name="T71" fmla="*/ 64 h 485"/>
                  <a:gd name="T72" fmla="*/ 429 w 548"/>
                  <a:gd name="T73" fmla="*/ 90 h 485"/>
                  <a:gd name="T74" fmla="*/ 249 w 548"/>
                  <a:gd name="T75" fmla="*/ 278 h 485"/>
                  <a:gd name="T76" fmla="*/ 41 w 548"/>
                  <a:gd name="T77" fmla="*/ 412 h 485"/>
                  <a:gd name="T78" fmla="*/ 80 w 548"/>
                  <a:gd name="T79" fmla="*/ 364 h 485"/>
                  <a:gd name="T80" fmla="*/ 138 w 548"/>
                  <a:gd name="T81" fmla="*/ 279 h 485"/>
                  <a:gd name="T82" fmla="*/ 146 w 548"/>
                  <a:gd name="T83" fmla="*/ 271 h 485"/>
                  <a:gd name="T84" fmla="*/ 270 w 548"/>
                  <a:gd name="T85" fmla="*/ 213 h 485"/>
                  <a:gd name="T86" fmla="*/ 278 w 548"/>
                  <a:gd name="T87" fmla="*/ 205 h 485"/>
                  <a:gd name="T88" fmla="*/ 344 w 548"/>
                  <a:gd name="T89" fmla="*/ 146 h 485"/>
                  <a:gd name="T90" fmla="*/ 418 w 548"/>
                  <a:gd name="T91" fmla="*/ 138 h 485"/>
                  <a:gd name="T92" fmla="*/ 410 w 548"/>
                  <a:gd name="T93" fmla="*/ 20 h 485"/>
                  <a:gd name="T94" fmla="*/ 528 w 548"/>
                  <a:gd name="T95" fmla="*/ 72 h 485"/>
                  <a:gd name="T96" fmla="*/ 528 w 548"/>
                  <a:gd name="T97" fmla="*/ 80 h 485"/>
                  <a:gd name="T98" fmla="*/ 476 w 548"/>
                  <a:gd name="T99" fmla="*/ 205 h 485"/>
                  <a:gd name="T100" fmla="*/ 468 w 548"/>
                  <a:gd name="T101" fmla="*/ 205 h 485"/>
                  <a:gd name="T102" fmla="*/ 344 w 548"/>
                  <a:gd name="T103" fmla="*/ 218 h 485"/>
                  <a:gd name="T104" fmla="*/ 336 w 548"/>
                  <a:gd name="T105" fmla="*/ 338 h 485"/>
                  <a:gd name="T106" fmla="*/ 212 w 548"/>
                  <a:gd name="T107" fmla="*/ 293 h 485"/>
                  <a:gd name="T108" fmla="*/ 99 w 548"/>
                  <a:gd name="T109" fmla="*/ 404 h 485"/>
                  <a:gd name="T110" fmla="*/ 72 w 548"/>
                  <a:gd name="T111" fmla="*/ 438 h 485"/>
                  <a:gd name="T112" fmla="*/ 528 w 548"/>
                  <a:gd name="T113" fmla="*/ 412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8" h="485">
                    <a:moveTo>
                      <a:pt x="538" y="0"/>
                    </a:moveTo>
                    <a:cubicBezTo>
                      <a:pt x="10" y="0"/>
                      <a:pt x="10" y="0"/>
                      <a:pt x="10" y="0"/>
                    </a:cubicBezTo>
                    <a:cubicBezTo>
                      <a:pt x="4" y="0"/>
                      <a:pt x="0" y="4"/>
                      <a:pt x="0" y="10"/>
                    </a:cubicBezTo>
                    <a:cubicBezTo>
                      <a:pt x="0" y="465"/>
                      <a:pt x="0" y="465"/>
                      <a:pt x="0" y="465"/>
                    </a:cubicBezTo>
                    <a:cubicBezTo>
                      <a:pt x="0" y="475"/>
                      <a:pt x="0" y="475"/>
                      <a:pt x="0" y="475"/>
                    </a:cubicBezTo>
                    <a:cubicBezTo>
                      <a:pt x="0" y="480"/>
                      <a:pt x="4" y="485"/>
                      <a:pt x="10" y="485"/>
                    </a:cubicBezTo>
                    <a:cubicBezTo>
                      <a:pt x="35" y="485"/>
                      <a:pt x="35" y="485"/>
                      <a:pt x="35" y="485"/>
                    </a:cubicBezTo>
                    <a:cubicBezTo>
                      <a:pt x="538" y="485"/>
                      <a:pt x="538" y="485"/>
                      <a:pt x="538" y="485"/>
                    </a:cubicBezTo>
                    <a:cubicBezTo>
                      <a:pt x="544" y="485"/>
                      <a:pt x="548" y="480"/>
                      <a:pt x="548" y="475"/>
                    </a:cubicBezTo>
                    <a:cubicBezTo>
                      <a:pt x="548" y="10"/>
                      <a:pt x="548" y="10"/>
                      <a:pt x="548" y="10"/>
                    </a:cubicBezTo>
                    <a:cubicBezTo>
                      <a:pt x="548" y="4"/>
                      <a:pt x="544" y="0"/>
                      <a:pt x="538" y="0"/>
                    </a:cubicBezTo>
                    <a:close/>
                    <a:moveTo>
                      <a:pt x="528" y="338"/>
                    </a:moveTo>
                    <a:cubicBezTo>
                      <a:pt x="476" y="338"/>
                      <a:pt x="476" y="338"/>
                      <a:pt x="476" y="338"/>
                    </a:cubicBezTo>
                    <a:cubicBezTo>
                      <a:pt x="476" y="279"/>
                      <a:pt x="476" y="279"/>
                      <a:pt x="476" y="279"/>
                    </a:cubicBezTo>
                    <a:cubicBezTo>
                      <a:pt x="528" y="279"/>
                      <a:pt x="528" y="279"/>
                      <a:pt x="528" y="279"/>
                    </a:cubicBezTo>
                    <a:cubicBezTo>
                      <a:pt x="528" y="299"/>
                      <a:pt x="528" y="319"/>
                      <a:pt x="528" y="338"/>
                    </a:cubicBezTo>
                    <a:close/>
                    <a:moveTo>
                      <a:pt x="528" y="271"/>
                    </a:moveTo>
                    <a:cubicBezTo>
                      <a:pt x="476" y="271"/>
                      <a:pt x="476" y="271"/>
                      <a:pt x="476" y="271"/>
                    </a:cubicBezTo>
                    <a:cubicBezTo>
                      <a:pt x="476" y="213"/>
                      <a:pt x="476" y="213"/>
                      <a:pt x="476" y="213"/>
                    </a:cubicBezTo>
                    <a:cubicBezTo>
                      <a:pt x="528" y="213"/>
                      <a:pt x="528" y="213"/>
                      <a:pt x="528" y="213"/>
                    </a:cubicBezTo>
                    <a:cubicBezTo>
                      <a:pt x="528" y="232"/>
                      <a:pt x="528" y="252"/>
                      <a:pt x="528" y="271"/>
                    </a:cubicBezTo>
                    <a:close/>
                    <a:moveTo>
                      <a:pt x="468" y="271"/>
                    </a:moveTo>
                    <a:cubicBezTo>
                      <a:pt x="410" y="271"/>
                      <a:pt x="410" y="271"/>
                      <a:pt x="410" y="271"/>
                    </a:cubicBezTo>
                    <a:cubicBezTo>
                      <a:pt x="410" y="213"/>
                      <a:pt x="410" y="213"/>
                      <a:pt x="410" y="213"/>
                    </a:cubicBezTo>
                    <a:cubicBezTo>
                      <a:pt x="468" y="213"/>
                      <a:pt x="468" y="213"/>
                      <a:pt x="468" y="213"/>
                    </a:cubicBezTo>
                    <a:lnTo>
                      <a:pt x="468" y="271"/>
                    </a:lnTo>
                    <a:close/>
                    <a:moveTo>
                      <a:pt x="468" y="279"/>
                    </a:moveTo>
                    <a:cubicBezTo>
                      <a:pt x="468" y="338"/>
                      <a:pt x="468" y="338"/>
                      <a:pt x="468" y="338"/>
                    </a:cubicBezTo>
                    <a:cubicBezTo>
                      <a:pt x="410" y="338"/>
                      <a:pt x="410" y="338"/>
                      <a:pt x="410" y="338"/>
                    </a:cubicBezTo>
                    <a:cubicBezTo>
                      <a:pt x="410" y="279"/>
                      <a:pt x="410" y="279"/>
                      <a:pt x="410" y="279"/>
                    </a:cubicBezTo>
                    <a:lnTo>
                      <a:pt x="468" y="279"/>
                    </a:lnTo>
                    <a:close/>
                    <a:moveTo>
                      <a:pt x="402" y="338"/>
                    </a:moveTo>
                    <a:cubicBezTo>
                      <a:pt x="344" y="338"/>
                      <a:pt x="344" y="338"/>
                      <a:pt x="344" y="338"/>
                    </a:cubicBezTo>
                    <a:cubicBezTo>
                      <a:pt x="344" y="279"/>
                      <a:pt x="344" y="279"/>
                      <a:pt x="344" y="279"/>
                    </a:cubicBezTo>
                    <a:cubicBezTo>
                      <a:pt x="402" y="279"/>
                      <a:pt x="402" y="279"/>
                      <a:pt x="402" y="279"/>
                    </a:cubicBezTo>
                    <a:lnTo>
                      <a:pt x="402" y="338"/>
                    </a:lnTo>
                    <a:close/>
                    <a:moveTo>
                      <a:pt x="402" y="346"/>
                    </a:moveTo>
                    <a:cubicBezTo>
                      <a:pt x="402" y="404"/>
                      <a:pt x="402" y="404"/>
                      <a:pt x="402" y="404"/>
                    </a:cubicBezTo>
                    <a:cubicBezTo>
                      <a:pt x="344" y="404"/>
                      <a:pt x="344" y="404"/>
                      <a:pt x="344" y="404"/>
                    </a:cubicBezTo>
                    <a:cubicBezTo>
                      <a:pt x="344" y="346"/>
                      <a:pt x="344" y="346"/>
                      <a:pt x="344" y="346"/>
                    </a:cubicBezTo>
                    <a:lnTo>
                      <a:pt x="402" y="346"/>
                    </a:lnTo>
                    <a:close/>
                    <a:moveTo>
                      <a:pt x="336" y="404"/>
                    </a:moveTo>
                    <a:cubicBezTo>
                      <a:pt x="278" y="404"/>
                      <a:pt x="278" y="404"/>
                      <a:pt x="278" y="404"/>
                    </a:cubicBezTo>
                    <a:cubicBezTo>
                      <a:pt x="278" y="346"/>
                      <a:pt x="278" y="346"/>
                      <a:pt x="278" y="346"/>
                    </a:cubicBezTo>
                    <a:cubicBezTo>
                      <a:pt x="336" y="346"/>
                      <a:pt x="336" y="346"/>
                      <a:pt x="336" y="346"/>
                    </a:cubicBezTo>
                    <a:lnTo>
                      <a:pt x="336" y="404"/>
                    </a:lnTo>
                    <a:close/>
                    <a:moveTo>
                      <a:pt x="270" y="404"/>
                    </a:moveTo>
                    <a:cubicBezTo>
                      <a:pt x="212" y="404"/>
                      <a:pt x="212" y="404"/>
                      <a:pt x="212" y="404"/>
                    </a:cubicBezTo>
                    <a:cubicBezTo>
                      <a:pt x="212" y="346"/>
                      <a:pt x="212" y="346"/>
                      <a:pt x="212" y="346"/>
                    </a:cubicBezTo>
                    <a:cubicBezTo>
                      <a:pt x="270" y="346"/>
                      <a:pt x="270" y="346"/>
                      <a:pt x="270" y="346"/>
                    </a:cubicBezTo>
                    <a:lnTo>
                      <a:pt x="270" y="404"/>
                    </a:lnTo>
                    <a:close/>
                    <a:moveTo>
                      <a:pt x="204" y="404"/>
                    </a:moveTo>
                    <a:cubicBezTo>
                      <a:pt x="146" y="404"/>
                      <a:pt x="146" y="404"/>
                      <a:pt x="146" y="404"/>
                    </a:cubicBezTo>
                    <a:cubicBezTo>
                      <a:pt x="146" y="346"/>
                      <a:pt x="146" y="346"/>
                      <a:pt x="146" y="346"/>
                    </a:cubicBezTo>
                    <a:cubicBezTo>
                      <a:pt x="204" y="346"/>
                      <a:pt x="204" y="346"/>
                      <a:pt x="204" y="346"/>
                    </a:cubicBezTo>
                    <a:lnTo>
                      <a:pt x="204" y="404"/>
                    </a:lnTo>
                    <a:close/>
                    <a:moveTo>
                      <a:pt x="204" y="412"/>
                    </a:moveTo>
                    <a:cubicBezTo>
                      <a:pt x="204" y="465"/>
                      <a:pt x="204" y="465"/>
                      <a:pt x="204" y="465"/>
                    </a:cubicBezTo>
                    <a:cubicBezTo>
                      <a:pt x="184" y="465"/>
                      <a:pt x="164" y="465"/>
                      <a:pt x="146" y="465"/>
                    </a:cubicBezTo>
                    <a:cubicBezTo>
                      <a:pt x="146" y="412"/>
                      <a:pt x="146" y="412"/>
                      <a:pt x="146" y="412"/>
                    </a:cubicBezTo>
                    <a:lnTo>
                      <a:pt x="204" y="412"/>
                    </a:lnTo>
                    <a:close/>
                    <a:moveTo>
                      <a:pt x="212" y="412"/>
                    </a:moveTo>
                    <a:cubicBezTo>
                      <a:pt x="270" y="412"/>
                      <a:pt x="270" y="412"/>
                      <a:pt x="270" y="412"/>
                    </a:cubicBezTo>
                    <a:cubicBezTo>
                      <a:pt x="270" y="465"/>
                      <a:pt x="270" y="465"/>
                      <a:pt x="270" y="465"/>
                    </a:cubicBezTo>
                    <a:cubicBezTo>
                      <a:pt x="251" y="465"/>
                      <a:pt x="231" y="465"/>
                      <a:pt x="212" y="465"/>
                    </a:cubicBezTo>
                    <a:lnTo>
                      <a:pt x="212" y="412"/>
                    </a:lnTo>
                    <a:close/>
                    <a:moveTo>
                      <a:pt x="278" y="412"/>
                    </a:moveTo>
                    <a:cubicBezTo>
                      <a:pt x="336" y="412"/>
                      <a:pt x="336" y="412"/>
                      <a:pt x="336" y="412"/>
                    </a:cubicBezTo>
                    <a:cubicBezTo>
                      <a:pt x="336" y="465"/>
                      <a:pt x="336" y="465"/>
                      <a:pt x="336" y="465"/>
                    </a:cubicBezTo>
                    <a:cubicBezTo>
                      <a:pt x="317" y="465"/>
                      <a:pt x="298" y="465"/>
                      <a:pt x="278" y="465"/>
                    </a:cubicBezTo>
                    <a:lnTo>
                      <a:pt x="278" y="412"/>
                    </a:lnTo>
                    <a:close/>
                    <a:moveTo>
                      <a:pt x="344" y="412"/>
                    </a:moveTo>
                    <a:cubicBezTo>
                      <a:pt x="402" y="412"/>
                      <a:pt x="402" y="412"/>
                      <a:pt x="402" y="412"/>
                    </a:cubicBezTo>
                    <a:cubicBezTo>
                      <a:pt x="402" y="465"/>
                      <a:pt x="402" y="465"/>
                      <a:pt x="402" y="465"/>
                    </a:cubicBezTo>
                    <a:cubicBezTo>
                      <a:pt x="384" y="465"/>
                      <a:pt x="364" y="465"/>
                      <a:pt x="344" y="465"/>
                    </a:cubicBezTo>
                    <a:lnTo>
                      <a:pt x="344" y="412"/>
                    </a:lnTo>
                    <a:close/>
                    <a:moveTo>
                      <a:pt x="410" y="412"/>
                    </a:moveTo>
                    <a:cubicBezTo>
                      <a:pt x="468" y="412"/>
                      <a:pt x="468" y="412"/>
                      <a:pt x="468" y="412"/>
                    </a:cubicBezTo>
                    <a:cubicBezTo>
                      <a:pt x="468" y="465"/>
                      <a:pt x="468" y="465"/>
                      <a:pt x="468" y="465"/>
                    </a:cubicBezTo>
                    <a:cubicBezTo>
                      <a:pt x="452" y="465"/>
                      <a:pt x="432" y="465"/>
                      <a:pt x="410" y="465"/>
                    </a:cubicBezTo>
                    <a:lnTo>
                      <a:pt x="410" y="412"/>
                    </a:lnTo>
                    <a:close/>
                    <a:moveTo>
                      <a:pt x="410" y="404"/>
                    </a:moveTo>
                    <a:cubicBezTo>
                      <a:pt x="410" y="346"/>
                      <a:pt x="410" y="346"/>
                      <a:pt x="410" y="346"/>
                    </a:cubicBezTo>
                    <a:cubicBezTo>
                      <a:pt x="468" y="346"/>
                      <a:pt x="468" y="346"/>
                      <a:pt x="468" y="346"/>
                    </a:cubicBezTo>
                    <a:cubicBezTo>
                      <a:pt x="468" y="404"/>
                      <a:pt x="468" y="404"/>
                      <a:pt x="468" y="404"/>
                    </a:cubicBezTo>
                    <a:lnTo>
                      <a:pt x="410" y="404"/>
                    </a:lnTo>
                    <a:close/>
                    <a:moveTo>
                      <a:pt x="476" y="346"/>
                    </a:moveTo>
                    <a:cubicBezTo>
                      <a:pt x="528" y="346"/>
                      <a:pt x="528" y="346"/>
                      <a:pt x="528" y="346"/>
                    </a:cubicBezTo>
                    <a:cubicBezTo>
                      <a:pt x="528" y="367"/>
                      <a:pt x="528" y="387"/>
                      <a:pt x="528" y="404"/>
                    </a:cubicBezTo>
                    <a:cubicBezTo>
                      <a:pt x="476" y="404"/>
                      <a:pt x="476" y="404"/>
                      <a:pt x="476" y="404"/>
                    </a:cubicBezTo>
                    <a:lnTo>
                      <a:pt x="476" y="346"/>
                    </a:lnTo>
                    <a:close/>
                    <a:moveTo>
                      <a:pt x="270" y="72"/>
                    </a:moveTo>
                    <a:cubicBezTo>
                      <a:pt x="212" y="72"/>
                      <a:pt x="212" y="72"/>
                      <a:pt x="212" y="72"/>
                    </a:cubicBezTo>
                    <a:cubicBezTo>
                      <a:pt x="212" y="20"/>
                      <a:pt x="212" y="20"/>
                      <a:pt x="212" y="20"/>
                    </a:cubicBezTo>
                    <a:cubicBezTo>
                      <a:pt x="231" y="20"/>
                      <a:pt x="251" y="20"/>
                      <a:pt x="270" y="20"/>
                    </a:cubicBezTo>
                    <a:lnTo>
                      <a:pt x="270" y="72"/>
                    </a:lnTo>
                    <a:close/>
                    <a:moveTo>
                      <a:pt x="278" y="20"/>
                    </a:moveTo>
                    <a:cubicBezTo>
                      <a:pt x="298" y="20"/>
                      <a:pt x="317" y="20"/>
                      <a:pt x="336" y="20"/>
                    </a:cubicBezTo>
                    <a:cubicBezTo>
                      <a:pt x="336" y="72"/>
                      <a:pt x="336" y="72"/>
                      <a:pt x="336" y="72"/>
                    </a:cubicBezTo>
                    <a:cubicBezTo>
                      <a:pt x="278" y="72"/>
                      <a:pt x="278" y="72"/>
                      <a:pt x="278" y="72"/>
                    </a:cubicBezTo>
                    <a:lnTo>
                      <a:pt x="278" y="20"/>
                    </a:lnTo>
                    <a:close/>
                    <a:moveTo>
                      <a:pt x="204" y="72"/>
                    </a:moveTo>
                    <a:cubicBezTo>
                      <a:pt x="146" y="72"/>
                      <a:pt x="146" y="72"/>
                      <a:pt x="146" y="72"/>
                    </a:cubicBezTo>
                    <a:cubicBezTo>
                      <a:pt x="146" y="20"/>
                      <a:pt x="146" y="20"/>
                      <a:pt x="146" y="20"/>
                    </a:cubicBezTo>
                    <a:cubicBezTo>
                      <a:pt x="164" y="20"/>
                      <a:pt x="184" y="20"/>
                      <a:pt x="204" y="20"/>
                    </a:cubicBezTo>
                    <a:lnTo>
                      <a:pt x="204" y="72"/>
                    </a:lnTo>
                    <a:close/>
                    <a:moveTo>
                      <a:pt x="204" y="80"/>
                    </a:moveTo>
                    <a:cubicBezTo>
                      <a:pt x="204" y="138"/>
                      <a:pt x="204" y="138"/>
                      <a:pt x="204" y="138"/>
                    </a:cubicBezTo>
                    <a:cubicBezTo>
                      <a:pt x="146" y="138"/>
                      <a:pt x="146" y="138"/>
                      <a:pt x="146" y="138"/>
                    </a:cubicBezTo>
                    <a:cubicBezTo>
                      <a:pt x="146" y="80"/>
                      <a:pt x="146" y="80"/>
                      <a:pt x="146" y="80"/>
                    </a:cubicBezTo>
                    <a:lnTo>
                      <a:pt x="204" y="80"/>
                    </a:lnTo>
                    <a:close/>
                    <a:moveTo>
                      <a:pt x="138" y="72"/>
                    </a:moveTo>
                    <a:cubicBezTo>
                      <a:pt x="80" y="72"/>
                      <a:pt x="80" y="72"/>
                      <a:pt x="80" y="72"/>
                    </a:cubicBezTo>
                    <a:cubicBezTo>
                      <a:pt x="80" y="20"/>
                      <a:pt x="80" y="20"/>
                      <a:pt x="80" y="20"/>
                    </a:cubicBezTo>
                    <a:cubicBezTo>
                      <a:pt x="97" y="20"/>
                      <a:pt x="116" y="20"/>
                      <a:pt x="138" y="20"/>
                    </a:cubicBezTo>
                    <a:lnTo>
                      <a:pt x="138" y="72"/>
                    </a:lnTo>
                    <a:close/>
                    <a:moveTo>
                      <a:pt x="138" y="80"/>
                    </a:moveTo>
                    <a:cubicBezTo>
                      <a:pt x="138" y="138"/>
                      <a:pt x="138" y="138"/>
                      <a:pt x="138" y="138"/>
                    </a:cubicBezTo>
                    <a:cubicBezTo>
                      <a:pt x="80" y="138"/>
                      <a:pt x="80" y="138"/>
                      <a:pt x="80" y="138"/>
                    </a:cubicBezTo>
                    <a:cubicBezTo>
                      <a:pt x="80" y="80"/>
                      <a:pt x="80" y="80"/>
                      <a:pt x="80" y="80"/>
                    </a:cubicBezTo>
                    <a:lnTo>
                      <a:pt x="138" y="80"/>
                    </a:lnTo>
                    <a:close/>
                    <a:moveTo>
                      <a:pt x="72" y="138"/>
                    </a:moveTo>
                    <a:cubicBezTo>
                      <a:pt x="20" y="138"/>
                      <a:pt x="20" y="138"/>
                      <a:pt x="20" y="138"/>
                    </a:cubicBezTo>
                    <a:cubicBezTo>
                      <a:pt x="20" y="117"/>
                      <a:pt x="20" y="97"/>
                      <a:pt x="20" y="80"/>
                    </a:cubicBezTo>
                    <a:cubicBezTo>
                      <a:pt x="72" y="80"/>
                      <a:pt x="72" y="80"/>
                      <a:pt x="72" y="80"/>
                    </a:cubicBezTo>
                    <a:lnTo>
                      <a:pt x="72" y="138"/>
                    </a:lnTo>
                    <a:close/>
                    <a:moveTo>
                      <a:pt x="20" y="146"/>
                    </a:moveTo>
                    <a:cubicBezTo>
                      <a:pt x="72" y="146"/>
                      <a:pt x="72" y="146"/>
                      <a:pt x="72" y="146"/>
                    </a:cubicBezTo>
                    <a:cubicBezTo>
                      <a:pt x="72" y="205"/>
                      <a:pt x="72" y="205"/>
                      <a:pt x="72" y="205"/>
                    </a:cubicBezTo>
                    <a:cubicBezTo>
                      <a:pt x="20" y="205"/>
                      <a:pt x="20" y="205"/>
                      <a:pt x="20" y="205"/>
                    </a:cubicBezTo>
                    <a:cubicBezTo>
                      <a:pt x="20" y="185"/>
                      <a:pt x="20" y="165"/>
                      <a:pt x="20" y="146"/>
                    </a:cubicBezTo>
                    <a:close/>
                    <a:moveTo>
                      <a:pt x="20" y="279"/>
                    </a:moveTo>
                    <a:cubicBezTo>
                      <a:pt x="72" y="279"/>
                      <a:pt x="72" y="279"/>
                      <a:pt x="72" y="279"/>
                    </a:cubicBezTo>
                    <a:cubicBezTo>
                      <a:pt x="72" y="338"/>
                      <a:pt x="72" y="338"/>
                      <a:pt x="72" y="338"/>
                    </a:cubicBezTo>
                    <a:cubicBezTo>
                      <a:pt x="20" y="338"/>
                      <a:pt x="20" y="338"/>
                      <a:pt x="20" y="338"/>
                    </a:cubicBezTo>
                    <a:cubicBezTo>
                      <a:pt x="20" y="319"/>
                      <a:pt x="20" y="299"/>
                      <a:pt x="20" y="279"/>
                    </a:cubicBezTo>
                    <a:close/>
                    <a:moveTo>
                      <a:pt x="20" y="271"/>
                    </a:moveTo>
                    <a:cubicBezTo>
                      <a:pt x="20" y="252"/>
                      <a:pt x="20" y="232"/>
                      <a:pt x="20" y="213"/>
                    </a:cubicBezTo>
                    <a:cubicBezTo>
                      <a:pt x="72" y="213"/>
                      <a:pt x="72" y="213"/>
                      <a:pt x="72" y="213"/>
                    </a:cubicBezTo>
                    <a:cubicBezTo>
                      <a:pt x="72" y="271"/>
                      <a:pt x="72" y="271"/>
                      <a:pt x="72" y="271"/>
                    </a:cubicBezTo>
                    <a:lnTo>
                      <a:pt x="20" y="271"/>
                    </a:lnTo>
                    <a:close/>
                    <a:moveTo>
                      <a:pt x="80" y="213"/>
                    </a:moveTo>
                    <a:cubicBezTo>
                      <a:pt x="138" y="213"/>
                      <a:pt x="138" y="213"/>
                      <a:pt x="138" y="213"/>
                    </a:cubicBezTo>
                    <a:cubicBezTo>
                      <a:pt x="138" y="271"/>
                      <a:pt x="138" y="271"/>
                      <a:pt x="138" y="271"/>
                    </a:cubicBezTo>
                    <a:cubicBezTo>
                      <a:pt x="80" y="271"/>
                      <a:pt x="80" y="271"/>
                      <a:pt x="80" y="271"/>
                    </a:cubicBezTo>
                    <a:lnTo>
                      <a:pt x="80" y="213"/>
                    </a:lnTo>
                    <a:close/>
                    <a:moveTo>
                      <a:pt x="80" y="205"/>
                    </a:moveTo>
                    <a:cubicBezTo>
                      <a:pt x="80" y="146"/>
                      <a:pt x="80" y="146"/>
                      <a:pt x="80" y="146"/>
                    </a:cubicBezTo>
                    <a:cubicBezTo>
                      <a:pt x="138" y="146"/>
                      <a:pt x="138" y="146"/>
                      <a:pt x="138" y="146"/>
                    </a:cubicBezTo>
                    <a:cubicBezTo>
                      <a:pt x="138" y="205"/>
                      <a:pt x="138" y="205"/>
                      <a:pt x="138" y="205"/>
                    </a:cubicBezTo>
                    <a:lnTo>
                      <a:pt x="80" y="205"/>
                    </a:lnTo>
                    <a:close/>
                    <a:moveTo>
                      <a:pt x="146" y="146"/>
                    </a:moveTo>
                    <a:cubicBezTo>
                      <a:pt x="204" y="146"/>
                      <a:pt x="204" y="146"/>
                      <a:pt x="204" y="146"/>
                    </a:cubicBezTo>
                    <a:cubicBezTo>
                      <a:pt x="204" y="205"/>
                      <a:pt x="204" y="205"/>
                      <a:pt x="204" y="205"/>
                    </a:cubicBezTo>
                    <a:cubicBezTo>
                      <a:pt x="146" y="205"/>
                      <a:pt x="146" y="205"/>
                      <a:pt x="146" y="205"/>
                    </a:cubicBezTo>
                    <a:lnTo>
                      <a:pt x="146" y="146"/>
                    </a:lnTo>
                    <a:close/>
                    <a:moveTo>
                      <a:pt x="212" y="146"/>
                    </a:moveTo>
                    <a:cubicBezTo>
                      <a:pt x="270" y="146"/>
                      <a:pt x="270" y="146"/>
                      <a:pt x="270" y="146"/>
                    </a:cubicBezTo>
                    <a:cubicBezTo>
                      <a:pt x="270" y="205"/>
                      <a:pt x="270" y="205"/>
                      <a:pt x="270" y="205"/>
                    </a:cubicBezTo>
                    <a:cubicBezTo>
                      <a:pt x="212" y="205"/>
                      <a:pt x="212" y="205"/>
                      <a:pt x="212" y="205"/>
                    </a:cubicBezTo>
                    <a:lnTo>
                      <a:pt x="212" y="146"/>
                    </a:lnTo>
                    <a:close/>
                    <a:moveTo>
                      <a:pt x="212" y="138"/>
                    </a:moveTo>
                    <a:cubicBezTo>
                      <a:pt x="212" y="80"/>
                      <a:pt x="212" y="80"/>
                      <a:pt x="212" y="80"/>
                    </a:cubicBezTo>
                    <a:cubicBezTo>
                      <a:pt x="270" y="80"/>
                      <a:pt x="270" y="80"/>
                      <a:pt x="270" y="80"/>
                    </a:cubicBezTo>
                    <a:cubicBezTo>
                      <a:pt x="270" y="138"/>
                      <a:pt x="270" y="138"/>
                      <a:pt x="270" y="138"/>
                    </a:cubicBezTo>
                    <a:lnTo>
                      <a:pt x="212" y="138"/>
                    </a:lnTo>
                    <a:close/>
                    <a:moveTo>
                      <a:pt x="278" y="80"/>
                    </a:moveTo>
                    <a:cubicBezTo>
                      <a:pt x="336" y="80"/>
                      <a:pt x="336" y="80"/>
                      <a:pt x="336" y="80"/>
                    </a:cubicBezTo>
                    <a:cubicBezTo>
                      <a:pt x="336" y="138"/>
                      <a:pt x="336" y="138"/>
                      <a:pt x="336" y="138"/>
                    </a:cubicBezTo>
                    <a:cubicBezTo>
                      <a:pt x="278" y="138"/>
                      <a:pt x="278" y="138"/>
                      <a:pt x="278" y="138"/>
                    </a:cubicBezTo>
                    <a:lnTo>
                      <a:pt x="278" y="80"/>
                    </a:lnTo>
                    <a:close/>
                    <a:moveTo>
                      <a:pt x="344" y="80"/>
                    </a:moveTo>
                    <a:cubicBezTo>
                      <a:pt x="402" y="80"/>
                      <a:pt x="402" y="80"/>
                      <a:pt x="402" y="80"/>
                    </a:cubicBezTo>
                    <a:cubicBezTo>
                      <a:pt x="402" y="138"/>
                      <a:pt x="402" y="138"/>
                      <a:pt x="402" y="138"/>
                    </a:cubicBezTo>
                    <a:cubicBezTo>
                      <a:pt x="344" y="138"/>
                      <a:pt x="344" y="138"/>
                      <a:pt x="344" y="138"/>
                    </a:cubicBezTo>
                    <a:lnTo>
                      <a:pt x="344" y="80"/>
                    </a:lnTo>
                    <a:close/>
                    <a:moveTo>
                      <a:pt x="344" y="72"/>
                    </a:moveTo>
                    <a:cubicBezTo>
                      <a:pt x="344" y="20"/>
                      <a:pt x="344" y="20"/>
                      <a:pt x="344" y="20"/>
                    </a:cubicBezTo>
                    <a:cubicBezTo>
                      <a:pt x="364" y="20"/>
                      <a:pt x="384" y="20"/>
                      <a:pt x="402" y="20"/>
                    </a:cubicBezTo>
                    <a:cubicBezTo>
                      <a:pt x="402" y="72"/>
                      <a:pt x="402" y="72"/>
                      <a:pt x="402" y="72"/>
                    </a:cubicBezTo>
                    <a:lnTo>
                      <a:pt x="344" y="72"/>
                    </a:lnTo>
                    <a:close/>
                    <a:moveTo>
                      <a:pt x="72" y="20"/>
                    </a:moveTo>
                    <a:cubicBezTo>
                      <a:pt x="72" y="72"/>
                      <a:pt x="72" y="72"/>
                      <a:pt x="72" y="72"/>
                    </a:cubicBezTo>
                    <a:cubicBezTo>
                      <a:pt x="20" y="72"/>
                      <a:pt x="20" y="72"/>
                      <a:pt x="20" y="72"/>
                    </a:cubicBezTo>
                    <a:cubicBezTo>
                      <a:pt x="20" y="43"/>
                      <a:pt x="20" y="23"/>
                      <a:pt x="20" y="20"/>
                    </a:cubicBezTo>
                    <a:cubicBezTo>
                      <a:pt x="23" y="20"/>
                      <a:pt x="43" y="20"/>
                      <a:pt x="72" y="20"/>
                    </a:cubicBezTo>
                    <a:close/>
                    <a:moveTo>
                      <a:pt x="42" y="465"/>
                    </a:moveTo>
                    <a:cubicBezTo>
                      <a:pt x="74" y="424"/>
                      <a:pt x="183" y="286"/>
                      <a:pt x="193" y="273"/>
                    </a:cubicBezTo>
                    <a:cubicBezTo>
                      <a:pt x="206" y="281"/>
                      <a:pt x="246" y="304"/>
                      <a:pt x="246" y="304"/>
                    </a:cubicBezTo>
                    <a:cubicBezTo>
                      <a:pt x="251" y="307"/>
                      <a:pt x="257" y="306"/>
                      <a:pt x="261" y="301"/>
                    </a:cubicBezTo>
                    <a:cubicBezTo>
                      <a:pt x="261" y="301"/>
                      <a:pt x="347" y="203"/>
                      <a:pt x="359" y="189"/>
                    </a:cubicBezTo>
                    <a:cubicBezTo>
                      <a:pt x="369" y="196"/>
                      <a:pt x="389" y="209"/>
                      <a:pt x="389" y="209"/>
                    </a:cubicBezTo>
                    <a:cubicBezTo>
                      <a:pt x="394" y="212"/>
                      <a:pt x="401" y="211"/>
                      <a:pt x="405" y="206"/>
                    </a:cubicBezTo>
                    <a:cubicBezTo>
                      <a:pt x="481" y="110"/>
                      <a:pt x="481" y="110"/>
                      <a:pt x="481" y="110"/>
                    </a:cubicBezTo>
                    <a:cubicBezTo>
                      <a:pt x="481" y="133"/>
                      <a:pt x="481" y="133"/>
                      <a:pt x="481" y="133"/>
                    </a:cubicBezTo>
                    <a:cubicBezTo>
                      <a:pt x="481" y="139"/>
                      <a:pt x="487" y="145"/>
                      <a:pt x="493" y="145"/>
                    </a:cubicBezTo>
                    <a:cubicBezTo>
                      <a:pt x="500" y="145"/>
                      <a:pt x="505" y="139"/>
                      <a:pt x="505" y="133"/>
                    </a:cubicBezTo>
                    <a:cubicBezTo>
                      <a:pt x="505" y="76"/>
                      <a:pt x="505" y="76"/>
                      <a:pt x="505" y="76"/>
                    </a:cubicBezTo>
                    <a:cubicBezTo>
                      <a:pt x="505" y="76"/>
                      <a:pt x="505" y="76"/>
                      <a:pt x="505" y="76"/>
                    </a:cubicBezTo>
                    <a:cubicBezTo>
                      <a:pt x="505" y="75"/>
                      <a:pt x="505" y="74"/>
                      <a:pt x="505" y="74"/>
                    </a:cubicBezTo>
                    <a:cubicBezTo>
                      <a:pt x="505" y="74"/>
                      <a:pt x="505" y="74"/>
                      <a:pt x="505" y="73"/>
                    </a:cubicBezTo>
                    <a:cubicBezTo>
                      <a:pt x="505" y="73"/>
                      <a:pt x="505" y="72"/>
                      <a:pt x="505" y="71"/>
                    </a:cubicBezTo>
                    <a:cubicBezTo>
                      <a:pt x="504" y="71"/>
                      <a:pt x="504" y="71"/>
                      <a:pt x="504" y="71"/>
                    </a:cubicBezTo>
                    <a:cubicBezTo>
                      <a:pt x="504" y="71"/>
                      <a:pt x="504" y="70"/>
                      <a:pt x="504" y="70"/>
                    </a:cubicBezTo>
                    <a:cubicBezTo>
                      <a:pt x="504" y="70"/>
                      <a:pt x="503" y="69"/>
                      <a:pt x="503" y="69"/>
                    </a:cubicBezTo>
                    <a:cubicBezTo>
                      <a:pt x="503" y="69"/>
                      <a:pt x="503" y="69"/>
                      <a:pt x="503" y="69"/>
                    </a:cubicBezTo>
                    <a:cubicBezTo>
                      <a:pt x="503" y="68"/>
                      <a:pt x="502" y="68"/>
                      <a:pt x="502" y="68"/>
                    </a:cubicBezTo>
                    <a:cubicBezTo>
                      <a:pt x="502" y="68"/>
                      <a:pt x="502" y="67"/>
                      <a:pt x="502" y="67"/>
                    </a:cubicBezTo>
                    <a:cubicBezTo>
                      <a:pt x="501" y="67"/>
                      <a:pt x="501" y="67"/>
                      <a:pt x="500" y="66"/>
                    </a:cubicBezTo>
                    <a:cubicBezTo>
                      <a:pt x="500" y="66"/>
                      <a:pt x="500" y="66"/>
                      <a:pt x="500" y="66"/>
                    </a:cubicBezTo>
                    <a:cubicBezTo>
                      <a:pt x="499" y="66"/>
                      <a:pt x="499" y="65"/>
                      <a:pt x="498" y="65"/>
                    </a:cubicBezTo>
                    <a:cubicBezTo>
                      <a:pt x="498" y="65"/>
                      <a:pt x="498" y="65"/>
                      <a:pt x="498" y="65"/>
                    </a:cubicBezTo>
                    <a:cubicBezTo>
                      <a:pt x="497" y="65"/>
                      <a:pt x="497" y="64"/>
                      <a:pt x="496" y="64"/>
                    </a:cubicBezTo>
                    <a:cubicBezTo>
                      <a:pt x="496" y="64"/>
                      <a:pt x="496" y="64"/>
                      <a:pt x="495" y="64"/>
                    </a:cubicBezTo>
                    <a:cubicBezTo>
                      <a:pt x="495" y="64"/>
                      <a:pt x="494" y="64"/>
                      <a:pt x="494" y="64"/>
                    </a:cubicBezTo>
                    <a:cubicBezTo>
                      <a:pt x="494" y="64"/>
                      <a:pt x="494" y="64"/>
                      <a:pt x="493" y="64"/>
                    </a:cubicBezTo>
                    <a:cubicBezTo>
                      <a:pt x="493" y="64"/>
                      <a:pt x="493" y="64"/>
                      <a:pt x="493" y="64"/>
                    </a:cubicBezTo>
                    <a:cubicBezTo>
                      <a:pt x="493" y="64"/>
                      <a:pt x="492" y="64"/>
                      <a:pt x="491" y="64"/>
                    </a:cubicBezTo>
                    <a:cubicBezTo>
                      <a:pt x="491" y="64"/>
                      <a:pt x="491" y="64"/>
                      <a:pt x="491" y="64"/>
                    </a:cubicBezTo>
                    <a:cubicBezTo>
                      <a:pt x="491" y="64"/>
                      <a:pt x="491" y="64"/>
                      <a:pt x="491" y="64"/>
                    </a:cubicBezTo>
                    <a:cubicBezTo>
                      <a:pt x="438" y="76"/>
                      <a:pt x="438" y="76"/>
                      <a:pt x="438" y="76"/>
                    </a:cubicBezTo>
                    <a:cubicBezTo>
                      <a:pt x="432" y="77"/>
                      <a:pt x="428" y="84"/>
                      <a:pt x="429" y="90"/>
                    </a:cubicBezTo>
                    <a:cubicBezTo>
                      <a:pt x="431" y="97"/>
                      <a:pt x="437" y="101"/>
                      <a:pt x="443" y="99"/>
                    </a:cubicBezTo>
                    <a:cubicBezTo>
                      <a:pt x="443" y="99"/>
                      <a:pt x="454" y="97"/>
                      <a:pt x="463" y="95"/>
                    </a:cubicBezTo>
                    <a:cubicBezTo>
                      <a:pt x="439" y="125"/>
                      <a:pt x="402" y="171"/>
                      <a:pt x="393" y="183"/>
                    </a:cubicBezTo>
                    <a:cubicBezTo>
                      <a:pt x="382" y="176"/>
                      <a:pt x="363" y="163"/>
                      <a:pt x="363" y="163"/>
                    </a:cubicBezTo>
                    <a:cubicBezTo>
                      <a:pt x="358" y="160"/>
                      <a:pt x="352" y="161"/>
                      <a:pt x="348" y="165"/>
                    </a:cubicBezTo>
                    <a:cubicBezTo>
                      <a:pt x="348" y="165"/>
                      <a:pt x="261" y="265"/>
                      <a:pt x="249" y="278"/>
                    </a:cubicBezTo>
                    <a:cubicBezTo>
                      <a:pt x="236" y="271"/>
                      <a:pt x="196" y="247"/>
                      <a:pt x="196" y="247"/>
                    </a:cubicBezTo>
                    <a:cubicBezTo>
                      <a:pt x="191" y="244"/>
                      <a:pt x="184" y="245"/>
                      <a:pt x="181" y="250"/>
                    </a:cubicBezTo>
                    <a:cubicBezTo>
                      <a:pt x="20" y="454"/>
                      <a:pt x="20" y="454"/>
                      <a:pt x="20" y="454"/>
                    </a:cubicBezTo>
                    <a:cubicBezTo>
                      <a:pt x="20" y="450"/>
                      <a:pt x="20" y="445"/>
                      <a:pt x="20" y="439"/>
                    </a:cubicBezTo>
                    <a:cubicBezTo>
                      <a:pt x="20" y="432"/>
                      <a:pt x="20" y="423"/>
                      <a:pt x="20" y="412"/>
                    </a:cubicBezTo>
                    <a:cubicBezTo>
                      <a:pt x="41" y="412"/>
                      <a:pt x="41" y="412"/>
                      <a:pt x="41" y="412"/>
                    </a:cubicBezTo>
                    <a:cubicBezTo>
                      <a:pt x="48" y="404"/>
                      <a:pt x="48" y="404"/>
                      <a:pt x="48" y="404"/>
                    </a:cubicBezTo>
                    <a:cubicBezTo>
                      <a:pt x="20" y="404"/>
                      <a:pt x="20" y="404"/>
                      <a:pt x="20" y="404"/>
                    </a:cubicBezTo>
                    <a:cubicBezTo>
                      <a:pt x="20" y="387"/>
                      <a:pt x="20" y="367"/>
                      <a:pt x="20" y="346"/>
                    </a:cubicBezTo>
                    <a:cubicBezTo>
                      <a:pt x="72" y="346"/>
                      <a:pt x="72" y="346"/>
                      <a:pt x="72" y="346"/>
                    </a:cubicBezTo>
                    <a:cubicBezTo>
                      <a:pt x="72" y="374"/>
                      <a:pt x="72" y="374"/>
                      <a:pt x="72" y="374"/>
                    </a:cubicBezTo>
                    <a:cubicBezTo>
                      <a:pt x="80" y="364"/>
                      <a:pt x="80" y="364"/>
                      <a:pt x="80" y="364"/>
                    </a:cubicBezTo>
                    <a:cubicBezTo>
                      <a:pt x="80" y="346"/>
                      <a:pt x="80" y="346"/>
                      <a:pt x="80" y="346"/>
                    </a:cubicBezTo>
                    <a:cubicBezTo>
                      <a:pt x="94" y="346"/>
                      <a:pt x="94" y="346"/>
                      <a:pt x="94" y="346"/>
                    </a:cubicBezTo>
                    <a:cubicBezTo>
                      <a:pt x="101" y="338"/>
                      <a:pt x="101" y="338"/>
                      <a:pt x="101" y="338"/>
                    </a:cubicBezTo>
                    <a:cubicBezTo>
                      <a:pt x="80" y="338"/>
                      <a:pt x="80" y="338"/>
                      <a:pt x="80" y="338"/>
                    </a:cubicBezTo>
                    <a:cubicBezTo>
                      <a:pt x="80" y="279"/>
                      <a:pt x="80" y="279"/>
                      <a:pt x="80" y="279"/>
                    </a:cubicBezTo>
                    <a:cubicBezTo>
                      <a:pt x="138" y="279"/>
                      <a:pt x="138" y="279"/>
                      <a:pt x="138" y="279"/>
                    </a:cubicBezTo>
                    <a:cubicBezTo>
                      <a:pt x="138" y="291"/>
                      <a:pt x="138" y="291"/>
                      <a:pt x="138" y="291"/>
                    </a:cubicBezTo>
                    <a:cubicBezTo>
                      <a:pt x="146" y="281"/>
                      <a:pt x="146" y="281"/>
                      <a:pt x="146" y="281"/>
                    </a:cubicBezTo>
                    <a:cubicBezTo>
                      <a:pt x="146" y="279"/>
                      <a:pt x="146" y="279"/>
                      <a:pt x="146" y="279"/>
                    </a:cubicBezTo>
                    <a:cubicBezTo>
                      <a:pt x="147" y="279"/>
                      <a:pt x="147" y="279"/>
                      <a:pt x="147" y="279"/>
                    </a:cubicBezTo>
                    <a:cubicBezTo>
                      <a:pt x="153" y="271"/>
                      <a:pt x="153" y="271"/>
                      <a:pt x="153" y="271"/>
                    </a:cubicBezTo>
                    <a:cubicBezTo>
                      <a:pt x="146" y="271"/>
                      <a:pt x="146" y="271"/>
                      <a:pt x="146" y="271"/>
                    </a:cubicBezTo>
                    <a:cubicBezTo>
                      <a:pt x="146" y="213"/>
                      <a:pt x="146" y="213"/>
                      <a:pt x="146" y="213"/>
                    </a:cubicBezTo>
                    <a:cubicBezTo>
                      <a:pt x="204" y="213"/>
                      <a:pt x="204" y="213"/>
                      <a:pt x="204" y="213"/>
                    </a:cubicBezTo>
                    <a:cubicBezTo>
                      <a:pt x="204" y="242"/>
                      <a:pt x="204" y="242"/>
                      <a:pt x="204" y="242"/>
                    </a:cubicBezTo>
                    <a:cubicBezTo>
                      <a:pt x="206" y="243"/>
                      <a:pt x="209" y="245"/>
                      <a:pt x="212" y="247"/>
                    </a:cubicBezTo>
                    <a:cubicBezTo>
                      <a:pt x="212" y="213"/>
                      <a:pt x="212" y="213"/>
                      <a:pt x="212" y="213"/>
                    </a:cubicBezTo>
                    <a:cubicBezTo>
                      <a:pt x="270" y="213"/>
                      <a:pt x="270" y="213"/>
                      <a:pt x="270" y="213"/>
                    </a:cubicBezTo>
                    <a:cubicBezTo>
                      <a:pt x="270" y="242"/>
                      <a:pt x="270" y="242"/>
                      <a:pt x="270" y="242"/>
                    </a:cubicBezTo>
                    <a:cubicBezTo>
                      <a:pt x="273" y="239"/>
                      <a:pt x="275" y="236"/>
                      <a:pt x="278" y="233"/>
                    </a:cubicBezTo>
                    <a:cubicBezTo>
                      <a:pt x="278" y="213"/>
                      <a:pt x="278" y="213"/>
                      <a:pt x="278" y="213"/>
                    </a:cubicBezTo>
                    <a:cubicBezTo>
                      <a:pt x="295" y="213"/>
                      <a:pt x="295" y="213"/>
                      <a:pt x="295" y="213"/>
                    </a:cubicBezTo>
                    <a:cubicBezTo>
                      <a:pt x="298" y="210"/>
                      <a:pt x="300" y="207"/>
                      <a:pt x="302" y="205"/>
                    </a:cubicBezTo>
                    <a:cubicBezTo>
                      <a:pt x="278" y="205"/>
                      <a:pt x="278" y="205"/>
                      <a:pt x="278" y="205"/>
                    </a:cubicBezTo>
                    <a:cubicBezTo>
                      <a:pt x="278" y="146"/>
                      <a:pt x="278" y="146"/>
                      <a:pt x="278" y="146"/>
                    </a:cubicBezTo>
                    <a:cubicBezTo>
                      <a:pt x="336" y="146"/>
                      <a:pt x="336" y="146"/>
                      <a:pt x="336" y="146"/>
                    </a:cubicBezTo>
                    <a:cubicBezTo>
                      <a:pt x="336" y="166"/>
                      <a:pt x="336" y="166"/>
                      <a:pt x="336" y="166"/>
                    </a:cubicBezTo>
                    <a:cubicBezTo>
                      <a:pt x="340" y="162"/>
                      <a:pt x="342" y="160"/>
                      <a:pt x="342" y="160"/>
                    </a:cubicBezTo>
                    <a:cubicBezTo>
                      <a:pt x="342" y="159"/>
                      <a:pt x="343" y="158"/>
                      <a:pt x="344" y="158"/>
                    </a:cubicBezTo>
                    <a:cubicBezTo>
                      <a:pt x="344" y="146"/>
                      <a:pt x="344" y="146"/>
                      <a:pt x="344" y="146"/>
                    </a:cubicBezTo>
                    <a:cubicBezTo>
                      <a:pt x="402" y="146"/>
                      <a:pt x="402" y="146"/>
                      <a:pt x="402" y="146"/>
                    </a:cubicBezTo>
                    <a:cubicBezTo>
                      <a:pt x="402" y="158"/>
                      <a:pt x="402" y="158"/>
                      <a:pt x="402" y="158"/>
                    </a:cubicBezTo>
                    <a:cubicBezTo>
                      <a:pt x="405" y="155"/>
                      <a:pt x="407" y="152"/>
                      <a:pt x="410" y="148"/>
                    </a:cubicBezTo>
                    <a:cubicBezTo>
                      <a:pt x="410" y="146"/>
                      <a:pt x="410" y="146"/>
                      <a:pt x="410" y="146"/>
                    </a:cubicBezTo>
                    <a:cubicBezTo>
                      <a:pt x="412" y="146"/>
                      <a:pt x="412" y="146"/>
                      <a:pt x="412" y="146"/>
                    </a:cubicBezTo>
                    <a:cubicBezTo>
                      <a:pt x="414" y="144"/>
                      <a:pt x="416" y="141"/>
                      <a:pt x="418" y="138"/>
                    </a:cubicBezTo>
                    <a:cubicBezTo>
                      <a:pt x="410" y="138"/>
                      <a:pt x="410" y="138"/>
                      <a:pt x="410" y="138"/>
                    </a:cubicBezTo>
                    <a:cubicBezTo>
                      <a:pt x="410" y="80"/>
                      <a:pt x="410" y="80"/>
                      <a:pt x="410" y="80"/>
                    </a:cubicBezTo>
                    <a:cubicBezTo>
                      <a:pt x="422" y="80"/>
                      <a:pt x="422" y="80"/>
                      <a:pt x="422" y="80"/>
                    </a:cubicBezTo>
                    <a:cubicBezTo>
                      <a:pt x="424" y="77"/>
                      <a:pt x="426" y="74"/>
                      <a:pt x="429" y="72"/>
                    </a:cubicBezTo>
                    <a:cubicBezTo>
                      <a:pt x="410" y="72"/>
                      <a:pt x="410" y="72"/>
                      <a:pt x="410" y="72"/>
                    </a:cubicBezTo>
                    <a:cubicBezTo>
                      <a:pt x="410" y="20"/>
                      <a:pt x="410" y="20"/>
                      <a:pt x="410" y="20"/>
                    </a:cubicBezTo>
                    <a:cubicBezTo>
                      <a:pt x="432" y="20"/>
                      <a:pt x="452" y="20"/>
                      <a:pt x="468" y="20"/>
                    </a:cubicBezTo>
                    <a:cubicBezTo>
                      <a:pt x="468" y="61"/>
                      <a:pt x="468" y="61"/>
                      <a:pt x="468" y="61"/>
                    </a:cubicBezTo>
                    <a:cubicBezTo>
                      <a:pt x="476" y="59"/>
                      <a:pt x="476" y="59"/>
                      <a:pt x="476" y="59"/>
                    </a:cubicBezTo>
                    <a:cubicBezTo>
                      <a:pt x="476" y="20"/>
                      <a:pt x="476" y="20"/>
                      <a:pt x="476" y="20"/>
                    </a:cubicBezTo>
                    <a:cubicBezTo>
                      <a:pt x="506" y="20"/>
                      <a:pt x="525" y="20"/>
                      <a:pt x="528" y="20"/>
                    </a:cubicBezTo>
                    <a:cubicBezTo>
                      <a:pt x="528" y="23"/>
                      <a:pt x="528" y="43"/>
                      <a:pt x="528" y="72"/>
                    </a:cubicBezTo>
                    <a:cubicBezTo>
                      <a:pt x="513" y="72"/>
                      <a:pt x="513" y="72"/>
                      <a:pt x="513" y="72"/>
                    </a:cubicBezTo>
                    <a:cubicBezTo>
                      <a:pt x="513" y="72"/>
                      <a:pt x="513" y="72"/>
                      <a:pt x="513" y="73"/>
                    </a:cubicBezTo>
                    <a:cubicBezTo>
                      <a:pt x="513" y="74"/>
                      <a:pt x="513" y="74"/>
                      <a:pt x="513" y="75"/>
                    </a:cubicBezTo>
                    <a:cubicBezTo>
                      <a:pt x="513" y="76"/>
                      <a:pt x="513" y="76"/>
                      <a:pt x="513" y="76"/>
                    </a:cubicBezTo>
                    <a:cubicBezTo>
                      <a:pt x="513" y="80"/>
                      <a:pt x="513" y="80"/>
                      <a:pt x="513" y="80"/>
                    </a:cubicBezTo>
                    <a:cubicBezTo>
                      <a:pt x="528" y="80"/>
                      <a:pt x="528" y="80"/>
                      <a:pt x="528" y="80"/>
                    </a:cubicBezTo>
                    <a:cubicBezTo>
                      <a:pt x="528" y="97"/>
                      <a:pt x="528" y="117"/>
                      <a:pt x="528" y="138"/>
                    </a:cubicBezTo>
                    <a:cubicBezTo>
                      <a:pt x="512" y="138"/>
                      <a:pt x="512" y="138"/>
                      <a:pt x="512" y="138"/>
                    </a:cubicBezTo>
                    <a:cubicBezTo>
                      <a:pt x="512" y="141"/>
                      <a:pt x="510" y="144"/>
                      <a:pt x="508" y="146"/>
                    </a:cubicBezTo>
                    <a:cubicBezTo>
                      <a:pt x="528" y="146"/>
                      <a:pt x="528" y="146"/>
                      <a:pt x="528" y="146"/>
                    </a:cubicBezTo>
                    <a:cubicBezTo>
                      <a:pt x="528" y="165"/>
                      <a:pt x="528" y="185"/>
                      <a:pt x="528" y="205"/>
                    </a:cubicBezTo>
                    <a:cubicBezTo>
                      <a:pt x="476" y="205"/>
                      <a:pt x="476" y="205"/>
                      <a:pt x="476" y="205"/>
                    </a:cubicBezTo>
                    <a:cubicBezTo>
                      <a:pt x="476" y="146"/>
                      <a:pt x="476" y="146"/>
                      <a:pt x="476" y="146"/>
                    </a:cubicBezTo>
                    <a:cubicBezTo>
                      <a:pt x="479" y="146"/>
                      <a:pt x="479" y="146"/>
                      <a:pt x="479" y="146"/>
                    </a:cubicBezTo>
                    <a:cubicBezTo>
                      <a:pt x="476" y="143"/>
                      <a:pt x="474" y="138"/>
                      <a:pt x="473" y="133"/>
                    </a:cubicBezTo>
                    <a:cubicBezTo>
                      <a:pt x="463" y="146"/>
                      <a:pt x="463" y="146"/>
                      <a:pt x="463" y="146"/>
                    </a:cubicBezTo>
                    <a:cubicBezTo>
                      <a:pt x="468" y="146"/>
                      <a:pt x="468" y="146"/>
                      <a:pt x="468" y="146"/>
                    </a:cubicBezTo>
                    <a:cubicBezTo>
                      <a:pt x="468" y="205"/>
                      <a:pt x="468" y="205"/>
                      <a:pt x="468" y="205"/>
                    </a:cubicBezTo>
                    <a:cubicBezTo>
                      <a:pt x="416" y="205"/>
                      <a:pt x="416" y="205"/>
                      <a:pt x="416" y="205"/>
                    </a:cubicBezTo>
                    <a:cubicBezTo>
                      <a:pt x="411" y="211"/>
                      <a:pt x="411" y="211"/>
                      <a:pt x="411" y="211"/>
                    </a:cubicBezTo>
                    <a:cubicBezTo>
                      <a:pt x="409" y="214"/>
                      <a:pt x="406" y="216"/>
                      <a:pt x="402" y="218"/>
                    </a:cubicBezTo>
                    <a:cubicBezTo>
                      <a:pt x="402" y="271"/>
                      <a:pt x="402" y="271"/>
                      <a:pt x="402" y="271"/>
                    </a:cubicBezTo>
                    <a:cubicBezTo>
                      <a:pt x="344" y="271"/>
                      <a:pt x="344" y="271"/>
                      <a:pt x="344" y="271"/>
                    </a:cubicBezTo>
                    <a:cubicBezTo>
                      <a:pt x="344" y="218"/>
                      <a:pt x="344" y="218"/>
                      <a:pt x="344" y="218"/>
                    </a:cubicBezTo>
                    <a:cubicBezTo>
                      <a:pt x="342" y="221"/>
                      <a:pt x="339" y="224"/>
                      <a:pt x="336" y="227"/>
                    </a:cubicBezTo>
                    <a:cubicBezTo>
                      <a:pt x="336" y="271"/>
                      <a:pt x="336" y="271"/>
                      <a:pt x="336" y="271"/>
                    </a:cubicBezTo>
                    <a:cubicBezTo>
                      <a:pt x="298" y="271"/>
                      <a:pt x="298" y="271"/>
                      <a:pt x="298" y="271"/>
                    </a:cubicBezTo>
                    <a:cubicBezTo>
                      <a:pt x="295" y="274"/>
                      <a:pt x="293" y="277"/>
                      <a:pt x="291" y="279"/>
                    </a:cubicBezTo>
                    <a:cubicBezTo>
                      <a:pt x="336" y="279"/>
                      <a:pt x="336" y="279"/>
                      <a:pt x="336" y="279"/>
                    </a:cubicBezTo>
                    <a:cubicBezTo>
                      <a:pt x="336" y="338"/>
                      <a:pt x="336" y="338"/>
                      <a:pt x="336" y="338"/>
                    </a:cubicBezTo>
                    <a:cubicBezTo>
                      <a:pt x="278" y="338"/>
                      <a:pt x="278" y="338"/>
                      <a:pt x="278" y="338"/>
                    </a:cubicBezTo>
                    <a:cubicBezTo>
                      <a:pt x="278" y="293"/>
                      <a:pt x="278" y="293"/>
                      <a:pt x="278" y="293"/>
                    </a:cubicBezTo>
                    <a:cubicBezTo>
                      <a:pt x="275" y="297"/>
                      <a:pt x="272" y="300"/>
                      <a:pt x="270" y="303"/>
                    </a:cubicBezTo>
                    <a:cubicBezTo>
                      <a:pt x="270" y="338"/>
                      <a:pt x="270" y="338"/>
                      <a:pt x="270" y="338"/>
                    </a:cubicBezTo>
                    <a:cubicBezTo>
                      <a:pt x="212" y="338"/>
                      <a:pt x="212" y="338"/>
                      <a:pt x="212" y="338"/>
                    </a:cubicBezTo>
                    <a:cubicBezTo>
                      <a:pt x="212" y="293"/>
                      <a:pt x="212" y="293"/>
                      <a:pt x="212" y="293"/>
                    </a:cubicBezTo>
                    <a:cubicBezTo>
                      <a:pt x="209" y="292"/>
                      <a:pt x="207" y="290"/>
                      <a:pt x="204" y="289"/>
                    </a:cubicBezTo>
                    <a:cubicBezTo>
                      <a:pt x="204" y="338"/>
                      <a:pt x="204" y="338"/>
                      <a:pt x="204" y="338"/>
                    </a:cubicBezTo>
                    <a:cubicBezTo>
                      <a:pt x="152" y="338"/>
                      <a:pt x="152" y="338"/>
                      <a:pt x="152" y="338"/>
                    </a:cubicBezTo>
                    <a:cubicBezTo>
                      <a:pt x="147" y="343"/>
                      <a:pt x="143" y="349"/>
                      <a:pt x="138" y="355"/>
                    </a:cubicBezTo>
                    <a:cubicBezTo>
                      <a:pt x="138" y="404"/>
                      <a:pt x="138" y="404"/>
                      <a:pt x="138" y="404"/>
                    </a:cubicBezTo>
                    <a:cubicBezTo>
                      <a:pt x="99" y="404"/>
                      <a:pt x="99" y="404"/>
                      <a:pt x="99" y="404"/>
                    </a:cubicBezTo>
                    <a:cubicBezTo>
                      <a:pt x="97" y="407"/>
                      <a:pt x="95" y="410"/>
                      <a:pt x="93" y="412"/>
                    </a:cubicBezTo>
                    <a:cubicBezTo>
                      <a:pt x="138" y="412"/>
                      <a:pt x="138" y="412"/>
                      <a:pt x="138" y="412"/>
                    </a:cubicBezTo>
                    <a:cubicBezTo>
                      <a:pt x="138" y="465"/>
                      <a:pt x="138" y="465"/>
                      <a:pt x="138" y="465"/>
                    </a:cubicBezTo>
                    <a:cubicBezTo>
                      <a:pt x="116" y="465"/>
                      <a:pt x="97" y="465"/>
                      <a:pt x="80" y="465"/>
                    </a:cubicBezTo>
                    <a:cubicBezTo>
                      <a:pt x="80" y="428"/>
                      <a:pt x="80" y="428"/>
                      <a:pt x="80" y="428"/>
                    </a:cubicBezTo>
                    <a:cubicBezTo>
                      <a:pt x="77" y="432"/>
                      <a:pt x="74" y="435"/>
                      <a:pt x="72" y="438"/>
                    </a:cubicBezTo>
                    <a:cubicBezTo>
                      <a:pt x="72" y="465"/>
                      <a:pt x="72" y="465"/>
                      <a:pt x="72" y="465"/>
                    </a:cubicBezTo>
                    <a:cubicBezTo>
                      <a:pt x="64" y="465"/>
                      <a:pt x="57" y="465"/>
                      <a:pt x="51" y="465"/>
                    </a:cubicBezTo>
                    <a:cubicBezTo>
                      <a:pt x="48" y="465"/>
                      <a:pt x="45" y="465"/>
                      <a:pt x="42" y="465"/>
                    </a:cubicBezTo>
                    <a:close/>
                    <a:moveTo>
                      <a:pt x="476" y="465"/>
                    </a:moveTo>
                    <a:cubicBezTo>
                      <a:pt x="476" y="412"/>
                      <a:pt x="476" y="412"/>
                      <a:pt x="476" y="412"/>
                    </a:cubicBezTo>
                    <a:cubicBezTo>
                      <a:pt x="528" y="412"/>
                      <a:pt x="528" y="412"/>
                      <a:pt x="528" y="412"/>
                    </a:cubicBezTo>
                    <a:cubicBezTo>
                      <a:pt x="528" y="441"/>
                      <a:pt x="528" y="461"/>
                      <a:pt x="528" y="465"/>
                    </a:cubicBezTo>
                    <a:cubicBezTo>
                      <a:pt x="525" y="465"/>
                      <a:pt x="506" y="465"/>
                      <a:pt x="476" y="4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pPr defTabSz="914367">
                  <a:defRPr/>
                </a:pPr>
                <a:endParaRPr lang="en-US" sz="1764">
                  <a:solidFill>
                    <a:srgbClr val="000000"/>
                  </a:solidFill>
                  <a:latin typeface="Segoe UI"/>
                </a:endParaRPr>
              </a:p>
            </p:txBody>
          </p:sp>
        </p:grpSp>
        <p:grpSp>
          <p:nvGrpSpPr>
            <p:cNvPr id="156" name="Group 155"/>
            <p:cNvGrpSpPr/>
            <p:nvPr/>
          </p:nvGrpSpPr>
          <p:grpSpPr>
            <a:xfrm>
              <a:off x="9349911" y="1771757"/>
              <a:ext cx="656101" cy="473102"/>
              <a:chOff x="8915866" y="1172234"/>
              <a:chExt cx="640240" cy="461665"/>
            </a:xfrm>
          </p:grpSpPr>
          <p:sp>
            <p:nvSpPr>
              <p:cNvPr id="157" name="TextBox 156"/>
              <p:cNvSpPr txBox="1"/>
              <p:nvPr/>
            </p:nvSpPr>
            <p:spPr>
              <a:xfrm>
                <a:off x="8915866" y="1172234"/>
                <a:ext cx="640240" cy="4616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gradFill>
                      <a:gsLst>
                        <a:gs pos="2917">
                          <a:srgbClr val="505050"/>
                        </a:gs>
                        <a:gs pos="30000">
                          <a:srgbClr val="505050"/>
                        </a:gs>
                      </a:gsLst>
                      <a:lin ang="5400000" scaled="0"/>
                    </a:gradFill>
                    <a:latin typeface="Segoe UI"/>
                  </a:rPr>
                  <a:t>&lt;/&gt;</a:t>
                </a:r>
              </a:p>
            </p:txBody>
          </p:sp>
          <p:grpSp>
            <p:nvGrpSpPr>
              <p:cNvPr id="158" name="Group 127"/>
              <p:cNvGrpSpPr>
                <a:grpSpLocks noChangeAspect="1"/>
              </p:cNvGrpSpPr>
              <p:nvPr/>
            </p:nvGrpSpPr>
            <p:grpSpPr bwMode="auto">
              <a:xfrm>
                <a:off x="9043988" y="1209675"/>
                <a:ext cx="346075" cy="296863"/>
                <a:chOff x="5697" y="762"/>
                <a:chExt cx="218" cy="187"/>
              </a:xfrm>
            </p:grpSpPr>
            <p:sp>
              <p:nvSpPr>
                <p:cNvPr id="168" name="Rectangle 128"/>
                <p:cNvSpPr>
                  <a:spLocks noChangeArrowheads="1"/>
                </p:cNvSpPr>
                <p:nvPr/>
              </p:nvSpPr>
              <p:spPr bwMode="auto">
                <a:xfrm>
                  <a:off x="5697" y="762"/>
                  <a:ext cx="218" cy="187"/>
                </a:xfrm>
                <a:prstGeom prst="rect">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4" name="Line 129"/>
                <p:cNvSpPr>
                  <a:spLocks noChangeShapeType="1"/>
                </p:cNvSpPr>
                <p:nvPr/>
              </p:nvSpPr>
              <p:spPr bwMode="auto">
                <a:xfrm flipH="1">
                  <a:off x="5697" y="813"/>
                  <a:ext cx="218" cy="0"/>
                </a:xfrm>
                <a:prstGeom prst="line">
                  <a:avLst/>
                </a:prstGeom>
                <a:noFill/>
                <a:ln w="254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5" name="Oval 130"/>
                <p:cNvSpPr>
                  <a:spLocks noChangeArrowheads="1"/>
                </p:cNvSpPr>
                <p:nvPr/>
              </p:nvSpPr>
              <p:spPr bwMode="auto">
                <a:xfrm>
                  <a:off x="5823"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6" name="Oval 131"/>
                <p:cNvSpPr>
                  <a:spLocks noChangeArrowheads="1"/>
                </p:cNvSpPr>
                <p:nvPr/>
              </p:nvSpPr>
              <p:spPr bwMode="auto">
                <a:xfrm>
                  <a:off x="5848"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77" name="Oval 132"/>
                <p:cNvSpPr>
                  <a:spLocks noChangeArrowheads="1"/>
                </p:cNvSpPr>
                <p:nvPr/>
              </p:nvSpPr>
              <p:spPr bwMode="auto">
                <a:xfrm>
                  <a:off x="5873" y="779"/>
                  <a:ext cx="17" cy="1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nvGrpSpPr>
            <p:cNvPr id="179" name="Group 145"/>
            <p:cNvGrpSpPr>
              <a:grpSpLocks noChangeAspect="1"/>
            </p:cNvGrpSpPr>
            <p:nvPr/>
          </p:nvGrpSpPr>
          <p:grpSpPr bwMode="auto">
            <a:xfrm>
              <a:off x="6208655" y="1878649"/>
              <a:ext cx="431800" cy="244475"/>
              <a:chOff x="3846" y="854"/>
              <a:chExt cx="272" cy="154"/>
            </a:xfrm>
            <a:solidFill>
              <a:schemeClr val="tx1"/>
            </a:solidFill>
          </p:grpSpPr>
          <p:sp>
            <p:nvSpPr>
              <p:cNvPr id="180" name="Oval 146"/>
              <p:cNvSpPr>
                <a:spLocks noChangeArrowheads="1"/>
              </p:cNvSpPr>
              <p:nvPr/>
            </p:nvSpPr>
            <p:spPr bwMode="auto">
              <a:xfrm>
                <a:off x="3965" y="914"/>
                <a:ext cx="34" cy="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1" name="Freeform 147"/>
              <p:cNvSpPr>
                <a:spLocks noEditPoints="1"/>
              </p:cNvSpPr>
              <p:nvPr/>
            </p:nvSpPr>
            <p:spPr bwMode="auto">
              <a:xfrm>
                <a:off x="3846" y="854"/>
                <a:ext cx="272" cy="154"/>
              </a:xfrm>
              <a:custGeom>
                <a:avLst/>
                <a:gdLst>
                  <a:gd name="T0" fmla="*/ 126 w 130"/>
                  <a:gd name="T1" fmla="*/ 28 h 72"/>
                  <a:gd name="T2" fmla="*/ 126 w 130"/>
                  <a:gd name="T3" fmla="*/ 28 h 72"/>
                  <a:gd name="T4" fmla="*/ 65 w 130"/>
                  <a:gd name="T5" fmla="*/ 0 h 72"/>
                  <a:gd name="T6" fmla="*/ 4 w 130"/>
                  <a:gd name="T7" fmla="*/ 28 h 72"/>
                  <a:gd name="T8" fmla="*/ 4 w 130"/>
                  <a:gd name="T9" fmla="*/ 28 h 72"/>
                  <a:gd name="T10" fmla="*/ 4 w 130"/>
                  <a:gd name="T11" fmla="*/ 44 h 72"/>
                  <a:gd name="T12" fmla="*/ 4 w 130"/>
                  <a:gd name="T13" fmla="*/ 44 h 72"/>
                  <a:gd name="T14" fmla="*/ 65 w 130"/>
                  <a:gd name="T15" fmla="*/ 72 h 72"/>
                  <a:gd name="T16" fmla="*/ 126 w 130"/>
                  <a:gd name="T17" fmla="*/ 44 h 72"/>
                  <a:gd name="T18" fmla="*/ 126 w 130"/>
                  <a:gd name="T19" fmla="*/ 44 h 72"/>
                  <a:gd name="T20" fmla="*/ 126 w 130"/>
                  <a:gd name="T21" fmla="*/ 28 h 72"/>
                  <a:gd name="T22" fmla="*/ 93 w 130"/>
                  <a:gd name="T23" fmla="*/ 36 h 72"/>
                  <a:gd name="T24" fmla="*/ 68 w 130"/>
                  <a:gd name="T25" fmla="*/ 64 h 72"/>
                  <a:gd name="T26" fmla="*/ 65 w 130"/>
                  <a:gd name="T27" fmla="*/ 64 h 72"/>
                  <a:gd name="T28" fmla="*/ 62 w 130"/>
                  <a:gd name="T29" fmla="*/ 64 h 72"/>
                  <a:gd name="T30" fmla="*/ 37 w 130"/>
                  <a:gd name="T31" fmla="*/ 36 h 72"/>
                  <a:gd name="T32" fmla="*/ 62 w 130"/>
                  <a:gd name="T33" fmla="*/ 8 h 72"/>
                  <a:gd name="T34" fmla="*/ 65 w 130"/>
                  <a:gd name="T35" fmla="*/ 8 h 72"/>
                  <a:gd name="T36" fmla="*/ 68 w 130"/>
                  <a:gd name="T37" fmla="*/ 8 h 72"/>
                  <a:gd name="T38" fmla="*/ 93 w 130"/>
                  <a:gd name="T39" fmla="*/ 36 h 72"/>
                  <a:gd name="T40" fmla="*/ 10 w 130"/>
                  <a:gd name="T41" fmla="*/ 39 h 72"/>
                  <a:gd name="T42" fmla="*/ 7 w 130"/>
                  <a:gd name="T43" fmla="*/ 41 h 72"/>
                  <a:gd name="T44" fmla="*/ 10 w 130"/>
                  <a:gd name="T45" fmla="*/ 39 h 72"/>
                  <a:gd name="T46" fmla="*/ 10 w 130"/>
                  <a:gd name="T47" fmla="*/ 33 h 72"/>
                  <a:gd name="T48" fmla="*/ 7 w 130"/>
                  <a:gd name="T49" fmla="*/ 31 h 72"/>
                  <a:gd name="T50" fmla="*/ 10 w 130"/>
                  <a:gd name="T51" fmla="*/ 33 h 72"/>
                  <a:gd name="T52" fmla="*/ 37 w 130"/>
                  <a:gd name="T53" fmla="*/ 14 h 72"/>
                  <a:gd name="T54" fmla="*/ 29 w 130"/>
                  <a:gd name="T55" fmla="*/ 36 h 72"/>
                  <a:gd name="T56" fmla="*/ 37 w 130"/>
                  <a:gd name="T57" fmla="*/ 58 h 72"/>
                  <a:gd name="T58" fmla="*/ 10 w 130"/>
                  <a:gd name="T59" fmla="*/ 39 h 72"/>
                  <a:gd name="T60" fmla="*/ 120 w 130"/>
                  <a:gd name="T61" fmla="*/ 39 h 72"/>
                  <a:gd name="T62" fmla="*/ 93 w 130"/>
                  <a:gd name="T63" fmla="*/ 58 h 72"/>
                  <a:gd name="T64" fmla="*/ 101 w 130"/>
                  <a:gd name="T65" fmla="*/ 36 h 72"/>
                  <a:gd name="T66" fmla="*/ 93 w 130"/>
                  <a:gd name="T67" fmla="*/ 14 h 72"/>
                  <a:gd name="T68" fmla="*/ 120 w 130"/>
                  <a:gd name="T69" fmla="*/ 33 h 72"/>
                  <a:gd name="T70" fmla="*/ 123 w 130"/>
                  <a:gd name="T71" fmla="*/ 31 h 72"/>
                  <a:gd name="T72" fmla="*/ 120 w 130"/>
                  <a:gd name="T73" fmla="*/ 33 h 72"/>
                  <a:gd name="T74" fmla="*/ 120 w 130"/>
                  <a:gd name="T75" fmla="*/ 39 h 72"/>
                  <a:gd name="T76" fmla="*/ 123 w 130"/>
                  <a:gd name="T77" fmla="*/ 41 h 72"/>
                  <a:gd name="T78" fmla="*/ 120 w 130"/>
                  <a:gd name="T79"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72">
                    <a:moveTo>
                      <a:pt x="126" y="28"/>
                    </a:moveTo>
                    <a:cubicBezTo>
                      <a:pt x="126" y="28"/>
                      <a:pt x="126" y="28"/>
                      <a:pt x="126" y="28"/>
                    </a:cubicBezTo>
                    <a:cubicBezTo>
                      <a:pt x="110" y="10"/>
                      <a:pt x="88" y="0"/>
                      <a:pt x="65" y="0"/>
                    </a:cubicBezTo>
                    <a:cubicBezTo>
                      <a:pt x="42" y="0"/>
                      <a:pt x="20" y="10"/>
                      <a:pt x="4" y="28"/>
                    </a:cubicBezTo>
                    <a:cubicBezTo>
                      <a:pt x="4" y="28"/>
                      <a:pt x="4" y="28"/>
                      <a:pt x="4" y="28"/>
                    </a:cubicBezTo>
                    <a:cubicBezTo>
                      <a:pt x="0" y="32"/>
                      <a:pt x="0" y="40"/>
                      <a:pt x="4" y="44"/>
                    </a:cubicBezTo>
                    <a:cubicBezTo>
                      <a:pt x="4" y="44"/>
                      <a:pt x="4" y="44"/>
                      <a:pt x="4" y="44"/>
                    </a:cubicBezTo>
                    <a:cubicBezTo>
                      <a:pt x="20" y="62"/>
                      <a:pt x="42" y="72"/>
                      <a:pt x="65" y="72"/>
                    </a:cubicBezTo>
                    <a:cubicBezTo>
                      <a:pt x="88" y="72"/>
                      <a:pt x="110" y="62"/>
                      <a:pt x="126" y="44"/>
                    </a:cubicBezTo>
                    <a:cubicBezTo>
                      <a:pt x="126" y="44"/>
                      <a:pt x="126" y="44"/>
                      <a:pt x="126" y="44"/>
                    </a:cubicBezTo>
                    <a:cubicBezTo>
                      <a:pt x="130" y="40"/>
                      <a:pt x="130" y="32"/>
                      <a:pt x="126" y="28"/>
                    </a:cubicBezTo>
                    <a:close/>
                    <a:moveTo>
                      <a:pt x="93" y="36"/>
                    </a:moveTo>
                    <a:cubicBezTo>
                      <a:pt x="93" y="50"/>
                      <a:pt x="82" y="62"/>
                      <a:pt x="68" y="64"/>
                    </a:cubicBezTo>
                    <a:cubicBezTo>
                      <a:pt x="67" y="64"/>
                      <a:pt x="66" y="64"/>
                      <a:pt x="65" y="64"/>
                    </a:cubicBezTo>
                    <a:cubicBezTo>
                      <a:pt x="64" y="64"/>
                      <a:pt x="63" y="64"/>
                      <a:pt x="62" y="64"/>
                    </a:cubicBezTo>
                    <a:cubicBezTo>
                      <a:pt x="48" y="62"/>
                      <a:pt x="37" y="50"/>
                      <a:pt x="37" y="36"/>
                    </a:cubicBezTo>
                    <a:cubicBezTo>
                      <a:pt x="37" y="22"/>
                      <a:pt x="48" y="10"/>
                      <a:pt x="62" y="8"/>
                    </a:cubicBezTo>
                    <a:cubicBezTo>
                      <a:pt x="63" y="8"/>
                      <a:pt x="64" y="8"/>
                      <a:pt x="65" y="8"/>
                    </a:cubicBezTo>
                    <a:cubicBezTo>
                      <a:pt x="66" y="8"/>
                      <a:pt x="67" y="8"/>
                      <a:pt x="68" y="8"/>
                    </a:cubicBezTo>
                    <a:cubicBezTo>
                      <a:pt x="82" y="10"/>
                      <a:pt x="93" y="22"/>
                      <a:pt x="93" y="36"/>
                    </a:cubicBezTo>
                    <a:close/>
                    <a:moveTo>
                      <a:pt x="10" y="39"/>
                    </a:moveTo>
                    <a:cubicBezTo>
                      <a:pt x="7" y="41"/>
                      <a:pt x="7" y="41"/>
                      <a:pt x="7" y="41"/>
                    </a:cubicBezTo>
                    <a:cubicBezTo>
                      <a:pt x="10" y="39"/>
                      <a:pt x="10" y="39"/>
                      <a:pt x="10" y="39"/>
                    </a:cubicBezTo>
                    <a:cubicBezTo>
                      <a:pt x="9" y="37"/>
                      <a:pt x="9" y="35"/>
                      <a:pt x="10" y="33"/>
                    </a:cubicBezTo>
                    <a:cubicBezTo>
                      <a:pt x="7" y="31"/>
                      <a:pt x="7" y="31"/>
                      <a:pt x="7" y="31"/>
                    </a:cubicBezTo>
                    <a:cubicBezTo>
                      <a:pt x="10" y="33"/>
                      <a:pt x="10" y="33"/>
                      <a:pt x="10" y="33"/>
                    </a:cubicBezTo>
                    <a:cubicBezTo>
                      <a:pt x="18" y="25"/>
                      <a:pt x="27" y="18"/>
                      <a:pt x="37" y="14"/>
                    </a:cubicBezTo>
                    <a:cubicBezTo>
                      <a:pt x="32" y="20"/>
                      <a:pt x="29" y="28"/>
                      <a:pt x="29" y="36"/>
                    </a:cubicBezTo>
                    <a:cubicBezTo>
                      <a:pt x="29" y="44"/>
                      <a:pt x="32" y="52"/>
                      <a:pt x="37" y="58"/>
                    </a:cubicBezTo>
                    <a:cubicBezTo>
                      <a:pt x="27" y="54"/>
                      <a:pt x="18" y="47"/>
                      <a:pt x="10" y="39"/>
                    </a:cubicBezTo>
                    <a:close/>
                    <a:moveTo>
                      <a:pt x="120" y="39"/>
                    </a:moveTo>
                    <a:cubicBezTo>
                      <a:pt x="112" y="47"/>
                      <a:pt x="103" y="54"/>
                      <a:pt x="93" y="58"/>
                    </a:cubicBezTo>
                    <a:cubicBezTo>
                      <a:pt x="98" y="52"/>
                      <a:pt x="101" y="44"/>
                      <a:pt x="101" y="36"/>
                    </a:cubicBezTo>
                    <a:cubicBezTo>
                      <a:pt x="101" y="28"/>
                      <a:pt x="98" y="20"/>
                      <a:pt x="93" y="14"/>
                    </a:cubicBezTo>
                    <a:cubicBezTo>
                      <a:pt x="103" y="18"/>
                      <a:pt x="112" y="25"/>
                      <a:pt x="120" y="33"/>
                    </a:cubicBezTo>
                    <a:cubicBezTo>
                      <a:pt x="123" y="31"/>
                      <a:pt x="123" y="31"/>
                      <a:pt x="123" y="31"/>
                    </a:cubicBezTo>
                    <a:cubicBezTo>
                      <a:pt x="120" y="33"/>
                      <a:pt x="120" y="33"/>
                      <a:pt x="120" y="33"/>
                    </a:cubicBezTo>
                    <a:cubicBezTo>
                      <a:pt x="121" y="35"/>
                      <a:pt x="121" y="37"/>
                      <a:pt x="120" y="39"/>
                    </a:cubicBezTo>
                    <a:cubicBezTo>
                      <a:pt x="123" y="41"/>
                      <a:pt x="123" y="41"/>
                      <a:pt x="123" y="41"/>
                    </a:cubicBezTo>
                    <a:lnTo>
                      <a:pt x="12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182" name="Group 181"/>
            <p:cNvGrpSpPr/>
            <p:nvPr/>
          </p:nvGrpSpPr>
          <p:grpSpPr>
            <a:xfrm>
              <a:off x="7897737" y="1798336"/>
              <a:ext cx="321952" cy="358575"/>
              <a:chOff x="7310727" y="1760709"/>
              <a:chExt cx="406904" cy="453191"/>
            </a:xfrm>
          </p:grpSpPr>
          <p:grpSp>
            <p:nvGrpSpPr>
              <p:cNvPr id="183" name="Group 135"/>
              <p:cNvGrpSpPr>
                <a:grpSpLocks noChangeAspect="1"/>
              </p:cNvGrpSpPr>
              <p:nvPr/>
            </p:nvGrpSpPr>
            <p:grpSpPr bwMode="auto">
              <a:xfrm>
                <a:off x="7310727" y="1760709"/>
                <a:ext cx="296862" cy="400050"/>
                <a:chOff x="4705" y="811"/>
                <a:chExt cx="187" cy="252"/>
              </a:xfrm>
            </p:grpSpPr>
            <p:sp>
              <p:nvSpPr>
                <p:cNvPr id="189" name="Rectangle 136"/>
                <p:cNvSpPr>
                  <a:spLocks noChangeArrowheads="1"/>
                </p:cNvSpPr>
                <p:nvPr/>
              </p:nvSpPr>
              <p:spPr bwMode="auto">
                <a:xfrm>
                  <a:off x="4705" y="929"/>
                  <a:ext cx="187" cy="134"/>
                </a:xfrm>
                <a:prstGeom prst="rect">
                  <a:avLst/>
                </a:pr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90" name="Freeform 137"/>
                <p:cNvSpPr>
                  <a:spLocks/>
                </p:cNvSpPr>
                <p:nvPr/>
              </p:nvSpPr>
              <p:spPr bwMode="auto">
                <a:xfrm>
                  <a:off x="4733" y="811"/>
                  <a:ext cx="131" cy="118"/>
                </a:xfrm>
                <a:custGeom>
                  <a:avLst/>
                  <a:gdLst>
                    <a:gd name="T0" fmla="*/ 62 w 62"/>
                    <a:gd name="T1" fmla="*/ 56 h 56"/>
                    <a:gd name="T2" fmla="*/ 62 w 62"/>
                    <a:gd name="T3" fmla="*/ 31 h 56"/>
                    <a:gd name="T4" fmla="*/ 31 w 62"/>
                    <a:gd name="T5" fmla="*/ 0 h 56"/>
                    <a:gd name="T6" fmla="*/ 0 w 62"/>
                    <a:gd name="T7" fmla="*/ 31 h 56"/>
                    <a:gd name="T8" fmla="*/ 0 w 62"/>
                    <a:gd name="T9" fmla="*/ 56 h 56"/>
                  </a:gdLst>
                  <a:ahLst/>
                  <a:cxnLst>
                    <a:cxn ang="0">
                      <a:pos x="T0" y="T1"/>
                    </a:cxn>
                    <a:cxn ang="0">
                      <a:pos x="T2" y="T3"/>
                    </a:cxn>
                    <a:cxn ang="0">
                      <a:pos x="T4" y="T5"/>
                    </a:cxn>
                    <a:cxn ang="0">
                      <a:pos x="T6" y="T7"/>
                    </a:cxn>
                    <a:cxn ang="0">
                      <a:pos x="T8" y="T9"/>
                    </a:cxn>
                  </a:cxnLst>
                  <a:rect l="0" t="0" r="r" b="b"/>
                  <a:pathLst>
                    <a:path w="62" h="56">
                      <a:moveTo>
                        <a:pt x="62" y="56"/>
                      </a:moveTo>
                      <a:cubicBezTo>
                        <a:pt x="62" y="31"/>
                        <a:pt x="62" y="31"/>
                        <a:pt x="62" y="31"/>
                      </a:cubicBezTo>
                      <a:cubicBezTo>
                        <a:pt x="62" y="14"/>
                        <a:pt x="48" y="0"/>
                        <a:pt x="31" y="0"/>
                      </a:cubicBezTo>
                      <a:cubicBezTo>
                        <a:pt x="14" y="0"/>
                        <a:pt x="0" y="14"/>
                        <a:pt x="0" y="31"/>
                      </a:cubicBezTo>
                      <a:cubicBezTo>
                        <a:pt x="0" y="56"/>
                        <a:pt x="0" y="56"/>
                        <a:pt x="0" y="56"/>
                      </a:cubicBezTo>
                    </a:path>
                  </a:pathLst>
                </a:custGeom>
                <a:noFill/>
                <a:ln w="254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nvGrpSpPr>
              <p:cNvPr id="184" name="Group 183"/>
              <p:cNvGrpSpPr/>
              <p:nvPr/>
            </p:nvGrpSpPr>
            <p:grpSpPr>
              <a:xfrm>
                <a:off x="7501399" y="1998668"/>
                <a:ext cx="216232" cy="215232"/>
                <a:chOff x="7577149" y="1405929"/>
                <a:chExt cx="143539" cy="142875"/>
              </a:xfrm>
            </p:grpSpPr>
            <p:sp>
              <p:nvSpPr>
                <p:cNvPr id="185" name="Oval 184"/>
                <p:cNvSpPr/>
                <p:nvPr/>
              </p:nvSpPr>
              <p:spPr bwMode="auto">
                <a:xfrm>
                  <a:off x="7581158" y="1407601"/>
                  <a:ext cx="139530" cy="13953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6" name="Group 140"/>
                <p:cNvGrpSpPr>
                  <a:grpSpLocks noChangeAspect="1"/>
                </p:cNvGrpSpPr>
                <p:nvPr/>
              </p:nvGrpSpPr>
              <p:grpSpPr bwMode="auto">
                <a:xfrm>
                  <a:off x="7577149" y="1405929"/>
                  <a:ext cx="142875" cy="142875"/>
                  <a:chOff x="4920" y="777"/>
                  <a:chExt cx="269" cy="269"/>
                </a:xfrm>
                <a:solidFill>
                  <a:schemeClr val="tx1"/>
                </a:solidFill>
              </p:grpSpPr>
              <p:sp>
                <p:nvSpPr>
                  <p:cNvPr id="187" name="Freeform 141"/>
                  <p:cNvSpPr>
                    <a:spLocks noEditPoints="1"/>
                  </p:cNvSpPr>
                  <p:nvPr/>
                </p:nvSpPr>
                <p:spPr bwMode="auto">
                  <a:xfrm>
                    <a:off x="4920" y="777"/>
                    <a:ext cx="269" cy="269"/>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20 h 128"/>
                      <a:gd name="T12" fmla="*/ 8 w 128"/>
                      <a:gd name="T13" fmla="*/ 64 h 128"/>
                      <a:gd name="T14" fmla="*/ 64 w 128"/>
                      <a:gd name="T15" fmla="*/ 8 h 128"/>
                      <a:gd name="T16" fmla="*/ 120 w 128"/>
                      <a:gd name="T17" fmla="*/ 64 h 128"/>
                      <a:gd name="T18" fmla="*/ 64 w 128"/>
                      <a:gd name="T1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moveTo>
                          <a:pt x="64" y="120"/>
                        </a:moveTo>
                        <a:cubicBezTo>
                          <a:pt x="33" y="120"/>
                          <a:pt x="8" y="95"/>
                          <a:pt x="8" y="64"/>
                        </a:cubicBezTo>
                        <a:cubicBezTo>
                          <a:pt x="8" y="33"/>
                          <a:pt x="33" y="8"/>
                          <a:pt x="64" y="8"/>
                        </a:cubicBezTo>
                        <a:cubicBezTo>
                          <a:pt x="95" y="8"/>
                          <a:pt x="120" y="33"/>
                          <a:pt x="120" y="64"/>
                        </a:cubicBezTo>
                        <a:cubicBezTo>
                          <a:pt x="120" y="95"/>
                          <a:pt x="95" y="120"/>
                          <a:pt x="64" y="1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sp>
                <p:nvSpPr>
                  <p:cNvPr id="188" name="Freeform 142"/>
                  <p:cNvSpPr>
                    <a:spLocks/>
                  </p:cNvSpPr>
                  <p:nvPr/>
                </p:nvSpPr>
                <p:spPr bwMode="auto">
                  <a:xfrm>
                    <a:off x="5046" y="827"/>
                    <a:ext cx="65" cy="141"/>
                  </a:xfrm>
                  <a:custGeom>
                    <a:avLst/>
                    <a:gdLst>
                      <a:gd name="T0" fmla="*/ 17 w 65"/>
                      <a:gd name="T1" fmla="*/ 0 h 141"/>
                      <a:gd name="T2" fmla="*/ 0 w 65"/>
                      <a:gd name="T3" fmla="*/ 0 h 141"/>
                      <a:gd name="T4" fmla="*/ 0 w 65"/>
                      <a:gd name="T5" fmla="*/ 89 h 141"/>
                      <a:gd name="T6" fmla="*/ 53 w 65"/>
                      <a:gd name="T7" fmla="*/ 141 h 141"/>
                      <a:gd name="T8" fmla="*/ 65 w 65"/>
                      <a:gd name="T9" fmla="*/ 129 h 141"/>
                      <a:gd name="T10" fmla="*/ 17 w 65"/>
                      <a:gd name="T11" fmla="*/ 80 h 141"/>
                      <a:gd name="T12" fmla="*/ 17 w 65"/>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65" h="141">
                        <a:moveTo>
                          <a:pt x="17" y="0"/>
                        </a:moveTo>
                        <a:lnTo>
                          <a:pt x="0" y="0"/>
                        </a:lnTo>
                        <a:lnTo>
                          <a:pt x="0" y="89"/>
                        </a:lnTo>
                        <a:lnTo>
                          <a:pt x="53" y="141"/>
                        </a:lnTo>
                        <a:lnTo>
                          <a:pt x="65" y="129"/>
                        </a:lnTo>
                        <a:lnTo>
                          <a:pt x="17" y="80"/>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505050"/>
                      </a:solidFill>
                      <a:latin typeface="Segoe UI"/>
                    </a:endParaRPr>
                  </a:p>
                </p:txBody>
              </p:sp>
            </p:grpSp>
          </p:grpSp>
        </p:grpSp>
      </p:grpSp>
      <p:sp>
        <p:nvSpPr>
          <p:cNvPr id="86" name="Rectangle 127"/>
          <p:cNvSpPr/>
          <p:nvPr/>
        </p:nvSpPr>
        <p:spPr bwMode="auto">
          <a:xfrm>
            <a:off x="2995541" y="3292974"/>
            <a:ext cx="8767815" cy="6856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Rectangle 129"/>
          <p:cNvSpPr/>
          <p:nvPr/>
        </p:nvSpPr>
        <p:spPr bwMode="auto">
          <a:xfrm>
            <a:off x="3097772" y="3297223"/>
            <a:ext cx="2832993" cy="6771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IT is unable to support the reporting needs of the business as scope changes faster than ability to deliver</a:t>
            </a:r>
          </a:p>
          <a:p>
            <a:pPr algn="ctr" defTabSz="932114" fontAlgn="base">
              <a:spcBef>
                <a:spcPct val="0"/>
              </a:spcBef>
              <a:spcAft>
                <a:spcPct val="0"/>
              </a:spcAft>
              <a:defRPr/>
            </a:pPr>
            <a:endParaRPr lang="en-US" sz="1100" dirty="0">
              <a:solidFill>
                <a:srgbClr val="505050"/>
              </a:solidFill>
              <a:latin typeface="Segoe UI"/>
              <a:ea typeface="Segoe UI" pitchFamily="34" charset="0"/>
              <a:cs typeface="Segoe UI" pitchFamily="34" charset="0"/>
            </a:endParaRPr>
          </a:p>
        </p:txBody>
      </p:sp>
      <p:sp>
        <p:nvSpPr>
          <p:cNvPr id="90" name="Rectangle 130"/>
          <p:cNvSpPr/>
          <p:nvPr/>
        </p:nvSpPr>
        <p:spPr bwMode="auto">
          <a:xfrm>
            <a:off x="6059526" y="3551139"/>
            <a:ext cx="271079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endParaRPr lang="en-US" sz="1100" dirty="0">
              <a:solidFill>
                <a:srgbClr val="0078D7"/>
              </a:solidFill>
              <a:latin typeface="Segoe UI"/>
              <a:ea typeface="Segoe UI" pitchFamily="34" charset="0"/>
              <a:cs typeface="Segoe UI" pitchFamily="34" charset="0"/>
            </a:endParaRPr>
          </a:p>
        </p:txBody>
      </p:sp>
      <p:sp>
        <p:nvSpPr>
          <p:cNvPr id="91" name="Rectangle 131"/>
          <p:cNvSpPr/>
          <p:nvPr/>
        </p:nvSpPr>
        <p:spPr bwMode="auto">
          <a:xfrm>
            <a:off x="9004168" y="3381864"/>
            <a:ext cx="2759188"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Analysts and developers become </a:t>
            </a:r>
          </a:p>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overwhelmed with endless requests they </a:t>
            </a:r>
          </a:p>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cannot keep up with</a:t>
            </a:r>
          </a:p>
        </p:txBody>
      </p:sp>
      <p:cxnSp>
        <p:nvCxnSpPr>
          <p:cNvPr id="92" name="Straight Connector 132"/>
          <p:cNvCxnSpPr/>
          <p:nvPr/>
        </p:nvCxnSpPr>
        <p:spPr>
          <a:xfrm>
            <a:off x="5995144" y="3361534"/>
            <a:ext cx="0" cy="548484"/>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133"/>
          <p:cNvCxnSpPr/>
          <p:nvPr/>
        </p:nvCxnSpPr>
        <p:spPr>
          <a:xfrm>
            <a:off x="8877915" y="3361534"/>
            <a:ext cx="0" cy="548484"/>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428647" y="3292974"/>
            <a:ext cx="2511636" cy="685606"/>
            <a:chOff x="427038" y="2783927"/>
            <a:chExt cx="2512350" cy="685800"/>
          </a:xfrm>
        </p:grpSpPr>
        <p:sp>
          <p:nvSpPr>
            <p:cNvPr id="95" name="Rectangle 126"/>
            <p:cNvSpPr/>
            <p:nvPr/>
          </p:nvSpPr>
          <p:spPr bwMode="auto">
            <a:xfrm>
              <a:off x="427038" y="2783927"/>
              <a:ext cx="2512350" cy="6858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39899" tIns="45706" rIns="91414" bIns="45706" numCol="1" spcCol="0" rtlCol="0" fromWordArt="0" anchor="ctr" anchorCtr="0" forceAA="0" compatLnSpc="1">
              <a:prstTxWarp prst="textNoShape">
                <a:avLst/>
              </a:prstTxWarp>
              <a:noAutofit/>
            </a:bodyPr>
            <a:lstStyle/>
            <a:p>
              <a:pPr defTabSz="932114" fontAlgn="base">
                <a:defRPr/>
              </a:pPr>
              <a: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t>Revenue &amp;</a:t>
              </a:r>
              <a:b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br>
              <a: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t>Profitability</a:t>
              </a:r>
              <a:b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br>
              <a: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t>Management</a:t>
              </a:r>
            </a:p>
          </p:txBody>
        </p:sp>
        <p:sp>
          <p:nvSpPr>
            <p:cNvPr id="98" name="Rectangle 128"/>
            <p:cNvSpPr/>
            <p:nvPr/>
          </p:nvSpPr>
          <p:spPr bwMode="auto">
            <a:xfrm>
              <a:off x="427038" y="2802215"/>
              <a:ext cx="419727" cy="649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GB" sz="2800">
                  <a:solidFill>
                    <a:srgbClr val="FFFFFF"/>
                  </a:solidFill>
                  <a:latin typeface="Segoe UI Light"/>
                  <a:ea typeface="Segoe UI" pitchFamily="34" charset="0"/>
                  <a:cs typeface="Segoe UI" pitchFamily="34" charset="0"/>
                </a:rPr>
                <a:t>1</a:t>
              </a:r>
              <a:endParaRPr lang="en-US" sz="2800">
                <a:solidFill>
                  <a:srgbClr val="FFFFFF"/>
                </a:solidFill>
                <a:latin typeface="Segoe UI Light"/>
                <a:ea typeface="Segoe UI" pitchFamily="34" charset="0"/>
                <a:cs typeface="Segoe UI" pitchFamily="34" charset="0"/>
              </a:endParaRPr>
            </a:p>
          </p:txBody>
        </p:sp>
        <p:sp>
          <p:nvSpPr>
            <p:cNvPr id="99" name="Oval 2"/>
            <p:cNvSpPr/>
            <p:nvPr/>
          </p:nvSpPr>
          <p:spPr>
            <a:xfrm>
              <a:off x="2487625" y="2959908"/>
              <a:ext cx="336840" cy="333839"/>
            </a:xfrm>
            <a:custGeom>
              <a:avLst/>
              <a:gdLst/>
              <a:ahLst/>
              <a:cxnLst/>
              <a:rect l="l" t="t" r="r" b="b"/>
              <a:pathLst>
                <a:path w="4845595" h="4802440">
                  <a:moveTo>
                    <a:pt x="16180" y="3709313"/>
                  </a:moveTo>
                  <a:cubicBezTo>
                    <a:pt x="85874" y="4285852"/>
                    <a:pt x="993773" y="4504802"/>
                    <a:pt x="1482570" y="4508929"/>
                  </a:cubicBezTo>
                  <a:cubicBezTo>
                    <a:pt x="1971367" y="4513057"/>
                    <a:pt x="2855454" y="4282041"/>
                    <a:pt x="2948960" y="3734078"/>
                  </a:cubicBezTo>
                  <a:cubicBezTo>
                    <a:pt x="2965564" y="3781429"/>
                    <a:pt x="2965615" y="3983761"/>
                    <a:pt x="2926004" y="4152296"/>
                  </a:cubicBezTo>
                  <a:cubicBezTo>
                    <a:pt x="2856820" y="4446658"/>
                    <a:pt x="2285017" y="4802440"/>
                    <a:pt x="1482570" y="4802440"/>
                  </a:cubicBezTo>
                  <a:cubicBezTo>
                    <a:pt x="680123" y="4802440"/>
                    <a:pt x="67712" y="4493880"/>
                    <a:pt x="10562" y="4085619"/>
                  </a:cubicBezTo>
                  <a:cubicBezTo>
                    <a:pt x="-1344" y="4033005"/>
                    <a:pt x="-7568" y="3835245"/>
                    <a:pt x="16180" y="3709313"/>
                  </a:cubicBezTo>
                  <a:close/>
                  <a:moveTo>
                    <a:pt x="16180" y="3144379"/>
                  </a:moveTo>
                  <a:cubicBezTo>
                    <a:pt x="85874" y="3720918"/>
                    <a:pt x="993773" y="3939868"/>
                    <a:pt x="1482570" y="3943995"/>
                  </a:cubicBezTo>
                  <a:cubicBezTo>
                    <a:pt x="1971367" y="3948123"/>
                    <a:pt x="2855454" y="3717107"/>
                    <a:pt x="2948960" y="3169144"/>
                  </a:cubicBezTo>
                  <a:cubicBezTo>
                    <a:pt x="2965564" y="3216495"/>
                    <a:pt x="2965615" y="3418827"/>
                    <a:pt x="2926004" y="3587362"/>
                  </a:cubicBezTo>
                  <a:cubicBezTo>
                    <a:pt x="2856820" y="3881724"/>
                    <a:pt x="2285017" y="4237506"/>
                    <a:pt x="1482570" y="4237506"/>
                  </a:cubicBezTo>
                  <a:cubicBezTo>
                    <a:pt x="680123" y="4237506"/>
                    <a:pt x="67712" y="3928946"/>
                    <a:pt x="10562" y="3520685"/>
                  </a:cubicBezTo>
                  <a:cubicBezTo>
                    <a:pt x="-1344" y="3468071"/>
                    <a:pt x="-7568" y="3270311"/>
                    <a:pt x="16180" y="3144379"/>
                  </a:cubicBezTo>
                  <a:close/>
                  <a:moveTo>
                    <a:pt x="4808319" y="2801972"/>
                  </a:moveTo>
                  <a:cubicBezTo>
                    <a:pt x="4824923" y="2849323"/>
                    <a:pt x="4824974" y="3051655"/>
                    <a:pt x="4785363" y="3220190"/>
                  </a:cubicBezTo>
                  <a:cubicBezTo>
                    <a:pt x="4716179" y="3514552"/>
                    <a:pt x="4144376" y="3870334"/>
                    <a:pt x="3341929" y="3870334"/>
                  </a:cubicBezTo>
                  <a:lnTo>
                    <a:pt x="3204875" y="3863721"/>
                  </a:lnTo>
                  <a:cubicBezTo>
                    <a:pt x="3222822" y="3781057"/>
                    <a:pt x="3238399" y="3693927"/>
                    <a:pt x="3251824" y="3602191"/>
                  </a:cubicBezTo>
                  <a:cubicBezTo>
                    <a:pt x="3252545" y="3592679"/>
                    <a:pt x="3253213" y="3583214"/>
                    <a:pt x="3253225" y="3573758"/>
                  </a:cubicBezTo>
                  <a:cubicBezTo>
                    <a:pt x="3284025" y="3575629"/>
                    <a:pt x="3313677" y="3576585"/>
                    <a:pt x="3341929" y="3576823"/>
                  </a:cubicBezTo>
                  <a:cubicBezTo>
                    <a:pt x="3830726" y="3580951"/>
                    <a:pt x="4714813" y="3349935"/>
                    <a:pt x="4808319" y="2801972"/>
                  </a:cubicBezTo>
                  <a:close/>
                  <a:moveTo>
                    <a:pt x="4808319" y="2233830"/>
                  </a:moveTo>
                  <a:cubicBezTo>
                    <a:pt x="4824923" y="2281181"/>
                    <a:pt x="4824974" y="2483513"/>
                    <a:pt x="4785363" y="2652048"/>
                  </a:cubicBezTo>
                  <a:cubicBezTo>
                    <a:pt x="4716179" y="2946410"/>
                    <a:pt x="4144376" y="3302192"/>
                    <a:pt x="3341929" y="3302192"/>
                  </a:cubicBezTo>
                  <a:lnTo>
                    <a:pt x="3256422" y="3298066"/>
                  </a:lnTo>
                  <a:cubicBezTo>
                    <a:pt x="3252119" y="3192637"/>
                    <a:pt x="3239971" y="3094261"/>
                    <a:pt x="3218280" y="3003103"/>
                  </a:cubicBezTo>
                  <a:cubicBezTo>
                    <a:pt x="3261696" y="3006673"/>
                    <a:pt x="3303133" y="3008354"/>
                    <a:pt x="3341929" y="3008681"/>
                  </a:cubicBezTo>
                  <a:cubicBezTo>
                    <a:pt x="3830726" y="3012809"/>
                    <a:pt x="4714813" y="2781793"/>
                    <a:pt x="4808319" y="2233830"/>
                  </a:cubicBezTo>
                  <a:close/>
                  <a:moveTo>
                    <a:pt x="1479732" y="2061975"/>
                  </a:moveTo>
                  <a:cubicBezTo>
                    <a:pt x="2282179" y="2061975"/>
                    <a:pt x="2932691" y="2427683"/>
                    <a:pt x="2932691" y="2878807"/>
                  </a:cubicBezTo>
                  <a:cubicBezTo>
                    <a:pt x="2932691" y="3329931"/>
                    <a:pt x="2282179" y="3695639"/>
                    <a:pt x="1479732" y="3695639"/>
                  </a:cubicBezTo>
                  <a:cubicBezTo>
                    <a:pt x="677285" y="3695639"/>
                    <a:pt x="26773" y="3329931"/>
                    <a:pt x="26773" y="2878807"/>
                  </a:cubicBezTo>
                  <a:cubicBezTo>
                    <a:pt x="26773" y="2427683"/>
                    <a:pt x="677285" y="2061975"/>
                    <a:pt x="1479732" y="2061975"/>
                  </a:cubicBezTo>
                  <a:close/>
                  <a:moveTo>
                    <a:pt x="1922956" y="1803478"/>
                  </a:moveTo>
                  <a:cubicBezTo>
                    <a:pt x="1923248" y="1804906"/>
                    <a:pt x="1923874" y="1806170"/>
                    <a:pt x="1924505" y="1807432"/>
                  </a:cubicBezTo>
                  <a:lnTo>
                    <a:pt x="1922956" y="1807111"/>
                  </a:lnTo>
                  <a:close/>
                  <a:moveTo>
                    <a:pt x="4808319" y="1665688"/>
                  </a:moveTo>
                  <a:cubicBezTo>
                    <a:pt x="4824923" y="1713039"/>
                    <a:pt x="4824974" y="1915371"/>
                    <a:pt x="4785363" y="2083906"/>
                  </a:cubicBezTo>
                  <a:cubicBezTo>
                    <a:pt x="4716179" y="2378268"/>
                    <a:pt x="4144376" y="2734050"/>
                    <a:pt x="3341929" y="2734050"/>
                  </a:cubicBezTo>
                  <a:lnTo>
                    <a:pt x="3135489" y="2724089"/>
                  </a:lnTo>
                  <a:cubicBezTo>
                    <a:pt x="3089368" y="2600152"/>
                    <a:pt x="3026801" y="2492566"/>
                    <a:pt x="2951950" y="2400260"/>
                  </a:cubicBezTo>
                  <a:cubicBezTo>
                    <a:pt x="3093816" y="2427176"/>
                    <a:pt x="3229048" y="2439586"/>
                    <a:pt x="3341929" y="2440539"/>
                  </a:cubicBezTo>
                  <a:cubicBezTo>
                    <a:pt x="3830726" y="2444667"/>
                    <a:pt x="4714813" y="2213651"/>
                    <a:pt x="4808319" y="1665688"/>
                  </a:cubicBezTo>
                  <a:close/>
                  <a:moveTo>
                    <a:pt x="1902312" y="1094359"/>
                  </a:moveTo>
                  <a:cubicBezTo>
                    <a:pt x="1972006" y="1670898"/>
                    <a:pt x="2879905" y="1889848"/>
                    <a:pt x="3368702" y="1893975"/>
                  </a:cubicBezTo>
                  <a:cubicBezTo>
                    <a:pt x="3857499" y="1898103"/>
                    <a:pt x="4741586" y="1667087"/>
                    <a:pt x="4835092" y="1119124"/>
                  </a:cubicBezTo>
                  <a:cubicBezTo>
                    <a:pt x="4851696" y="1166475"/>
                    <a:pt x="4851747" y="1368807"/>
                    <a:pt x="4812136" y="1537342"/>
                  </a:cubicBezTo>
                  <a:cubicBezTo>
                    <a:pt x="4742952" y="1831704"/>
                    <a:pt x="4171149" y="2187486"/>
                    <a:pt x="3368702" y="2187486"/>
                  </a:cubicBezTo>
                  <a:cubicBezTo>
                    <a:pt x="3080485" y="2187486"/>
                    <a:pt x="2816783" y="2147680"/>
                    <a:pt x="2594730" y="2077077"/>
                  </a:cubicBezTo>
                  <a:cubicBezTo>
                    <a:pt x="2470050" y="1997292"/>
                    <a:pt x="2336401" y="1938632"/>
                    <a:pt x="2203584" y="1894924"/>
                  </a:cubicBezTo>
                  <a:cubicBezTo>
                    <a:pt x="2028990" y="1778319"/>
                    <a:pt x="1919321" y="1632307"/>
                    <a:pt x="1896694" y="1470665"/>
                  </a:cubicBezTo>
                  <a:cubicBezTo>
                    <a:pt x="1884788" y="1418051"/>
                    <a:pt x="1878564" y="1220291"/>
                    <a:pt x="1902312" y="1094359"/>
                  </a:cubicBezTo>
                  <a:close/>
                  <a:moveTo>
                    <a:pt x="3339091" y="0"/>
                  </a:moveTo>
                  <a:cubicBezTo>
                    <a:pt x="4141538" y="0"/>
                    <a:pt x="4792050" y="365708"/>
                    <a:pt x="4792050" y="816832"/>
                  </a:cubicBezTo>
                  <a:cubicBezTo>
                    <a:pt x="4792050" y="1267956"/>
                    <a:pt x="4141538" y="1633664"/>
                    <a:pt x="3339091" y="1633664"/>
                  </a:cubicBezTo>
                  <a:cubicBezTo>
                    <a:pt x="2536644" y="1633664"/>
                    <a:pt x="1886132" y="1267956"/>
                    <a:pt x="1886132" y="816832"/>
                  </a:cubicBezTo>
                  <a:cubicBezTo>
                    <a:pt x="1886132" y="365708"/>
                    <a:pt x="2536644" y="0"/>
                    <a:pt x="333909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a:endParaRPr>
            </a:p>
          </p:txBody>
        </p:sp>
        <p:cxnSp>
          <p:nvCxnSpPr>
            <p:cNvPr id="100" name="Straight Connector 99"/>
            <p:cNvCxnSpPr/>
            <p:nvPr/>
          </p:nvCxnSpPr>
          <p:spPr>
            <a:xfrm>
              <a:off x="846765" y="2897848"/>
              <a:ext cx="0" cy="4579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2" name="Rectangle 146"/>
          <p:cNvSpPr/>
          <p:nvPr/>
        </p:nvSpPr>
        <p:spPr bwMode="auto">
          <a:xfrm>
            <a:off x="428647" y="4052674"/>
            <a:ext cx="2511636" cy="685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39899" tIns="45706" rIns="91414" bIns="45706" numCol="1" spcCol="0" rtlCol="0" fromWordArt="0" anchor="ctr" anchorCtr="0" forceAA="0" compatLnSpc="1">
            <a:prstTxWarp prst="textNoShape">
              <a:avLst/>
            </a:prstTxWarp>
            <a:noAutofit/>
          </a:bodyPr>
          <a:lstStyle/>
          <a:p>
            <a:pPr defTabSz="932114" fontAlgn="base">
              <a:defRPr/>
            </a:pPr>
            <a:r>
              <a:rPr lang="en-US" sz="1200">
                <a:solidFill>
                  <a:srgbClr val="FFFFFF"/>
                </a:solidFill>
                <a:latin typeface="Segoe UI Semibold" panose="020B0702040204020203" pitchFamily="34" charset="0"/>
                <a:ea typeface="Segoe UI" pitchFamily="34" charset="0"/>
                <a:cs typeface="Segoe UI Semibold" panose="020B0702040204020203" pitchFamily="34" charset="0"/>
              </a:rPr>
              <a:t>Financial </a:t>
            </a:r>
            <a:br>
              <a:rPr lang="en-US" sz="1200">
                <a:solidFill>
                  <a:srgbClr val="FFFFFF"/>
                </a:solidFill>
                <a:latin typeface="Segoe UI Semibold" panose="020B0702040204020203" pitchFamily="34" charset="0"/>
                <a:ea typeface="Segoe UI" pitchFamily="34" charset="0"/>
                <a:cs typeface="Segoe UI Semibold" panose="020B0702040204020203" pitchFamily="34" charset="0"/>
              </a:rPr>
            </a:br>
            <a:r>
              <a:rPr lang="en-US" sz="1200">
                <a:solidFill>
                  <a:srgbClr val="FFFFFF"/>
                </a:solidFill>
                <a:latin typeface="Segoe UI Semibold" panose="020B0702040204020203" pitchFamily="34" charset="0"/>
                <a:ea typeface="Segoe UI" pitchFamily="34" charset="0"/>
                <a:cs typeface="Segoe UI Semibold" panose="020B0702040204020203" pitchFamily="34" charset="0"/>
              </a:rPr>
              <a:t>Planning </a:t>
            </a:r>
            <a:br>
              <a:rPr lang="en-US" sz="1200">
                <a:solidFill>
                  <a:srgbClr val="FFFFFF"/>
                </a:solidFill>
                <a:latin typeface="Segoe UI Semibold" panose="020B0702040204020203" pitchFamily="34" charset="0"/>
                <a:ea typeface="Segoe UI" pitchFamily="34" charset="0"/>
                <a:cs typeface="Segoe UI Semibold" panose="020B0702040204020203" pitchFamily="34" charset="0"/>
              </a:rPr>
            </a:br>
            <a:r>
              <a:rPr lang="en-US" sz="1200">
                <a:solidFill>
                  <a:srgbClr val="FFFFFF"/>
                </a:solidFill>
                <a:latin typeface="Segoe UI Semibold" panose="020B0702040204020203" pitchFamily="34" charset="0"/>
                <a:ea typeface="Segoe UI" pitchFamily="34" charset="0"/>
                <a:cs typeface="Segoe UI Semibold" panose="020B0702040204020203" pitchFamily="34" charset="0"/>
              </a:rPr>
              <a:t>&amp; Analysis</a:t>
            </a:r>
          </a:p>
        </p:txBody>
      </p:sp>
      <p:sp>
        <p:nvSpPr>
          <p:cNvPr id="103" name="Rectangle 148"/>
          <p:cNvSpPr/>
          <p:nvPr/>
        </p:nvSpPr>
        <p:spPr bwMode="auto">
          <a:xfrm>
            <a:off x="428647" y="4029185"/>
            <a:ext cx="419609" cy="7313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GB" sz="2800">
                <a:solidFill>
                  <a:srgbClr val="FFFFFF"/>
                </a:solidFill>
                <a:latin typeface="Segoe UI Light"/>
                <a:ea typeface="Segoe UI" pitchFamily="34" charset="0"/>
                <a:cs typeface="Segoe UI" pitchFamily="34" charset="0"/>
              </a:rPr>
              <a:t>2</a:t>
            </a:r>
            <a:endParaRPr lang="en-US" sz="2800">
              <a:solidFill>
                <a:srgbClr val="FFFFFF"/>
              </a:solidFill>
              <a:latin typeface="Segoe UI Light"/>
              <a:ea typeface="Segoe UI" pitchFamily="34" charset="0"/>
              <a:cs typeface="Segoe UI" pitchFamily="34" charset="0"/>
            </a:endParaRPr>
          </a:p>
        </p:txBody>
      </p:sp>
      <p:sp>
        <p:nvSpPr>
          <p:cNvPr id="104" name="Freeform 154"/>
          <p:cNvSpPr/>
          <p:nvPr/>
        </p:nvSpPr>
        <p:spPr>
          <a:xfrm>
            <a:off x="2447081" y="4259425"/>
            <a:ext cx="419882" cy="270834"/>
          </a:xfrm>
          <a:custGeom>
            <a:avLst/>
            <a:gdLst/>
            <a:ahLst/>
            <a:cxnLst/>
            <a:rect l="l" t="t" r="r" b="b"/>
            <a:pathLst>
              <a:path w="4369237" h="2818280">
                <a:moveTo>
                  <a:pt x="0" y="1653849"/>
                </a:moveTo>
                <a:lnTo>
                  <a:pt x="505854" y="1653849"/>
                </a:lnTo>
                <a:cubicBezTo>
                  <a:pt x="540151" y="1653849"/>
                  <a:pt x="567954" y="1681652"/>
                  <a:pt x="567954" y="1715949"/>
                </a:cubicBezTo>
                <a:lnTo>
                  <a:pt x="567954" y="2563099"/>
                </a:lnTo>
                <a:cubicBezTo>
                  <a:pt x="567954" y="2597396"/>
                  <a:pt x="540151" y="2625199"/>
                  <a:pt x="505854" y="2625199"/>
                </a:cubicBezTo>
                <a:lnTo>
                  <a:pt x="0" y="2625199"/>
                </a:lnTo>
                <a:close/>
                <a:moveTo>
                  <a:pt x="1471058" y="1564552"/>
                </a:moveTo>
                <a:cubicBezTo>
                  <a:pt x="1628088" y="1562633"/>
                  <a:pt x="1785714" y="1589291"/>
                  <a:pt x="1911787" y="1628449"/>
                </a:cubicBezTo>
                <a:cubicBezTo>
                  <a:pt x="2274001" y="1753861"/>
                  <a:pt x="2536204" y="1617337"/>
                  <a:pt x="2817456" y="1592731"/>
                </a:cubicBezTo>
                <a:cubicBezTo>
                  <a:pt x="3066032" y="1586248"/>
                  <a:pt x="3195281" y="1704650"/>
                  <a:pt x="3188931" y="1768150"/>
                </a:cubicBezTo>
                <a:cubicBezTo>
                  <a:pt x="3206393" y="1829269"/>
                  <a:pt x="3037720" y="2011170"/>
                  <a:pt x="2781737" y="1968968"/>
                </a:cubicBezTo>
                <a:cubicBezTo>
                  <a:pt x="2491226" y="1948595"/>
                  <a:pt x="2319775" y="1942510"/>
                  <a:pt x="2150706" y="2050724"/>
                </a:cubicBezTo>
                <a:lnTo>
                  <a:pt x="2098318" y="2072949"/>
                </a:lnTo>
                <a:cubicBezTo>
                  <a:pt x="2265271" y="2125337"/>
                  <a:pt x="2436985" y="2213443"/>
                  <a:pt x="2584887" y="2301549"/>
                </a:cubicBezTo>
                <a:cubicBezTo>
                  <a:pt x="2693101" y="2260538"/>
                  <a:pt x="3006103" y="2288585"/>
                  <a:pt x="3247668" y="2309487"/>
                </a:cubicBezTo>
                <a:cubicBezTo>
                  <a:pt x="3392130" y="2262920"/>
                  <a:pt x="3555644" y="2183015"/>
                  <a:pt x="3712012" y="2176930"/>
                </a:cubicBezTo>
                <a:cubicBezTo>
                  <a:pt x="3817580" y="2092528"/>
                  <a:pt x="3932674" y="1996220"/>
                  <a:pt x="4035862" y="1961824"/>
                </a:cubicBezTo>
                <a:cubicBezTo>
                  <a:pt x="4189055" y="1899911"/>
                  <a:pt x="4287481" y="1985636"/>
                  <a:pt x="4369237" y="2066599"/>
                </a:cubicBezTo>
                <a:lnTo>
                  <a:pt x="4185087" y="2199949"/>
                </a:lnTo>
                <a:cubicBezTo>
                  <a:pt x="4165507" y="2247838"/>
                  <a:pt x="4153073" y="2245722"/>
                  <a:pt x="4140637" y="2250749"/>
                </a:cubicBezTo>
                <a:cubicBezTo>
                  <a:pt x="4040095" y="2342294"/>
                  <a:pt x="3949079" y="2419553"/>
                  <a:pt x="3867587" y="2482524"/>
                </a:cubicBezTo>
                <a:cubicBezTo>
                  <a:pt x="3694550" y="2512686"/>
                  <a:pt x="3454837" y="2640480"/>
                  <a:pt x="3334187" y="2701599"/>
                </a:cubicBezTo>
                <a:cubicBezTo>
                  <a:pt x="3037589" y="2687312"/>
                  <a:pt x="2705273" y="2758748"/>
                  <a:pt x="2453918" y="2818280"/>
                </a:cubicBezTo>
                <a:cubicBezTo>
                  <a:pt x="2197933" y="2781768"/>
                  <a:pt x="1984416" y="2797776"/>
                  <a:pt x="1445856" y="2680169"/>
                </a:cubicBezTo>
                <a:cubicBezTo>
                  <a:pt x="1150184" y="2614950"/>
                  <a:pt x="861523" y="2543908"/>
                  <a:pt x="679887" y="2498399"/>
                </a:cubicBezTo>
                <a:lnTo>
                  <a:pt x="679887" y="1837999"/>
                </a:lnTo>
                <a:cubicBezTo>
                  <a:pt x="817735" y="1813657"/>
                  <a:pt x="922245" y="1736928"/>
                  <a:pt x="1033899" y="1672105"/>
                </a:cubicBezTo>
                <a:cubicBezTo>
                  <a:pt x="1157592" y="1596963"/>
                  <a:pt x="1314027" y="1566470"/>
                  <a:pt x="1471058" y="1564552"/>
                </a:cubicBezTo>
                <a:close/>
                <a:moveTo>
                  <a:pt x="2769181" y="0"/>
                </a:moveTo>
                <a:lnTo>
                  <a:pt x="2946494" y="0"/>
                </a:lnTo>
                <a:lnTo>
                  <a:pt x="2946494" y="143415"/>
                </a:lnTo>
                <a:cubicBezTo>
                  <a:pt x="3029067" y="145588"/>
                  <a:pt x="3090779" y="156887"/>
                  <a:pt x="3162921" y="177313"/>
                </a:cubicBezTo>
                <a:lnTo>
                  <a:pt x="3162921" y="445891"/>
                </a:lnTo>
                <a:cubicBezTo>
                  <a:pt x="3039932" y="380702"/>
                  <a:pt x="2886955" y="350715"/>
                  <a:pt x="2836977" y="383310"/>
                </a:cubicBezTo>
                <a:cubicBezTo>
                  <a:pt x="2787868" y="402867"/>
                  <a:pt x="2792214" y="469359"/>
                  <a:pt x="2826547" y="492827"/>
                </a:cubicBezTo>
                <a:cubicBezTo>
                  <a:pt x="2869572" y="553235"/>
                  <a:pt x="3243756" y="612339"/>
                  <a:pt x="3209857" y="896997"/>
                </a:cubicBezTo>
                <a:cubicBezTo>
                  <a:pt x="3193343" y="1095171"/>
                  <a:pt x="3017767" y="1159056"/>
                  <a:pt x="2949102" y="1178613"/>
                </a:cubicBezTo>
                <a:lnTo>
                  <a:pt x="2949102" y="1345496"/>
                </a:lnTo>
                <a:lnTo>
                  <a:pt x="2771788" y="1345496"/>
                </a:lnTo>
                <a:lnTo>
                  <a:pt x="2771788" y="1199473"/>
                </a:lnTo>
                <a:cubicBezTo>
                  <a:pt x="2667051" y="1196865"/>
                  <a:pt x="2540151" y="1168182"/>
                  <a:pt x="2492780" y="1136892"/>
                </a:cubicBezTo>
                <a:lnTo>
                  <a:pt x="2492780" y="857884"/>
                </a:lnTo>
                <a:cubicBezTo>
                  <a:pt x="2589694" y="941325"/>
                  <a:pt x="2732240" y="975224"/>
                  <a:pt x="2810901" y="967401"/>
                </a:cubicBezTo>
                <a:cubicBezTo>
                  <a:pt x="2887390" y="959144"/>
                  <a:pt x="2889563" y="876571"/>
                  <a:pt x="2852622" y="844846"/>
                </a:cubicBezTo>
                <a:cubicBezTo>
                  <a:pt x="2801341" y="772269"/>
                  <a:pt x="2418899" y="746628"/>
                  <a:pt x="2487565" y="396348"/>
                </a:cubicBezTo>
                <a:cubicBezTo>
                  <a:pt x="2518421" y="217730"/>
                  <a:pt x="2697907" y="160364"/>
                  <a:pt x="2771788" y="15384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algn="r" defTabSz="914367">
              <a:defRPr/>
            </a:pPr>
            <a:endParaRPr lang="en-US" sz="1200">
              <a:solidFill>
                <a:srgbClr val="FFFFFF"/>
              </a:solidFill>
              <a:latin typeface="Segoe UI"/>
            </a:endParaRPr>
          </a:p>
        </p:txBody>
      </p:sp>
      <p:cxnSp>
        <p:nvCxnSpPr>
          <p:cNvPr id="105" name="Straight Connector 104"/>
          <p:cNvCxnSpPr/>
          <p:nvPr/>
        </p:nvCxnSpPr>
        <p:spPr>
          <a:xfrm>
            <a:off x="848253" y="4165928"/>
            <a:ext cx="0" cy="45782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Rectangle 147"/>
          <p:cNvSpPr/>
          <p:nvPr/>
        </p:nvSpPr>
        <p:spPr bwMode="auto">
          <a:xfrm>
            <a:off x="2995541" y="4052674"/>
            <a:ext cx="8767815" cy="6856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Rectangle 149"/>
          <p:cNvSpPr/>
          <p:nvPr/>
        </p:nvSpPr>
        <p:spPr bwMode="auto">
          <a:xfrm>
            <a:off x="3097772" y="4226202"/>
            <a:ext cx="2832993"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Data is non-centralized and exists in too many separate spreadsheets and local files</a:t>
            </a:r>
          </a:p>
        </p:txBody>
      </p:sp>
      <p:sp>
        <p:nvSpPr>
          <p:cNvPr id="108" name="Rectangle 150"/>
          <p:cNvSpPr/>
          <p:nvPr/>
        </p:nvSpPr>
        <p:spPr bwMode="auto">
          <a:xfrm>
            <a:off x="6059526" y="4226202"/>
            <a:ext cx="271079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Data is always post factum, and no one knows the current or near future situation</a:t>
            </a:r>
          </a:p>
        </p:txBody>
      </p:sp>
      <p:sp>
        <p:nvSpPr>
          <p:cNvPr id="109" name="Rectangle 151"/>
          <p:cNvSpPr/>
          <p:nvPr/>
        </p:nvSpPr>
        <p:spPr bwMode="auto">
          <a:xfrm>
            <a:off x="9004168" y="4226202"/>
            <a:ext cx="275918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Conflicting data confuses any attempt to reconcile different reports</a:t>
            </a:r>
          </a:p>
        </p:txBody>
      </p:sp>
      <p:cxnSp>
        <p:nvCxnSpPr>
          <p:cNvPr id="110" name="Straight Connector 152"/>
          <p:cNvCxnSpPr/>
          <p:nvPr/>
        </p:nvCxnSpPr>
        <p:spPr>
          <a:xfrm>
            <a:off x="5995144" y="4121233"/>
            <a:ext cx="0" cy="548484"/>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Straight Connector 153"/>
          <p:cNvCxnSpPr/>
          <p:nvPr/>
        </p:nvCxnSpPr>
        <p:spPr>
          <a:xfrm>
            <a:off x="8877915" y="4121233"/>
            <a:ext cx="0" cy="548484"/>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Rectangle 49"/>
          <p:cNvSpPr/>
          <p:nvPr/>
        </p:nvSpPr>
        <p:spPr bwMode="auto">
          <a:xfrm>
            <a:off x="2995541" y="4797669"/>
            <a:ext cx="8767815" cy="68560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84"/>
          <p:cNvSpPr/>
          <p:nvPr/>
        </p:nvSpPr>
        <p:spPr bwMode="auto">
          <a:xfrm>
            <a:off x="3097772" y="4886558"/>
            <a:ext cx="2832993"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Audit results are often manual, and non- centralized data makes validation very difficult</a:t>
            </a:r>
          </a:p>
        </p:txBody>
      </p:sp>
      <p:sp>
        <p:nvSpPr>
          <p:cNvPr id="137" name="Rectangle 85"/>
          <p:cNvSpPr/>
          <p:nvPr/>
        </p:nvSpPr>
        <p:spPr bwMode="auto">
          <a:xfrm>
            <a:off x="6059526" y="4886558"/>
            <a:ext cx="2710798"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Impossible to enforce compliance and audit standards when data sources are not centralized</a:t>
            </a:r>
          </a:p>
        </p:txBody>
      </p:sp>
      <p:sp>
        <p:nvSpPr>
          <p:cNvPr id="138" name="Rectangle 86"/>
          <p:cNvSpPr/>
          <p:nvPr/>
        </p:nvSpPr>
        <p:spPr bwMode="auto">
          <a:xfrm>
            <a:off x="9004168" y="4886558"/>
            <a:ext cx="2759188"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Audit/Compliance periods freeze normal business during the scramble to cleanse bad data/reports</a:t>
            </a:r>
          </a:p>
        </p:txBody>
      </p:sp>
      <p:cxnSp>
        <p:nvCxnSpPr>
          <p:cNvPr id="139" name="Straight Connector 87"/>
          <p:cNvCxnSpPr/>
          <p:nvPr/>
        </p:nvCxnSpPr>
        <p:spPr>
          <a:xfrm>
            <a:off x="5995144" y="4866228"/>
            <a:ext cx="0" cy="548484"/>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88"/>
          <p:cNvCxnSpPr/>
          <p:nvPr/>
        </p:nvCxnSpPr>
        <p:spPr>
          <a:xfrm>
            <a:off x="8877915" y="4866228"/>
            <a:ext cx="0" cy="548484"/>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47" name="Group 146"/>
          <p:cNvGrpSpPr/>
          <p:nvPr/>
        </p:nvGrpSpPr>
        <p:grpSpPr>
          <a:xfrm>
            <a:off x="428647" y="4797669"/>
            <a:ext cx="2511636" cy="685606"/>
            <a:chOff x="427038" y="4289049"/>
            <a:chExt cx="2512350" cy="685800"/>
          </a:xfrm>
        </p:grpSpPr>
        <p:sp>
          <p:nvSpPr>
            <p:cNvPr id="148" name="Rectangle 48"/>
            <p:cNvSpPr/>
            <p:nvPr/>
          </p:nvSpPr>
          <p:spPr bwMode="auto">
            <a:xfrm>
              <a:off x="427038" y="4289049"/>
              <a:ext cx="2512350" cy="685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39899" tIns="45706" rIns="91414" bIns="45706" numCol="1" spcCol="0" rtlCol="0" fromWordArt="0" anchor="ctr" anchorCtr="0" forceAA="0" compatLnSpc="1">
              <a:prstTxWarp prst="textNoShape">
                <a:avLst/>
              </a:prstTxWarp>
              <a:noAutofit/>
            </a:bodyPr>
            <a:lstStyle/>
            <a:p>
              <a:pPr defTabSz="932114" fontAlgn="base">
                <a:defRPr/>
              </a:pPr>
              <a: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t>Risk &amp; </a:t>
              </a:r>
              <a:b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br>
              <a: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t>Compliance </a:t>
              </a:r>
              <a:b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br>
              <a: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t>Management</a:t>
              </a:r>
            </a:p>
          </p:txBody>
        </p:sp>
        <p:sp>
          <p:nvSpPr>
            <p:cNvPr id="153" name="Rectangle 83"/>
            <p:cNvSpPr/>
            <p:nvPr/>
          </p:nvSpPr>
          <p:spPr bwMode="auto">
            <a:xfrm>
              <a:off x="427038" y="4307337"/>
              <a:ext cx="419727" cy="649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GB" sz="2800">
                  <a:solidFill>
                    <a:srgbClr val="FFFFFF"/>
                  </a:solidFill>
                  <a:latin typeface="Segoe UI Light"/>
                  <a:ea typeface="Segoe UI" pitchFamily="34" charset="0"/>
                  <a:cs typeface="Segoe UI" pitchFamily="34" charset="0"/>
                </a:rPr>
                <a:t>3</a:t>
              </a:r>
              <a:endParaRPr lang="en-US" sz="2800">
                <a:solidFill>
                  <a:srgbClr val="FFFFFF"/>
                </a:solidFill>
                <a:latin typeface="Segoe UI Light"/>
                <a:ea typeface="Segoe UI" pitchFamily="34" charset="0"/>
                <a:cs typeface="Segoe UI" pitchFamily="34" charset="0"/>
              </a:endParaRPr>
            </a:p>
          </p:txBody>
        </p:sp>
        <p:sp>
          <p:nvSpPr>
            <p:cNvPr id="154" name="Freeform 92"/>
            <p:cNvSpPr/>
            <p:nvPr/>
          </p:nvSpPr>
          <p:spPr bwMode="auto">
            <a:xfrm>
              <a:off x="2484764" y="4470322"/>
              <a:ext cx="342562" cy="323255"/>
            </a:xfrm>
            <a:custGeom>
              <a:avLst/>
              <a:gdLst>
                <a:gd name="connsiteX0" fmla="*/ 2847975 w 3788567"/>
                <a:gd name="connsiteY0" fmla="*/ 1290638 h 3575050"/>
                <a:gd name="connsiteX1" fmla="*/ 3064668 w 3788567"/>
                <a:gd name="connsiteY1" fmla="*/ 2316956 h 3575050"/>
                <a:gd name="connsiteX2" fmla="*/ 2762250 w 3788567"/>
                <a:gd name="connsiteY2" fmla="*/ 2197895 h 3575050"/>
                <a:gd name="connsiteX3" fmla="*/ 2400300 w 3788567"/>
                <a:gd name="connsiteY3" fmla="*/ 3009900 h 3575050"/>
                <a:gd name="connsiteX4" fmla="*/ 1724025 w 3788567"/>
                <a:gd name="connsiteY4" fmla="*/ 2581275 h 3575050"/>
                <a:gd name="connsiteX5" fmla="*/ 1238975 w 3788567"/>
                <a:gd name="connsiteY5" fmla="*/ 3282950 h 3575050"/>
                <a:gd name="connsiteX6" fmla="*/ 876128 w 3788567"/>
                <a:gd name="connsiteY6" fmla="*/ 3282950 h 3575050"/>
                <a:gd name="connsiteX7" fmla="*/ 300037 w 3788567"/>
                <a:gd name="connsiteY7" fmla="*/ 2912269 h 3575050"/>
                <a:gd name="connsiteX8" fmla="*/ 300037 w 3788567"/>
                <a:gd name="connsiteY8" fmla="*/ 2464905 h 3575050"/>
                <a:gd name="connsiteX9" fmla="*/ 1062037 w 3788567"/>
                <a:gd name="connsiteY9" fmla="*/ 2895600 h 3575050"/>
                <a:gd name="connsiteX10" fmla="*/ 1590675 w 3788567"/>
                <a:gd name="connsiteY10" fmla="*/ 2105025 h 3575050"/>
                <a:gd name="connsiteX11" fmla="*/ 2262187 w 3788567"/>
                <a:gd name="connsiteY11" fmla="*/ 2490788 h 3575050"/>
                <a:gd name="connsiteX12" fmla="*/ 2424112 w 3788567"/>
                <a:gd name="connsiteY12" fmla="*/ 2062163 h 3575050"/>
                <a:gd name="connsiteX13" fmla="*/ 2114550 w 3788567"/>
                <a:gd name="connsiteY13" fmla="*/ 1943100 h 3575050"/>
                <a:gd name="connsiteX14" fmla="*/ 2847975 w 3788567"/>
                <a:gd name="connsiteY14" fmla="*/ 1290638 h 3575050"/>
                <a:gd name="connsiteX15" fmla="*/ 300037 w 3788567"/>
                <a:gd name="connsiteY15" fmla="*/ 1193800 h 3575050"/>
                <a:gd name="connsiteX16" fmla="*/ 300037 w 3788567"/>
                <a:gd name="connsiteY16" fmla="*/ 2464905 h 3575050"/>
                <a:gd name="connsiteX17" fmla="*/ 314325 w 3788567"/>
                <a:gd name="connsiteY17" fmla="*/ 2455863 h 3575050"/>
                <a:gd name="connsiteX18" fmla="*/ 300037 w 3788567"/>
                <a:gd name="connsiteY18" fmla="*/ 2912269 h 3575050"/>
                <a:gd name="connsiteX19" fmla="*/ 300037 w 3788567"/>
                <a:gd name="connsiteY19" fmla="*/ 3282950 h 3575050"/>
                <a:gd name="connsiteX20" fmla="*/ 876128 w 3788567"/>
                <a:gd name="connsiteY20" fmla="*/ 3282950 h 3575050"/>
                <a:gd name="connsiteX21" fmla="*/ 881062 w 3788567"/>
                <a:gd name="connsiteY21" fmla="*/ 3286125 h 3575050"/>
                <a:gd name="connsiteX22" fmla="*/ 1233487 w 3788567"/>
                <a:gd name="connsiteY22" fmla="*/ 3290888 h 3575050"/>
                <a:gd name="connsiteX23" fmla="*/ 1238975 w 3788567"/>
                <a:gd name="connsiteY23" fmla="*/ 3282950 h 3575050"/>
                <a:gd name="connsiteX24" fmla="*/ 3494087 w 3788567"/>
                <a:gd name="connsiteY24" fmla="*/ 3282950 h 3575050"/>
                <a:gd name="connsiteX25" fmla="*/ 3494087 w 3788567"/>
                <a:gd name="connsiteY25" fmla="*/ 1193800 h 3575050"/>
                <a:gd name="connsiteX26" fmla="*/ 300037 w 3788567"/>
                <a:gd name="connsiteY26" fmla="*/ 1193800 h 3575050"/>
                <a:gd name="connsiteX27" fmla="*/ 1894284 w 3788567"/>
                <a:gd name="connsiteY27" fmla="*/ 0 h 3575050"/>
                <a:gd name="connsiteX28" fmla="*/ 3788567 w 3788567"/>
                <a:gd name="connsiteY28" fmla="*/ 914400 h 3575050"/>
                <a:gd name="connsiteX29" fmla="*/ 3786187 w 3788567"/>
                <a:gd name="connsiteY29" fmla="*/ 914400 h 3575050"/>
                <a:gd name="connsiteX30" fmla="*/ 3786187 w 3788567"/>
                <a:gd name="connsiteY30" fmla="*/ 3575050 h 3575050"/>
                <a:gd name="connsiteX31" fmla="*/ 1587 w 3788567"/>
                <a:gd name="connsiteY31" fmla="*/ 3575050 h 3575050"/>
                <a:gd name="connsiteX32" fmla="*/ 1587 w 3788567"/>
                <a:gd name="connsiteY32" fmla="*/ 914400 h 3575050"/>
                <a:gd name="connsiteX33" fmla="*/ 0 w 3788567"/>
                <a:gd name="connsiteY33" fmla="*/ 914400 h 3575050"/>
                <a:gd name="connsiteX34" fmla="*/ 1894284 w 3788567"/>
                <a:gd name="connsiteY34" fmla="*/ 0 h 3575050"/>
                <a:gd name="connsiteX0" fmla="*/ 2847975 w 3788567"/>
                <a:gd name="connsiteY0" fmla="*/ 1290638 h 3575050"/>
                <a:gd name="connsiteX1" fmla="*/ 3064668 w 3788567"/>
                <a:gd name="connsiteY1" fmla="*/ 2316956 h 3575050"/>
                <a:gd name="connsiteX2" fmla="*/ 2762250 w 3788567"/>
                <a:gd name="connsiteY2" fmla="*/ 2197895 h 3575050"/>
                <a:gd name="connsiteX3" fmla="*/ 2400300 w 3788567"/>
                <a:gd name="connsiteY3" fmla="*/ 3009900 h 3575050"/>
                <a:gd name="connsiteX4" fmla="*/ 1724025 w 3788567"/>
                <a:gd name="connsiteY4" fmla="*/ 2581275 h 3575050"/>
                <a:gd name="connsiteX5" fmla="*/ 1238975 w 3788567"/>
                <a:gd name="connsiteY5" fmla="*/ 3282950 h 3575050"/>
                <a:gd name="connsiteX6" fmla="*/ 876128 w 3788567"/>
                <a:gd name="connsiteY6" fmla="*/ 3282950 h 3575050"/>
                <a:gd name="connsiteX7" fmla="*/ 300037 w 3788567"/>
                <a:gd name="connsiteY7" fmla="*/ 2912269 h 3575050"/>
                <a:gd name="connsiteX8" fmla="*/ 300037 w 3788567"/>
                <a:gd name="connsiteY8" fmla="*/ 2464905 h 3575050"/>
                <a:gd name="connsiteX9" fmla="*/ 1062037 w 3788567"/>
                <a:gd name="connsiteY9" fmla="*/ 2895600 h 3575050"/>
                <a:gd name="connsiteX10" fmla="*/ 1590675 w 3788567"/>
                <a:gd name="connsiteY10" fmla="*/ 2105025 h 3575050"/>
                <a:gd name="connsiteX11" fmla="*/ 2262187 w 3788567"/>
                <a:gd name="connsiteY11" fmla="*/ 2490788 h 3575050"/>
                <a:gd name="connsiteX12" fmla="*/ 2424112 w 3788567"/>
                <a:gd name="connsiteY12" fmla="*/ 2062163 h 3575050"/>
                <a:gd name="connsiteX13" fmla="*/ 2114550 w 3788567"/>
                <a:gd name="connsiteY13" fmla="*/ 1943100 h 3575050"/>
                <a:gd name="connsiteX14" fmla="*/ 2847975 w 3788567"/>
                <a:gd name="connsiteY14" fmla="*/ 1290638 h 3575050"/>
                <a:gd name="connsiteX15" fmla="*/ 300037 w 3788567"/>
                <a:gd name="connsiteY15" fmla="*/ 1193800 h 3575050"/>
                <a:gd name="connsiteX16" fmla="*/ 300037 w 3788567"/>
                <a:gd name="connsiteY16" fmla="*/ 2464905 h 3575050"/>
                <a:gd name="connsiteX17" fmla="*/ 300037 w 3788567"/>
                <a:gd name="connsiteY17" fmla="*/ 2912269 h 3575050"/>
                <a:gd name="connsiteX18" fmla="*/ 300037 w 3788567"/>
                <a:gd name="connsiteY18" fmla="*/ 3282950 h 3575050"/>
                <a:gd name="connsiteX19" fmla="*/ 876128 w 3788567"/>
                <a:gd name="connsiteY19" fmla="*/ 3282950 h 3575050"/>
                <a:gd name="connsiteX20" fmla="*/ 881062 w 3788567"/>
                <a:gd name="connsiteY20" fmla="*/ 3286125 h 3575050"/>
                <a:gd name="connsiteX21" fmla="*/ 1233487 w 3788567"/>
                <a:gd name="connsiteY21" fmla="*/ 3290888 h 3575050"/>
                <a:gd name="connsiteX22" fmla="*/ 1238975 w 3788567"/>
                <a:gd name="connsiteY22" fmla="*/ 3282950 h 3575050"/>
                <a:gd name="connsiteX23" fmla="*/ 3494087 w 3788567"/>
                <a:gd name="connsiteY23" fmla="*/ 3282950 h 3575050"/>
                <a:gd name="connsiteX24" fmla="*/ 3494087 w 3788567"/>
                <a:gd name="connsiteY24" fmla="*/ 1193800 h 3575050"/>
                <a:gd name="connsiteX25" fmla="*/ 300037 w 3788567"/>
                <a:gd name="connsiteY25" fmla="*/ 1193800 h 3575050"/>
                <a:gd name="connsiteX26" fmla="*/ 1894284 w 3788567"/>
                <a:gd name="connsiteY26" fmla="*/ 0 h 3575050"/>
                <a:gd name="connsiteX27" fmla="*/ 3788567 w 3788567"/>
                <a:gd name="connsiteY27" fmla="*/ 914400 h 3575050"/>
                <a:gd name="connsiteX28" fmla="*/ 3786187 w 3788567"/>
                <a:gd name="connsiteY28" fmla="*/ 914400 h 3575050"/>
                <a:gd name="connsiteX29" fmla="*/ 3786187 w 3788567"/>
                <a:gd name="connsiteY29" fmla="*/ 3575050 h 3575050"/>
                <a:gd name="connsiteX30" fmla="*/ 1587 w 3788567"/>
                <a:gd name="connsiteY30" fmla="*/ 3575050 h 3575050"/>
                <a:gd name="connsiteX31" fmla="*/ 1587 w 3788567"/>
                <a:gd name="connsiteY31" fmla="*/ 914400 h 3575050"/>
                <a:gd name="connsiteX32" fmla="*/ 0 w 3788567"/>
                <a:gd name="connsiteY32" fmla="*/ 914400 h 3575050"/>
                <a:gd name="connsiteX33" fmla="*/ 1894284 w 3788567"/>
                <a:gd name="connsiteY33" fmla="*/ 0 h 3575050"/>
                <a:gd name="connsiteX0" fmla="*/ 2847975 w 3788567"/>
                <a:gd name="connsiteY0" fmla="*/ 1290638 h 3575050"/>
                <a:gd name="connsiteX1" fmla="*/ 3064668 w 3788567"/>
                <a:gd name="connsiteY1" fmla="*/ 2316956 h 3575050"/>
                <a:gd name="connsiteX2" fmla="*/ 2762250 w 3788567"/>
                <a:gd name="connsiteY2" fmla="*/ 2197895 h 3575050"/>
                <a:gd name="connsiteX3" fmla="*/ 2400300 w 3788567"/>
                <a:gd name="connsiteY3" fmla="*/ 3009900 h 3575050"/>
                <a:gd name="connsiteX4" fmla="*/ 1724025 w 3788567"/>
                <a:gd name="connsiteY4" fmla="*/ 2581275 h 3575050"/>
                <a:gd name="connsiteX5" fmla="*/ 1238975 w 3788567"/>
                <a:gd name="connsiteY5" fmla="*/ 3282950 h 3575050"/>
                <a:gd name="connsiteX6" fmla="*/ 876128 w 3788567"/>
                <a:gd name="connsiteY6" fmla="*/ 3282950 h 3575050"/>
                <a:gd name="connsiteX7" fmla="*/ 300037 w 3788567"/>
                <a:gd name="connsiteY7" fmla="*/ 2912269 h 3575050"/>
                <a:gd name="connsiteX8" fmla="*/ 300037 w 3788567"/>
                <a:gd name="connsiteY8" fmla="*/ 2464905 h 3575050"/>
                <a:gd name="connsiteX9" fmla="*/ 1062037 w 3788567"/>
                <a:gd name="connsiteY9" fmla="*/ 2895600 h 3575050"/>
                <a:gd name="connsiteX10" fmla="*/ 1590675 w 3788567"/>
                <a:gd name="connsiteY10" fmla="*/ 2105025 h 3575050"/>
                <a:gd name="connsiteX11" fmla="*/ 2262187 w 3788567"/>
                <a:gd name="connsiteY11" fmla="*/ 2490788 h 3575050"/>
                <a:gd name="connsiteX12" fmla="*/ 2424112 w 3788567"/>
                <a:gd name="connsiteY12" fmla="*/ 2062163 h 3575050"/>
                <a:gd name="connsiteX13" fmla="*/ 2114550 w 3788567"/>
                <a:gd name="connsiteY13" fmla="*/ 1943100 h 3575050"/>
                <a:gd name="connsiteX14" fmla="*/ 2847975 w 3788567"/>
                <a:gd name="connsiteY14" fmla="*/ 1290638 h 3575050"/>
                <a:gd name="connsiteX15" fmla="*/ 300037 w 3788567"/>
                <a:gd name="connsiteY15" fmla="*/ 1193800 h 3575050"/>
                <a:gd name="connsiteX16" fmla="*/ 300037 w 3788567"/>
                <a:gd name="connsiteY16" fmla="*/ 2464905 h 3575050"/>
                <a:gd name="connsiteX17" fmla="*/ 300037 w 3788567"/>
                <a:gd name="connsiteY17" fmla="*/ 2912269 h 3575050"/>
                <a:gd name="connsiteX18" fmla="*/ 300037 w 3788567"/>
                <a:gd name="connsiteY18" fmla="*/ 3282950 h 3575050"/>
                <a:gd name="connsiteX19" fmla="*/ 876128 w 3788567"/>
                <a:gd name="connsiteY19" fmla="*/ 3282950 h 3575050"/>
                <a:gd name="connsiteX20" fmla="*/ 881062 w 3788567"/>
                <a:gd name="connsiteY20" fmla="*/ 3286125 h 3575050"/>
                <a:gd name="connsiteX21" fmla="*/ 1233487 w 3788567"/>
                <a:gd name="connsiteY21" fmla="*/ 3290888 h 3575050"/>
                <a:gd name="connsiteX22" fmla="*/ 3494087 w 3788567"/>
                <a:gd name="connsiteY22" fmla="*/ 3282950 h 3575050"/>
                <a:gd name="connsiteX23" fmla="*/ 3494087 w 3788567"/>
                <a:gd name="connsiteY23" fmla="*/ 1193800 h 3575050"/>
                <a:gd name="connsiteX24" fmla="*/ 300037 w 3788567"/>
                <a:gd name="connsiteY24" fmla="*/ 1193800 h 3575050"/>
                <a:gd name="connsiteX25" fmla="*/ 1894284 w 3788567"/>
                <a:gd name="connsiteY25" fmla="*/ 0 h 3575050"/>
                <a:gd name="connsiteX26" fmla="*/ 3788567 w 3788567"/>
                <a:gd name="connsiteY26" fmla="*/ 914400 h 3575050"/>
                <a:gd name="connsiteX27" fmla="*/ 3786187 w 3788567"/>
                <a:gd name="connsiteY27" fmla="*/ 914400 h 3575050"/>
                <a:gd name="connsiteX28" fmla="*/ 3786187 w 3788567"/>
                <a:gd name="connsiteY28" fmla="*/ 3575050 h 3575050"/>
                <a:gd name="connsiteX29" fmla="*/ 1587 w 3788567"/>
                <a:gd name="connsiteY29" fmla="*/ 3575050 h 3575050"/>
                <a:gd name="connsiteX30" fmla="*/ 1587 w 3788567"/>
                <a:gd name="connsiteY30" fmla="*/ 914400 h 3575050"/>
                <a:gd name="connsiteX31" fmla="*/ 0 w 3788567"/>
                <a:gd name="connsiteY31" fmla="*/ 914400 h 3575050"/>
                <a:gd name="connsiteX32" fmla="*/ 1894284 w 3788567"/>
                <a:gd name="connsiteY32" fmla="*/ 0 h 3575050"/>
                <a:gd name="connsiteX0" fmla="*/ 2847975 w 3788567"/>
                <a:gd name="connsiteY0" fmla="*/ 1290638 h 3575050"/>
                <a:gd name="connsiteX1" fmla="*/ 3064668 w 3788567"/>
                <a:gd name="connsiteY1" fmla="*/ 2316956 h 3575050"/>
                <a:gd name="connsiteX2" fmla="*/ 2762250 w 3788567"/>
                <a:gd name="connsiteY2" fmla="*/ 2197895 h 3575050"/>
                <a:gd name="connsiteX3" fmla="*/ 2400300 w 3788567"/>
                <a:gd name="connsiteY3" fmla="*/ 3009900 h 3575050"/>
                <a:gd name="connsiteX4" fmla="*/ 1724025 w 3788567"/>
                <a:gd name="connsiteY4" fmla="*/ 2581275 h 3575050"/>
                <a:gd name="connsiteX5" fmla="*/ 1238975 w 3788567"/>
                <a:gd name="connsiteY5" fmla="*/ 3282950 h 3575050"/>
                <a:gd name="connsiteX6" fmla="*/ 876128 w 3788567"/>
                <a:gd name="connsiteY6" fmla="*/ 3282950 h 3575050"/>
                <a:gd name="connsiteX7" fmla="*/ 300037 w 3788567"/>
                <a:gd name="connsiteY7" fmla="*/ 2912269 h 3575050"/>
                <a:gd name="connsiteX8" fmla="*/ 300037 w 3788567"/>
                <a:gd name="connsiteY8" fmla="*/ 2464905 h 3575050"/>
                <a:gd name="connsiteX9" fmla="*/ 1062037 w 3788567"/>
                <a:gd name="connsiteY9" fmla="*/ 2895600 h 3575050"/>
                <a:gd name="connsiteX10" fmla="*/ 1590675 w 3788567"/>
                <a:gd name="connsiteY10" fmla="*/ 2105025 h 3575050"/>
                <a:gd name="connsiteX11" fmla="*/ 2262187 w 3788567"/>
                <a:gd name="connsiteY11" fmla="*/ 2490788 h 3575050"/>
                <a:gd name="connsiteX12" fmla="*/ 2424112 w 3788567"/>
                <a:gd name="connsiteY12" fmla="*/ 2062163 h 3575050"/>
                <a:gd name="connsiteX13" fmla="*/ 2114550 w 3788567"/>
                <a:gd name="connsiteY13" fmla="*/ 1943100 h 3575050"/>
                <a:gd name="connsiteX14" fmla="*/ 2847975 w 3788567"/>
                <a:gd name="connsiteY14" fmla="*/ 1290638 h 3575050"/>
                <a:gd name="connsiteX15" fmla="*/ 300037 w 3788567"/>
                <a:gd name="connsiteY15" fmla="*/ 1193800 h 3575050"/>
                <a:gd name="connsiteX16" fmla="*/ 300037 w 3788567"/>
                <a:gd name="connsiteY16" fmla="*/ 2464905 h 3575050"/>
                <a:gd name="connsiteX17" fmla="*/ 300037 w 3788567"/>
                <a:gd name="connsiteY17" fmla="*/ 2912269 h 3575050"/>
                <a:gd name="connsiteX18" fmla="*/ 300037 w 3788567"/>
                <a:gd name="connsiteY18" fmla="*/ 3282950 h 3575050"/>
                <a:gd name="connsiteX19" fmla="*/ 876128 w 3788567"/>
                <a:gd name="connsiteY19" fmla="*/ 3282950 h 3575050"/>
                <a:gd name="connsiteX20" fmla="*/ 1233487 w 3788567"/>
                <a:gd name="connsiteY20" fmla="*/ 3290888 h 3575050"/>
                <a:gd name="connsiteX21" fmla="*/ 3494087 w 3788567"/>
                <a:gd name="connsiteY21" fmla="*/ 3282950 h 3575050"/>
                <a:gd name="connsiteX22" fmla="*/ 3494087 w 3788567"/>
                <a:gd name="connsiteY22" fmla="*/ 1193800 h 3575050"/>
                <a:gd name="connsiteX23" fmla="*/ 300037 w 3788567"/>
                <a:gd name="connsiteY23" fmla="*/ 1193800 h 3575050"/>
                <a:gd name="connsiteX24" fmla="*/ 1894284 w 3788567"/>
                <a:gd name="connsiteY24" fmla="*/ 0 h 3575050"/>
                <a:gd name="connsiteX25" fmla="*/ 3788567 w 3788567"/>
                <a:gd name="connsiteY25" fmla="*/ 914400 h 3575050"/>
                <a:gd name="connsiteX26" fmla="*/ 3786187 w 3788567"/>
                <a:gd name="connsiteY26" fmla="*/ 914400 h 3575050"/>
                <a:gd name="connsiteX27" fmla="*/ 3786187 w 3788567"/>
                <a:gd name="connsiteY27" fmla="*/ 3575050 h 3575050"/>
                <a:gd name="connsiteX28" fmla="*/ 1587 w 3788567"/>
                <a:gd name="connsiteY28" fmla="*/ 3575050 h 3575050"/>
                <a:gd name="connsiteX29" fmla="*/ 1587 w 3788567"/>
                <a:gd name="connsiteY29" fmla="*/ 914400 h 3575050"/>
                <a:gd name="connsiteX30" fmla="*/ 0 w 3788567"/>
                <a:gd name="connsiteY30" fmla="*/ 914400 h 3575050"/>
                <a:gd name="connsiteX31" fmla="*/ 1894284 w 3788567"/>
                <a:gd name="connsiteY31" fmla="*/ 0 h 3575050"/>
                <a:gd name="connsiteX0" fmla="*/ 2847975 w 3788567"/>
                <a:gd name="connsiteY0" fmla="*/ 1290638 h 3575050"/>
                <a:gd name="connsiteX1" fmla="*/ 3064668 w 3788567"/>
                <a:gd name="connsiteY1" fmla="*/ 2316956 h 3575050"/>
                <a:gd name="connsiteX2" fmla="*/ 2762250 w 3788567"/>
                <a:gd name="connsiteY2" fmla="*/ 2197895 h 3575050"/>
                <a:gd name="connsiteX3" fmla="*/ 2400300 w 3788567"/>
                <a:gd name="connsiteY3" fmla="*/ 3009900 h 3575050"/>
                <a:gd name="connsiteX4" fmla="*/ 1724025 w 3788567"/>
                <a:gd name="connsiteY4" fmla="*/ 2581275 h 3575050"/>
                <a:gd name="connsiteX5" fmla="*/ 1238975 w 3788567"/>
                <a:gd name="connsiteY5" fmla="*/ 3282950 h 3575050"/>
                <a:gd name="connsiteX6" fmla="*/ 876128 w 3788567"/>
                <a:gd name="connsiteY6" fmla="*/ 3282950 h 3575050"/>
                <a:gd name="connsiteX7" fmla="*/ 300037 w 3788567"/>
                <a:gd name="connsiteY7" fmla="*/ 2912269 h 3575050"/>
                <a:gd name="connsiteX8" fmla="*/ 300037 w 3788567"/>
                <a:gd name="connsiteY8" fmla="*/ 2464905 h 3575050"/>
                <a:gd name="connsiteX9" fmla="*/ 1062037 w 3788567"/>
                <a:gd name="connsiteY9" fmla="*/ 2895600 h 3575050"/>
                <a:gd name="connsiteX10" fmla="*/ 1590675 w 3788567"/>
                <a:gd name="connsiteY10" fmla="*/ 2105025 h 3575050"/>
                <a:gd name="connsiteX11" fmla="*/ 2262187 w 3788567"/>
                <a:gd name="connsiteY11" fmla="*/ 2490788 h 3575050"/>
                <a:gd name="connsiteX12" fmla="*/ 2424112 w 3788567"/>
                <a:gd name="connsiteY12" fmla="*/ 2062163 h 3575050"/>
                <a:gd name="connsiteX13" fmla="*/ 2114550 w 3788567"/>
                <a:gd name="connsiteY13" fmla="*/ 1943100 h 3575050"/>
                <a:gd name="connsiteX14" fmla="*/ 2847975 w 3788567"/>
                <a:gd name="connsiteY14" fmla="*/ 1290638 h 3575050"/>
                <a:gd name="connsiteX15" fmla="*/ 300037 w 3788567"/>
                <a:gd name="connsiteY15" fmla="*/ 1193800 h 3575050"/>
                <a:gd name="connsiteX16" fmla="*/ 300037 w 3788567"/>
                <a:gd name="connsiteY16" fmla="*/ 2464905 h 3575050"/>
                <a:gd name="connsiteX17" fmla="*/ 300037 w 3788567"/>
                <a:gd name="connsiteY17" fmla="*/ 2912269 h 3575050"/>
                <a:gd name="connsiteX18" fmla="*/ 300037 w 3788567"/>
                <a:gd name="connsiteY18" fmla="*/ 3282950 h 3575050"/>
                <a:gd name="connsiteX19" fmla="*/ 876128 w 3788567"/>
                <a:gd name="connsiteY19" fmla="*/ 3282950 h 3575050"/>
                <a:gd name="connsiteX20" fmla="*/ 3494087 w 3788567"/>
                <a:gd name="connsiteY20" fmla="*/ 3282950 h 3575050"/>
                <a:gd name="connsiteX21" fmla="*/ 3494087 w 3788567"/>
                <a:gd name="connsiteY21" fmla="*/ 1193800 h 3575050"/>
                <a:gd name="connsiteX22" fmla="*/ 300037 w 3788567"/>
                <a:gd name="connsiteY22" fmla="*/ 1193800 h 3575050"/>
                <a:gd name="connsiteX23" fmla="*/ 1894284 w 3788567"/>
                <a:gd name="connsiteY23" fmla="*/ 0 h 3575050"/>
                <a:gd name="connsiteX24" fmla="*/ 3788567 w 3788567"/>
                <a:gd name="connsiteY24" fmla="*/ 914400 h 3575050"/>
                <a:gd name="connsiteX25" fmla="*/ 3786187 w 3788567"/>
                <a:gd name="connsiteY25" fmla="*/ 914400 h 3575050"/>
                <a:gd name="connsiteX26" fmla="*/ 3786187 w 3788567"/>
                <a:gd name="connsiteY26" fmla="*/ 3575050 h 3575050"/>
                <a:gd name="connsiteX27" fmla="*/ 1587 w 3788567"/>
                <a:gd name="connsiteY27" fmla="*/ 3575050 h 3575050"/>
                <a:gd name="connsiteX28" fmla="*/ 1587 w 3788567"/>
                <a:gd name="connsiteY28" fmla="*/ 914400 h 3575050"/>
                <a:gd name="connsiteX29" fmla="*/ 0 w 3788567"/>
                <a:gd name="connsiteY29" fmla="*/ 914400 h 3575050"/>
                <a:gd name="connsiteX30" fmla="*/ 1894284 w 3788567"/>
                <a:gd name="connsiteY30" fmla="*/ 0 h 357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88567" h="3575050">
                  <a:moveTo>
                    <a:pt x="2847975" y="1290638"/>
                  </a:moveTo>
                  <a:lnTo>
                    <a:pt x="3064668" y="2316956"/>
                  </a:lnTo>
                  <a:lnTo>
                    <a:pt x="2762250" y="2197895"/>
                  </a:lnTo>
                  <a:lnTo>
                    <a:pt x="2400300" y="3009900"/>
                  </a:lnTo>
                  <a:lnTo>
                    <a:pt x="1724025" y="2581275"/>
                  </a:lnTo>
                  <a:lnTo>
                    <a:pt x="1238975" y="3282950"/>
                  </a:lnTo>
                  <a:lnTo>
                    <a:pt x="876128" y="3282950"/>
                  </a:lnTo>
                  <a:lnTo>
                    <a:pt x="300037" y="2912269"/>
                  </a:lnTo>
                  <a:lnTo>
                    <a:pt x="300037" y="2464905"/>
                  </a:lnTo>
                  <a:lnTo>
                    <a:pt x="1062037" y="2895600"/>
                  </a:lnTo>
                  <a:lnTo>
                    <a:pt x="1590675" y="2105025"/>
                  </a:lnTo>
                  <a:lnTo>
                    <a:pt x="2262187" y="2490788"/>
                  </a:lnTo>
                  <a:lnTo>
                    <a:pt x="2424112" y="2062163"/>
                  </a:lnTo>
                  <a:lnTo>
                    <a:pt x="2114550" y="1943100"/>
                  </a:lnTo>
                  <a:lnTo>
                    <a:pt x="2847975" y="1290638"/>
                  </a:lnTo>
                  <a:close/>
                  <a:moveTo>
                    <a:pt x="300037" y="1193800"/>
                  </a:moveTo>
                  <a:lnTo>
                    <a:pt x="300037" y="2464905"/>
                  </a:lnTo>
                  <a:lnTo>
                    <a:pt x="300037" y="2912269"/>
                  </a:lnTo>
                  <a:lnTo>
                    <a:pt x="300037" y="3282950"/>
                  </a:lnTo>
                  <a:lnTo>
                    <a:pt x="876128" y="3282950"/>
                  </a:lnTo>
                  <a:lnTo>
                    <a:pt x="3494087" y="3282950"/>
                  </a:lnTo>
                  <a:lnTo>
                    <a:pt x="3494087" y="1193800"/>
                  </a:lnTo>
                  <a:lnTo>
                    <a:pt x="300037" y="1193800"/>
                  </a:lnTo>
                  <a:close/>
                  <a:moveTo>
                    <a:pt x="1894284" y="0"/>
                  </a:moveTo>
                  <a:lnTo>
                    <a:pt x="3788567" y="914400"/>
                  </a:lnTo>
                  <a:lnTo>
                    <a:pt x="3786187" y="914400"/>
                  </a:lnTo>
                  <a:lnTo>
                    <a:pt x="3786187" y="3575050"/>
                  </a:lnTo>
                  <a:lnTo>
                    <a:pt x="1587" y="3575050"/>
                  </a:lnTo>
                  <a:lnTo>
                    <a:pt x="1587" y="914400"/>
                  </a:lnTo>
                  <a:lnTo>
                    <a:pt x="0" y="914400"/>
                  </a:lnTo>
                  <a:lnTo>
                    <a:pt x="189428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45706" rIns="45706" bIns="91414" numCol="1" spcCol="0" rtlCol="0" fromWordArt="0" anchor="ctr" anchorCtr="0" forceAA="0" compatLnSpc="1">
              <a:prstTxWarp prst="textNoShape">
                <a:avLst/>
              </a:prstTxWarp>
              <a:noAutofit/>
            </a:bodyPr>
            <a:lstStyle/>
            <a:p>
              <a:pPr algn="ctr" defTabSz="913748" fontAlgn="base">
                <a:spcBef>
                  <a:spcPct val="0"/>
                </a:spcBef>
                <a:spcAft>
                  <a:spcPct val="0"/>
                </a:spcAft>
                <a:defRPr/>
              </a:pPr>
              <a:endParaRPr lang="en-US" sz="160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59" name="Straight Connector 158"/>
            <p:cNvCxnSpPr/>
            <p:nvPr/>
          </p:nvCxnSpPr>
          <p:spPr>
            <a:xfrm>
              <a:off x="846765" y="4402970"/>
              <a:ext cx="0" cy="4579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1" name="Group 160"/>
          <p:cNvGrpSpPr/>
          <p:nvPr/>
        </p:nvGrpSpPr>
        <p:grpSpPr>
          <a:xfrm>
            <a:off x="2995539" y="5538590"/>
            <a:ext cx="8767816" cy="685606"/>
            <a:chOff x="2994659" y="4993145"/>
            <a:chExt cx="8770304" cy="685800"/>
          </a:xfrm>
        </p:grpSpPr>
        <p:sp>
          <p:nvSpPr>
            <p:cNvPr id="162" name="Rectangle 105"/>
            <p:cNvSpPr/>
            <p:nvPr/>
          </p:nvSpPr>
          <p:spPr bwMode="auto">
            <a:xfrm>
              <a:off x="2994659" y="4993145"/>
              <a:ext cx="8770303" cy="6858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endParaRPr lang="en-US" sz="20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3" name="Rectangle 107"/>
            <p:cNvSpPr/>
            <p:nvPr/>
          </p:nvSpPr>
          <p:spPr bwMode="auto">
            <a:xfrm>
              <a:off x="3096921" y="5082058"/>
              <a:ext cx="2833795" cy="5079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Mobile users have </a:t>
              </a:r>
            </a:p>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no good way to view</a:t>
              </a:r>
            </a:p>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information</a:t>
              </a:r>
            </a:p>
          </p:txBody>
        </p:sp>
        <p:sp>
          <p:nvSpPr>
            <p:cNvPr id="164" name="Rectangle 110"/>
            <p:cNvSpPr/>
            <p:nvPr/>
          </p:nvSpPr>
          <p:spPr bwMode="auto">
            <a:xfrm>
              <a:off x="6059514" y="5166723"/>
              <a:ext cx="2711567" cy="338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AR data is difficult to integrate with other data sources</a:t>
              </a:r>
            </a:p>
          </p:txBody>
        </p:sp>
        <p:sp>
          <p:nvSpPr>
            <p:cNvPr id="165" name="Rectangle 111"/>
            <p:cNvSpPr/>
            <p:nvPr/>
          </p:nvSpPr>
          <p:spPr bwMode="auto">
            <a:xfrm>
              <a:off x="9004993" y="5166723"/>
              <a:ext cx="2759970" cy="338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AR reporting takes up too much time and development resources</a:t>
              </a:r>
            </a:p>
          </p:txBody>
        </p:sp>
        <p:cxnSp>
          <p:nvCxnSpPr>
            <p:cNvPr id="166" name="Straight Connector 112"/>
            <p:cNvCxnSpPr/>
            <p:nvPr/>
          </p:nvCxnSpPr>
          <p:spPr>
            <a:xfrm>
              <a:off x="5995115" y="5061725"/>
              <a:ext cx="0" cy="548640"/>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7" name="Straight Connector 113"/>
            <p:cNvCxnSpPr/>
            <p:nvPr/>
          </p:nvCxnSpPr>
          <p:spPr>
            <a:xfrm>
              <a:off x="8878704" y="5061725"/>
              <a:ext cx="0" cy="548640"/>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9" name="Group 168"/>
          <p:cNvGrpSpPr/>
          <p:nvPr/>
        </p:nvGrpSpPr>
        <p:grpSpPr>
          <a:xfrm>
            <a:off x="428647" y="5538590"/>
            <a:ext cx="2511636" cy="685606"/>
            <a:chOff x="427038" y="5030180"/>
            <a:chExt cx="2512350" cy="685800"/>
          </a:xfrm>
        </p:grpSpPr>
        <p:sp>
          <p:nvSpPr>
            <p:cNvPr id="170" name="Rectangle 104"/>
            <p:cNvSpPr/>
            <p:nvPr/>
          </p:nvSpPr>
          <p:spPr bwMode="auto">
            <a:xfrm>
              <a:off x="427038" y="5030180"/>
              <a:ext cx="2512350" cy="6858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39899" tIns="45706" rIns="91414" bIns="45706" numCol="1" spcCol="0" rtlCol="0" fromWordArt="0" anchor="ctr" anchorCtr="0" forceAA="0" compatLnSpc="1">
              <a:prstTxWarp prst="textNoShape">
                <a:avLst/>
              </a:prstTxWarp>
              <a:noAutofit/>
            </a:bodyPr>
            <a:lstStyle/>
            <a:p>
              <a:pPr defTabSz="932114" fontAlgn="base">
                <a:defRPr/>
              </a:pPr>
              <a: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t>Expense </a:t>
              </a:r>
              <a:b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br>
              <a:r>
                <a:rPr lang="en-US" sz="1200" dirty="0">
                  <a:solidFill>
                    <a:srgbClr val="FFFFFF"/>
                  </a:solidFill>
                  <a:latin typeface="Segoe UI Semibold" panose="020B0702040204020203" pitchFamily="34" charset="0"/>
                  <a:ea typeface="Segoe UI" pitchFamily="34" charset="0"/>
                  <a:cs typeface="Segoe UI Semibold" panose="020B0702040204020203" pitchFamily="34" charset="0"/>
                </a:rPr>
                <a:t>Management</a:t>
              </a:r>
            </a:p>
          </p:txBody>
        </p:sp>
        <p:sp>
          <p:nvSpPr>
            <p:cNvPr id="171" name="Rectangle 106"/>
            <p:cNvSpPr/>
            <p:nvPr/>
          </p:nvSpPr>
          <p:spPr bwMode="auto">
            <a:xfrm>
              <a:off x="427038" y="5048468"/>
              <a:ext cx="419727" cy="649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spcBef>
                  <a:spcPct val="0"/>
                </a:spcBef>
                <a:spcAft>
                  <a:spcPct val="0"/>
                </a:spcAft>
                <a:defRPr/>
              </a:pPr>
              <a:r>
                <a:rPr lang="en-GB" sz="2800">
                  <a:solidFill>
                    <a:srgbClr val="FFFFFF"/>
                  </a:solidFill>
                  <a:latin typeface="Segoe UI Light"/>
                  <a:ea typeface="Segoe UI" pitchFamily="34" charset="0"/>
                  <a:cs typeface="Segoe UI" pitchFamily="34" charset="0"/>
                </a:rPr>
                <a:t>4</a:t>
              </a:r>
              <a:endParaRPr lang="en-US" sz="2800">
                <a:solidFill>
                  <a:srgbClr val="FFFFFF"/>
                </a:solidFill>
                <a:latin typeface="Segoe UI Light"/>
                <a:ea typeface="Segoe UI" pitchFamily="34" charset="0"/>
                <a:cs typeface="Segoe UI" pitchFamily="34" charset="0"/>
              </a:endParaRPr>
            </a:p>
          </p:txBody>
        </p:sp>
        <p:sp>
          <p:nvSpPr>
            <p:cNvPr id="173" name="Freeform 114"/>
            <p:cNvSpPr/>
            <p:nvPr/>
          </p:nvSpPr>
          <p:spPr bwMode="auto">
            <a:xfrm>
              <a:off x="2508116" y="5204366"/>
              <a:ext cx="295856" cy="337429"/>
            </a:xfrm>
            <a:custGeom>
              <a:avLst/>
              <a:gdLst/>
              <a:ahLst/>
              <a:cxnLst/>
              <a:rect l="l" t="t" r="r" b="b"/>
              <a:pathLst>
                <a:path w="1910303" h="2178730">
                  <a:moveTo>
                    <a:pt x="878649" y="416617"/>
                  </a:moveTo>
                  <a:lnTo>
                    <a:pt x="1055962" y="416617"/>
                  </a:lnTo>
                  <a:lnTo>
                    <a:pt x="1055962" y="560032"/>
                  </a:lnTo>
                  <a:cubicBezTo>
                    <a:pt x="1138535" y="562205"/>
                    <a:pt x="1200247" y="573505"/>
                    <a:pt x="1272389" y="593931"/>
                  </a:cubicBezTo>
                  <a:lnTo>
                    <a:pt x="1272389" y="862508"/>
                  </a:lnTo>
                  <a:cubicBezTo>
                    <a:pt x="1149400" y="797320"/>
                    <a:pt x="996423" y="767333"/>
                    <a:pt x="946445" y="799927"/>
                  </a:cubicBezTo>
                  <a:cubicBezTo>
                    <a:pt x="897336" y="819484"/>
                    <a:pt x="901682" y="885976"/>
                    <a:pt x="936015" y="909444"/>
                  </a:cubicBezTo>
                  <a:cubicBezTo>
                    <a:pt x="979040" y="969853"/>
                    <a:pt x="1353224" y="1028957"/>
                    <a:pt x="1319325" y="1313615"/>
                  </a:cubicBezTo>
                  <a:cubicBezTo>
                    <a:pt x="1302811" y="1511788"/>
                    <a:pt x="1127235" y="1575673"/>
                    <a:pt x="1058570" y="1595230"/>
                  </a:cubicBezTo>
                  <a:lnTo>
                    <a:pt x="1058570" y="1762113"/>
                  </a:lnTo>
                  <a:lnTo>
                    <a:pt x="881256" y="1762113"/>
                  </a:lnTo>
                  <a:lnTo>
                    <a:pt x="881256" y="1616090"/>
                  </a:lnTo>
                  <a:cubicBezTo>
                    <a:pt x="776519" y="1613483"/>
                    <a:pt x="649619" y="1584800"/>
                    <a:pt x="602248" y="1553509"/>
                  </a:cubicBezTo>
                  <a:lnTo>
                    <a:pt x="602248" y="1274501"/>
                  </a:lnTo>
                  <a:cubicBezTo>
                    <a:pt x="699162" y="1357943"/>
                    <a:pt x="841708" y="1391841"/>
                    <a:pt x="920369" y="1384018"/>
                  </a:cubicBezTo>
                  <a:cubicBezTo>
                    <a:pt x="996858" y="1375761"/>
                    <a:pt x="999031" y="1293189"/>
                    <a:pt x="962090" y="1261464"/>
                  </a:cubicBezTo>
                  <a:cubicBezTo>
                    <a:pt x="910809" y="1188887"/>
                    <a:pt x="528367" y="1163246"/>
                    <a:pt x="597033" y="812965"/>
                  </a:cubicBezTo>
                  <a:cubicBezTo>
                    <a:pt x="627889" y="634348"/>
                    <a:pt x="807375" y="576981"/>
                    <a:pt x="881256" y="570463"/>
                  </a:cubicBezTo>
                  <a:close/>
                  <a:moveTo>
                    <a:pt x="686689" y="129740"/>
                  </a:moveTo>
                  <a:cubicBezTo>
                    <a:pt x="685198" y="260971"/>
                    <a:pt x="689672" y="386236"/>
                    <a:pt x="682215" y="520450"/>
                  </a:cubicBezTo>
                  <a:cubicBezTo>
                    <a:pt x="667303" y="599486"/>
                    <a:pt x="638969" y="615890"/>
                    <a:pt x="540546" y="623347"/>
                  </a:cubicBezTo>
                  <a:lnTo>
                    <a:pt x="141634" y="622601"/>
                  </a:lnTo>
                  <a:cubicBezTo>
                    <a:pt x="140640" y="1052580"/>
                    <a:pt x="137409" y="1484798"/>
                    <a:pt x="136414" y="1914777"/>
                  </a:cubicBezTo>
                  <a:cubicBezTo>
                    <a:pt x="151327" y="1968463"/>
                    <a:pt x="152818" y="2026622"/>
                    <a:pt x="248259" y="2048991"/>
                  </a:cubicBezTo>
                  <a:lnTo>
                    <a:pt x="1773817" y="2040043"/>
                  </a:lnTo>
                  <a:lnTo>
                    <a:pt x="1773817" y="286322"/>
                  </a:lnTo>
                  <a:cubicBezTo>
                    <a:pt x="1775308" y="226672"/>
                    <a:pt x="1754431" y="131231"/>
                    <a:pt x="1639604" y="134213"/>
                  </a:cubicBezTo>
                  <a:close/>
                  <a:moveTo>
                    <a:pt x="630803" y="0"/>
                  </a:moveTo>
                  <a:lnTo>
                    <a:pt x="1721510" y="1790"/>
                  </a:lnTo>
                  <a:cubicBezTo>
                    <a:pt x="1879583" y="21176"/>
                    <a:pt x="1905829" y="131231"/>
                    <a:pt x="1910303" y="214741"/>
                  </a:cubicBezTo>
                  <a:lnTo>
                    <a:pt x="1905829" y="2178730"/>
                  </a:lnTo>
                  <a:lnTo>
                    <a:pt x="170004" y="2178730"/>
                  </a:lnTo>
                  <a:cubicBezTo>
                    <a:pt x="65616" y="2172765"/>
                    <a:pt x="19386" y="2095220"/>
                    <a:pt x="4474" y="2013200"/>
                  </a:cubicBezTo>
                  <a:lnTo>
                    <a:pt x="0" y="559222"/>
                  </a:lnTo>
                  <a:close/>
                </a:path>
              </a:pathLst>
            </a:custGeom>
            <a:solidFill>
              <a:schemeClr val="bg1"/>
            </a:solidFill>
            <a:ln>
              <a:noFill/>
            </a:ln>
            <a:extLst/>
          </p:spPr>
          <p:txBody>
            <a:bodyPr rot="0" spcFirstLastPara="0" vertOverflow="overflow" horzOverflow="overflow" vert="horz" wrap="square" lIns="91414" tIns="45706" rIns="91414" bIns="45706" numCol="1" spcCol="0" rtlCol="0" fromWordArt="0" anchor="ctr" anchorCtr="0" forceAA="0" compatLnSpc="1">
              <a:prstTxWarp prst="textNoShape">
                <a:avLst/>
              </a:prstTxWarp>
              <a:noAutofit/>
            </a:bodyPr>
            <a:lstStyle/>
            <a:p>
              <a:pPr algn="ctr" defTabSz="914367">
                <a:defRPr/>
              </a:pPr>
              <a:endParaRPr lang="en-US">
                <a:solidFill>
                  <a:srgbClr val="FFFFFF"/>
                </a:solidFill>
                <a:latin typeface="Segoe UI"/>
              </a:endParaRPr>
            </a:p>
          </p:txBody>
        </p:sp>
        <p:cxnSp>
          <p:nvCxnSpPr>
            <p:cNvPr id="178" name="Straight Connector 177"/>
            <p:cNvCxnSpPr/>
            <p:nvPr/>
          </p:nvCxnSpPr>
          <p:spPr>
            <a:xfrm>
              <a:off x="846765" y="5144101"/>
              <a:ext cx="0" cy="45795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2" name="Group 191"/>
          <p:cNvGrpSpPr/>
          <p:nvPr/>
        </p:nvGrpSpPr>
        <p:grpSpPr>
          <a:xfrm>
            <a:off x="428647" y="3037683"/>
            <a:ext cx="11303637" cy="215444"/>
            <a:chOff x="427038" y="2504258"/>
            <a:chExt cx="11306844" cy="215506"/>
          </a:xfrm>
        </p:grpSpPr>
        <p:sp>
          <p:nvSpPr>
            <p:cNvPr id="197" name="TextBox 4"/>
            <p:cNvSpPr txBox="1"/>
            <p:nvPr/>
          </p:nvSpPr>
          <p:spPr>
            <a:xfrm>
              <a:off x="427038" y="2504258"/>
              <a:ext cx="2191928" cy="215506"/>
            </a:xfrm>
            <a:prstGeom prst="rect">
              <a:avLst/>
            </a:prstGeom>
            <a:noFill/>
          </p:spPr>
          <p:txBody>
            <a:bodyPr wrap="none" lIns="0" tIns="0" rIns="0" bIns="0" rtlCol="0" anchor="ctr">
              <a:spAutoFit/>
            </a:bodyPr>
            <a:lstStyle/>
            <a:p>
              <a:pPr defTabSz="914367">
                <a:defRPr/>
              </a:pPr>
              <a:r>
                <a:rPr lang="en-US" sz="1400" dirty="0">
                  <a:solidFill>
                    <a:srgbClr val="0078D7"/>
                  </a:solidFill>
                  <a:latin typeface="Segoe UI Semibold" panose="020B0702040204020203" pitchFamily="34" charset="0"/>
                  <a:cs typeface="Segoe UI Semibold" panose="020B0702040204020203" pitchFamily="34" charset="0"/>
                </a:rPr>
                <a:t>Common finance scenarios</a:t>
              </a:r>
            </a:p>
          </p:txBody>
        </p:sp>
        <p:sp>
          <p:nvSpPr>
            <p:cNvPr id="198" name="TextBox 4"/>
            <p:cNvSpPr txBox="1"/>
            <p:nvPr/>
          </p:nvSpPr>
          <p:spPr>
            <a:xfrm>
              <a:off x="6524436" y="2504258"/>
              <a:ext cx="1643673" cy="215506"/>
            </a:xfrm>
            <a:prstGeom prst="rect">
              <a:avLst/>
            </a:prstGeom>
            <a:noFill/>
          </p:spPr>
          <p:txBody>
            <a:bodyPr wrap="none" lIns="0" tIns="0" rIns="0" bIns="0" rtlCol="0" anchor="ctr">
              <a:spAutoFit/>
            </a:bodyPr>
            <a:lstStyle/>
            <a:p>
              <a:pPr defTabSz="914367">
                <a:defRPr/>
              </a:pPr>
              <a:r>
                <a:rPr lang="en-US" sz="1400">
                  <a:solidFill>
                    <a:srgbClr val="0078D7"/>
                  </a:solidFill>
                  <a:latin typeface="Segoe UI Semibold" panose="020B0702040204020203" pitchFamily="34" charset="0"/>
                  <a:cs typeface="Segoe UI Semibold" panose="020B0702040204020203" pitchFamily="34" charset="0"/>
                </a:rPr>
                <a:t>Related pain points*</a:t>
              </a:r>
            </a:p>
          </p:txBody>
        </p:sp>
        <p:cxnSp>
          <p:nvCxnSpPr>
            <p:cNvPr id="199" name="Straight Connector 133"/>
            <p:cNvCxnSpPr/>
            <p:nvPr/>
          </p:nvCxnSpPr>
          <p:spPr>
            <a:xfrm flipH="1">
              <a:off x="8443991" y="2612010"/>
              <a:ext cx="3289891" cy="0"/>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Straight Connector 133"/>
            <p:cNvCxnSpPr/>
            <p:nvPr/>
          </p:nvCxnSpPr>
          <p:spPr>
            <a:xfrm flipH="1">
              <a:off x="3030971" y="2612010"/>
              <a:ext cx="3200400" cy="0"/>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03" name="Rectangle 150"/>
          <p:cNvSpPr/>
          <p:nvPr/>
        </p:nvSpPr>
        <p:spPr bwMode="auto">
          <a:xfrm>
            <a:off x="6059525" y="3500637"/>
            <a:ext cx="271079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114" fontAlgn="base">
              <a:spcBef>
                <a:spcPct val="0"/>
              </a:spcBef>
              <a:spcAft>
                <a:spcPct val="0"/>
              </a:spcAft>
              <a:defRPr/>
            </a:pPr>
            <a:r>
              <a:rPr lang="en-US" sz="1100" dirty="0">
                <a:solidFill>
                  <a:srgbClr val="505050"/>
                </a:solidFill>
                <a:latin typeface="Segoe UI"/>
                <a:ea typeface="Segoe UI" pitchFamily="34" charset="0"/>
                <a:cs typeface="Segoe UI" pitchFamily="34" charset="0"/>
              </a:rPr>
              <a:t>AR aging is often incorrect and incomplete</a:t>
            </a:r>
          </a:p>
        </p:txBody>
      </p:sp>
    </p:spTree>
    <p:extLst>
      <p:ext uri="{BB962C8B-B14F-4D97-AF65-F5344CB8AC3E}">
        <p14:creationId xmlns:p14="http://schemas.microsoft.com/office/powerpoint/2010/main" val="3742345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1.04672E-6 -3.22288E-6 L -1.04672E-6 0.03246 " pathEditMode="relative" rAng="0" ptsTypes="AA">
                                      <p:cBhvr>
                                        <p:cTn id="9" dur="750" spd="-100000" fill="hold"/>
                                        <p:tgtEl>
                                          <p:spTgt spid="3"/>
                                        </p:tgtEl>
                                        <p:attrNameLst>
                                          <p:attrName>ppt_x</p:attrName>
                                          <p:attrName>ppt_y</p:attrName>
                                        </p:attrNameLst>
                                      </p:cBhvr>
                                      <p:rCtr x="0" y="1611"/>
                                    </p:animMotion>
                                  </p:childTnLst>
                                </p:cTn>
                              </p:par>
                              <p:par>
                                <p:cTn id="10" presetID="10" presetClass="entr" presetSubtype="0" fill="hold" grpId="0" nodeType="withEffect">
                                  <p:stCondLst>
                                    <p:cond delay="0"/>
                                  </p:stCondLst>
                                  <p:childTnLst>
                                    <p:set>
                                      <p:cBhvr>
                                        <p:cTn id="11" dur="1" fill="hold">
                                          <p:stCondLst>
                                            <p:cond delay="0"/>
                                          </p:stCondLst>
                                        </p:cTn>
                                        <p:tgtEl>
                                          <p:spTgt spid="172"/>
                                        </p:tgtEl>
                                        <p:attrNameLst>
                                          <p:attrName>style.visibility</p:attrName>
                                        </p:attrNameLst>
                                      </p:cBhvr>
                                      <p:to>
                                        <p:strVal val="visible"/>
                                      </p:to>
                                    </p:set>
                                    <p:animEffect transition="in" filter="fade">
                                      <p:cBhvr>
                                        <p:cTn id="12" dur="5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p:cNvSpPr/>
          <p:nvPr/>
        </p:nvSpPr>
        <p:spPr bwMode="auto">
          <a:xfrm>
            <a:off x="6097161" y="2393619"/>
            <a:ext cx="5827920"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defTabSz="932114" fontAlgn="base">
              <a:lnSpc>
                <a:spcPct val="90000"/>
              </a:lnSpc>
              <a:spcAft>
                <a:spcPts val="800"/>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Visually identify trends over time and compare using aging buckets</a:t>
            </a:r>
          </a:p>
        </p:txBody>
      </p:sp>
      <p:sp>
        <p:nvSpPr>
          <p:cNvPr id="19" name="Rectangle 18"/>
          <p:cNvSpPr/>
          <p:nvPr/>
        </p:nvSpPr>
        <p:spPr bwMode="auto">
          <a:xfrm>
            <a:off x="6097161" y="3806693"/>
            <a:ext cx="5827920"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lvl="1"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Quickly understand the company’s cash position by taking a look at the receivable totals in real-time</a:t>
            </a:r>
          </a:p>
        </p:txBody>
      </p:sp>
      <p:sp>
        <p:nvSpPr>
          <p:cNvPr id="18" name="Rectangle 17"/>
          <p:cNvSpPr/>
          <p:nvPr/>
        </p:nvSpPr>
        <p:spPr bwMode="auto">
          <a:xfrm>
            <a:off x="6097161" y="5219767"/>
            <a:ext cx="5827920"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lvl="1" defTabSz="914367">
              <a:lnSpc>
                <a:spcPct val="90000"/>
              </a:lnSpc>
              <a:spcAft>
                <a:spcPts val="333"/>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Relevant AR data is contained in the same dashboard, allowing for faster data analysis</a:t>
            </a:r>
          </a:p>
        </p:txBody>
      </p:sp>
      <p:grpSp>
        <p:nvGrpSpPr>
          <p:cNvPr id="44" name="Group 43"/>
          <p:cNvGrpSpPr/>
          <p:nvPr/>
        </p:nvGrpSpPr>
        <p:grpSpPr>
          <a:xfrm>
            <a:off x="5539696" y="2393619"/>
            <a:ext cx="519759" cy="1346721"/>
            <a:chOff x="6031778" y="2441119"/>
            <a:chExt cx="530181" cy="1024131"/>
          </a:xfrm>
        </p:grpSpPr>
        <p:sp>
          <p:nvSpPr>
            <p:cNvPr id="45" name="Isosceles Triangle 44"/>
            <p:cNvSpPr/>
            <p:nvPr/>
          </p:nvSpPr>
          <p:spPr bwMode="auto">
            <a:xfrm rot="5400000">
              <a:off x="5913605" y="2816895"/>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Rectangle 45"/>
            <p:cNvSpPr/>
            <p:nvPr/>
          </p:nvSpPr>
          <p:spPr bwMode="auto">
            <a:xfrm>
              <a:off x="6092738" y="2441120"/>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Isosceles Triangle 46"/>
            <p:cNvSpPr/>
            <p:nvPr/>
          </p:nvSpPr>
          <p:spPr bwMode="auto">
            <a:xfrm rot="5400000">
              <a:off x="5852645" y="2816894"/>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p:cNvSpPr/>
            <p:nvPr/>
          </p:nvSpPr>
          <p:spPr bwMode="auto">
            <a:xfrm>
              <a:off x="6031778" y="2441119"/>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Isosceles Triangle 48"/>
            <p:cNvSpPr/>
            <p:nvPr/>
          </p:nvSpPr>
          <p:spPr bwMode="auto">
            <a:xfrm rot="5400000">
              <a:off x="5820895" y="2816893"/>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7" name="Group 36"/>
          <p:cNvGrpSpPr/>
          <p:nvPr/>
        </p:nvGrpSpPr>
        <p:grpSpPr>
          <a:xfrm>
            <a:off x="5539696" y="3806693"/>
            <a:ext cx="519759" cy="1346721"/>
            <a:chOff x="6031778" y="3519497"/>
            <a:chExt cx="530181" cy="1024131"/>
          </a:xfrm>
        </p:grpSpPr>
        <p:sp>
          <p:nvSpPr>
            <p:cNvPr id="38" name="Isosceles Triangle 37"/>
            <p:cNvSpPr/>
            <p:nvPr/>
          </p:nvSpPr>
          <p:spPr bwMode="auto">
            <a:xfrm rot="5400000">
              <a:off x="5913605" y="3895273"/>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Rectangle 38"/>
            <p:cNvSpPr/>
            <p:nvPr/>
          </p:nvSpPr>
          <p:spPr bwMode="auto">
            <a:xfrm>
              <a:off x="6092738" y="3519498"/>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0" name="Isosceles Triangle 39"/>
            <p:cNvSpPr/>
            <p:nvPr/>
          </p:nvSpPr>
          <p:spPr bwMode="auto">
            <a:xfrm rot="5400000">
              <a:off x="5852645" y="3895272"/>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p:cNvSpPr/>
            <p:nvPr/>
          </p:nvSpPr>
          <p:spPr bwMode="auto">
            <a:xfrm>
              <a:off x="6031778" y="3519497"/>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Isosceles Triangle 41"/>
            <p:cNvSpPr/>
            <p:nvPr/>
          </p:nvSpPr>
          <p:spPr bwMode="auto">
            <a:xfrm rot="5400000">
              <a:off x="5820895" y="3895271"/>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7" name="Group 26"/>
          <p:cNvGrpSpPr/>
          <p:nvPr/>
        </p:nvGrpSpPr>
        <p:grpSpPr>
          <a:xfrm>
            <a:off x="5539696" y="5219767"/>
            <a:ext cx="519759" cy="1346721"/>
            <a:chOff x="6031778" y="4597875"/>
            <a:chExt cx="530181" cy="1024131"/>
          </a:xfrm>
        </p:grpSpPr>
        <p:sp>
          <p:nvSpPr>
            <p:cNvPr id="29" name="Isosceles Triangle 28"/>
            <p:cNvSpPr/>
            <p:nvPr/>
          </p:nvSpPr>
          <p:spPr bwMode="auto">
            <a:xfrm rot="5400000">
              <a:off x="5913605" y="4973651"/>
              <a:ext cx="1024128" cy="2725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Rectangle 30"/>
            <p:cNvSpPr/>
            <p:nvPr/>
          </p:nvSpPr>
          <p:spPr bwMode="auto">
            <a:xfrm>
              <a:off x="6092738" y="4597876"/>
              <a:ext cx="199170" cy="10216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 name="Isosceles Triangle 32"/>
            <p:cNvSpPr/>
            <p:nvPr/>
          </p:nvSpPr>
          <p:spPr bwMode="auto">
            <a:xfrm rot="5400000">
              <a:off x="5852645" y="4973650"/>
              <a:ext cx="1024128" cy="272581"/>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Rectangle 34"/>
            <p:cNvSpPr/>
            <p:nvPr/>
          </p:nvSpPr>
          <p:spPr bwMode="auto">
            <a:xfrm>
              <a:off x="6031778" y="4597875"/>
              <a:ext cx="199170" cy="10216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6" name="Isosceles Triangle 35"/>
            <p:cNvSpPr/>
            <p:nvPr/>
          </p:nvSpPr>
          <p:spPr bwMode="auto">
            <a:xfrm rot="5400000">
              <a:off x="5820895" y="4973649"/>
              <a:ext cx="1024128" cy="272581"/>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aphicFrame>
        <p:nvGraphicFramePr>
          <p:cNvPr id="11" name="Object 10" hidden="1"/>
          <p:cNvGraphicFramePr>
            <a:graphicFrameLocks noChangeAspect="1"/>
          </p:cNvGraphicFramePr>
          <p:nvPr>
            <p:custDataLst>
              <p:tags r:id="rId2"/>
            </p:custDataLst>
            <p:extLst/>
          </p:nvPr>
        </p:nvGraphicFramePr>
        <p:xfrm>
          <a:off x="2453" y="2075"/>
          <a:ext cx="1587" cy="1587"/>
        </p:xfrm>
        <a:graphic>
          <a:graphicData uri="http://schemas.openxmlformats.org/presentationml/2006/ole">
            <mc:AlternateContent xmlns:mc="http://schemas.openxmlformats.org/markup-compatibility/2006">
              <mc:Choice xmlns:v="urn:schemas-microsoft-com:vml" Requires="v">
                <p:oleObj spid="_x0000_s72862" name="think-cell Slide" r:id="rId5" imgW="378" imgH="379" progId="TCLayout.ActiveDocument.1">
                  <p:embed/>
                </p:oleObj>
              </mc:Choice>
              <mc:Fallback>
                <p:oleObj name="think-cell Slide" r:id="rId5" imgW="378" imgH="379" progId="TCLayout.ActiveDocument.1">
                  <p:embed/>
                  <p:pic>
                    <p:nvPicPr>
                      <p:cNvPr id="11" name="Object 10" hidden="1"/>
                      <p:cNvPicPr/>
                      <p:nvPr/>
                    </p:nvPicPr>
                    <p:blipFill>
                      <a:blip r:embed="rId6"/>
                      <a:stretch>
                        <a:fillRect/>
                      </a:stretch>
                    </p:blipFill>
                    <p:spPr>
                      <a:xfrm>
                        <a:off x="2453" y="2075"/>
                        <a:ext cx="1587" cy="1587"/>
                      </a:xfrm>
                      <a:prstGeom prst="rect">
                        <a:avLst/>
                      </a:prstGeom>
                    </p:spPr>
                  </p:pic>
                </p:oleObj>
              </mc:Fallback>
            </mc:AlternateContent>
          </a:graphicData>
        </a:graphic>
      </p:graphicFrame>
      <p:sp>
        <p:nvSpPr>
          <p:cNvPr id="2" name="Title 1"/>
          <p:cNvSpPr>
            <a:spLocks noGrp="1"/>
          </p:cNvSpPr>
          <p:nvPr>
            <p:ph type="title"/>
          </p:nvPr>
        </p:nvSpPr>
        <p:spPr>
          <a:xfrm>
            <a:off x="269241" y="289957"/>
            <a:ext cx="11922760" cy="899537"/>
          </a:xfrm>
        </p:spPr>
        <p:txBody>
          <a:bodyPr/>
          <a:lstStyle/>
          <a:p>
            <a:r>
              <a:rPr lang="en-US" sz="3921" dirty="0"/>
              <a:t>How can the AR template help you asses system availability and capacity, and track and enforce compliance?</a:t>
            </a:r>
          </a:p>
        </p:txBody>
      </p:sp>
      <p:sp useBgFill="1">
        <p:nvSpPr>
          <p:cNvPr id="50" name="Rectangle 49"/>
          <p:cNvSpPr/>
          <p:nvPr/>
        </p:nvSpPr>
        <p:spPr bwMode="auto">
          <a:xfrm>
            <a:off x="3854938" y="2281097"/>
            <a:ext cx="2219917" cy="448212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TextBox 50"/>
          <p:cNvSpPr txBox="1"/>
          <p:nvPr/>
        </p:nvSpPr>
        <p:spPr>
          <a:xfrm>
            <a:off x="276710" y="1820891"/>
            <a:ext cx="3099503" cy="56121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961" b="1"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Key pain points</a:t>
            </a:r>
          </a:p>
        </p:txBody>
      </p:sp>
      <p:sp>
        <p:nvSpPr>
          <p:cNvPr id="52" name="TextBox 51"/>
          <p:cNvSpPr txBox="1"/>
          <p:nvPr/>
        </p:nvSpPr>
        <p:spPr>
          <a:xfrm>
            <a:off x="6097160" y="1820891"/>
            <a:ext cx="3099503" cy="561211"/>
          </a:xfrm>
          <a:prstGeom prst="rect">
            <a:avLst/>
          </a:prstGeom>
          <a:noFill/>
        </p:spPr>
        <p:txBody>
          <a:bodyPr wrap="square" lIns="537855" tIns="143428" rIns="179285" bIns="143428" rtlCol="0">
            <a:spAutoFit/>
          </a:bodyPr>
          <a:lstStyle/>
          <a:p>
            <a:pPr defTabSz="914367">
              <a:lnSpc>
                <a:spcPct val="90000"/>
              </a:lnSpc>
              <a:spcAft>
                <a:spcPts val="588"/>
              </a:spcAft>
              <a:defRPr/>
            </a:pPr>
            <a:r>
              <a:rPr lang="en-US" sz="1961" b="1" dirty="0">
                <a:gradFill>
                  <a:gsLst>
                    <a:gs pos="2917">
                      <a:srgbClr val="0078D7"/>
                    </a:gs>
                    <a:gs pos="100000">
                      <a:srgbClr val="0078D7"/>
                    </a:gs>
                  </a:gsLst>
                  <a:lin ang="5400000" scaled="0"/>
                </a:gradFill>
                <a:latin typeface="Segoe UI Semibold" panose="020B0702040204020203" pitchFamily="34" charset="0"/>
                <a:cs typeface="Segoe UI Semibold" panose="020B0702040204020203" pitchFamily="34" charset="0"/>
              </a:rPr>
              <a:t>Solution Templates</a:t>
            </a:r>
          </a:p>
        </p:txBody>
      </p:sp>
      <p:sp>
        <p:nvSpPr>
          <p:cNvPr id="53" name="Rectangle 52"/>
          <p:cNvSpPr/>
          <p:nvPr/>
        </p:nvSpPr>
        <p:spPr bwMode="auto">
          <a:xfrm>
            <a:off x="269239" y="2393619"/>
            <a:ext cx="5806289"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32114" fontAlgn="base">
              <a:spcAft>
                <a:spcPts val="800"/>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Pinpointing money owed and how overdue it is can be complicated and take a long time</a:t>
            </a:r>
          </a:p>
        </p:txBody>
      </p:sp>
      <p:sp>
        <p:nvSpPr>
          <p:cNvPr id="54" name="Rectangle 53"/>
          <p:cNvSpPr/>
          <p:nvPr/>
        </p:nvSpPr>
        <p:spPr bwMode="auto">
          <a:xfrm>
            <a:off x="269239" y="3806693"/>
            <a:ext cx="5806289"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32114" fontAlgn="base">
              <a:spcAft>
                <a:spcPts val="800"/>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Stale/old data means no one knows what the current </a:t>
            </a:r>
            <a:b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b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situation is</a:t>
            </a:r>
          </a:p>
        </p:txBody>
      </p:sp>
      <p:sp>
        <p:nvSpPr>
          <p:cNvPr id="55" name="Rectangle 54"/>
          <p:cNvSpPr/>
          <p:nvPr/>
        </p:nvSpPr>
        <p:spPr bwMode="auto">
          <a:xfrm>
            <a:off x="269239" y="5219767"/>
            <a:ext cx="5806289" cy="13434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32114" fontAlgn="base">
              <a:spcAft>
                <a:spcPts val="800"/>
              </a:spcAft>
              <a:defRPr/>
            </a:pPr>
            <a:r>
              <a:rPr lang="en-US" sz="1568" dirty="0">
                <a:gradFill>
                  <a:gsLst>
                    <a:gs pos="2917">
                      <a:srgbClr val="505050"/>
                    </a:gs>
                    <a:gs pos="100000">
                      <a:srgbClr val="505050"/>
                    </a:gs>
                  </a:gsLst>
                  <a:lin ang="5400000" scaled="0"/>
                </a:gradFill>
                <a:latin typeface="Segoe UI Semilight" panose="020B0402040204020203" pitchFamily="34" charset="0"/>
                <a:cs typeface="Segoe UI Semilight" panose="020B0402040204020203" pitchFamily="34" charset="0"/>
              </a:rPr>
              <a:t>Disparate data sources make it nearly impossible to do simple comparisons</a:t>
            </a:r>
          </a:p>
        </p:txBody>
      </p:sp>
    </p:spTree>
    <p:extLst>
      <p:ext uri="{BB962C8B-B14F-4D97-AF65-F5344CB8AC3E}">
        <p14:creationId xmlns:p14="http://schemas.microsoft.com/office/powerpoint/2010/main" val="2008842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35" presetClass="path" presetSubtype="0" decel="100000" fill="hold" grpId="1" nodeType="withEffect">
                                  <p:stCondLst>
                                    <p:cond delay="0"/>
                                  </p:stCondLst>
                                  <p:childTnLst>
                                    <p:animMotion origin="layout" path="M -1.93771E-6 -3.63141E-7 L -0.01302 -3.63141E-7 " pathEditMode="relative" rAng="0" ptsTypes="AA">
                                      <p:cBhvr>
                                        <p:cTn id="9" dur="750" spd="-100000" fill="hold"/>
                                        <p:tgtEl>
                                          <p:spTgt spid="51"/>
                                        </p:tgtEl>
                                        <p:attrNameLst>
                                          <p:attrName>ppt_x</p:attrName>
                                          <p:attrName>ppt_y</p:attrName>
                                        </p:attrNameLst>
                                      </p:cBhvr>
                                      <p:rCtr x="-651" y="0"/>
                                    </p:animMotion>
                                  </p:childTnLst>
                                </p:cTn>
                              </p:par>
                              <p:par>
                                <p:cTn id="10" presetID="10" presetClass="entr" presetSubtype="0" fill="hold" grpId="0" nodeType="withEffect">
                                  <p:stCondLst>
                                    <p:cond delay="50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par>
                                <p:cTn id="13" presetID="35" presetClass="path" presetSubtype="0" decel="100000" fill="hold" grpId="1" nodeType="withEffect">
                                  <p:stCondLst>
                                    <p:cond delay="500"/>
                                  </p:stCondLst>
                                  <p:childTnLst>
                                    <p:animMotion origin="layout" path="M -1.93771E-6 -3.63141E-7 L -0.01302 -3.63141E-7 " pathEditMode="relative" rAng="0" ptsTypes="AA">
                                      <p:cBhvr>
                                        <p:cTn id="14" dur="500" spd="-100000" fill="hold"/>
                                        <p:tgtEl>
                                          <p:spTgt spid="52"/>
                                        </p:tgtEl>
                                        <p:attrNameLst>
                                          <p:attrName>ppt_x</p:attrName>
                                          <p:attrName>ppt_y</p:attrName>
                                        </p:attrNameLst>
                                      </p:cBhvr>
                                      <p:rCtr x="-651" y="0"/>
                                    </p:animMotion>
                                  </p:childTnLst>
                                </p:cTn>
                              </p:par>
                              <p:par>
                                <p:cTn id="15" presetID="10" presetClass="entr" presetSubtype="0" fill="hold" grpId="0" nodeType="withEffect">
                                  <p:stCondLst>
                                    <p:cond delay="25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par>
                                <p:cTn id="18" presetID="35" presetClass="path" presetSubtype="0" decel="100000" fill="hold" grpId="1" nodeType="withEffect">
                                  <p:stCondLst>
                                    <p:cond delay="250"/>
                                  </p:stCondLst>
                                  <p:childTnLst>
                                    <p:animMotion origin="layout" path="M 1.94026E-7 3.13209E-6 L -0.01302 3.13209E-6 " pathEditMode="relative" rAng="0" ptsTypes="AA">
                                      <p:cBhvr>
                                        <p:cTn id="19" dur="750" spd="-100000" fill="hold"/>
                                        <p:tgtEl>
                                          <p:spTgt spid="53"/>
                                        </p:tgtEl>
                                        <p:attrNameLst>
                                          <p:attrName>ppt_x</p:attrName>
                                          <p:attrName>ppt_y</p:attrName>
                                        </p:attrNameLst>
                                      </p:cBhvr>
                                      <p:rCtr x="-651" y="0"/>
                                    </p:animMotion>
                                  </p:childTnLst>
                                </p:cTn>
                              </p:par>
                              <p:par>
                                <p:cTn id="20" presetID="63" presetClass="path" presetSubtype="0" decel="100000" fill="hold" nodeType="withEffect">
                                  <p:stCondLst>
                                    <p:cond delay="750"/>
                                  </p:stCondLst>
                                  <p:childTnLst>
                                    <p:animMotion origin="layout" path="M -8.29717E-7 3.13209E-6 L 0.03064 3.13209E-6 " pathEditMode="relative" rAng="0" ptsTypes="AA">
                                      <p:cBhvr>
                                        <p:cTn id="21" dur="500" fill="hold"/>
                                        <p:tgtEl>
                                          <p:spTgt spid="44"/>
                                        </p:tgtEl>
                                        <p:attrNameLst>
                                          <p:attrName>ppt_x</p:attrName>
                                          <p:attrName>ppt_y</p:attrName>
                                        </p:attrNameLst>
                                      </p:cBhvr>
                                      <p:rCtr x="1532" y="0"/>
                                    </p:animMotion>
                                  </p:childTnLst>
                                </p:cTn>
                              </p:par>
                              <p:par>
                                <p:cTn id="22" presetID="10" presetClass="entr" presetSubtype="0" fill="hold" grpId="0" nodeType="withEffect">
                                  <p:stCondLst>
                                    <p:cond delay="10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35" presetClass="path" presetSubtype="0" decel="100000" fill="hold" grpId="1" nodeType="withEffect">
                                  <p:stCondLst>
                                    <p:cond delay="1000"/>
                                  </p:stCondLst>
                                  <p:childTnLst>
                                    <p:animMotion origin="layout" path="M 2.2313E-6 3.13209E-6 L -0.01302 3.13209E-6 " pathEditMode="relative" rAng="0" ptsTypes="AA">
                                      <p:cBhvr>
                                        <p:cTn id="26" dur="750" spd="-100000" fill="hold"/>
                                        <p:tgtEl>
                                          <p:spTgt spid="43"/>
                                        </p:tgtEl>
                                        <p:attrNameLst>
                                          <p:attrName>ppt_x</p:attrName>
                                          <p:attrName>ppt_y</p:attrName>
                                        </p:attrNameLst>
                                      </p:cBhvr>
                                      <p:rCtr x="-651"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35" presetClass="path" presetSubtype="0" decel="100000" fill="hold" grpId="1" nodeType="withEffect">
                                  <p:stCondLst>
                                    <p:cond delay="0"/>
                                  </p:stCondLst>
                                  <p:childTnLst>
                                    <p:animMotion origin="layout" path="M 1.94026E-7 -4.90241E-6 L -0.01302 -4.90241E-6 " pathEditMode="relative" rAng="0" ptsTypes="AA">
                                      <p:cBhvr>
                                        <p:cTn id="33" dur="750" spd="-100000" fill="hold"/>
                                        <p:tgtEl>
                                          <p:spTgt spid="54"/>
                                        </p:tgtEl>
                                        <p:attrNameLst>
                                          <p:attrName>ppt_x</p:attrName>
                                          <p:attrName>ppt_y</p:attrName>
                                        </p:attrNameLst>
                                      </p:cBhvr>
                                      <p:rCtr x="-651" y="0"/>
                                    </p:animMotion>
                                  </p:childTnLst>
                                </p:cTn>
                              </p:par>
                              <p:par>
                                <p:cTn id="34" presetID="63" presetClass="path" presetSubtype="0" decel="100000" fill="hold" nodeType="withEffect">
                                  <p:stCondLst>
                                    <p:cond delay="500"/>
                                  </p:stCondLst>
                                  <p:childTnLst>
                                    <p:animMotion origin="layout" path="M -8.29717E-7 -4.90241E-6 L 0.03064 -4.90241E-6 " pathEditMode="relative" rAng="0" ptsTypes="AA">
                                      <p:cBhvr>
                                        <p:cTn id="35" dur="500" fill="hold"/>
                                        <p:tgtEl>
                                          <p:spTgt spid="37"/>
                                        </p:tgtEl>
                                        <p:attrNameLst>
                                          <p:attrName>ppt_x</p:attrName>
                                          <p:attrName>ppt_y</p:attrName>
                                        </p:attrNameLst>
                                      </p:cBhvr>
                                      <p:rCtr x="1532" y="0"/>
                                    </p:animMotion>
                                  </p:childTnLst>
                                </p:cTn>
                              </p:par>
                              <p:par>
                                <p:cTn id="36" presetID="10" presetClass="entr" presetSubtype="0" fill="hold" grpId="0" nodeType="withEffect">
                                  <p:stCondLst>
                                    <p:cond delay="75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35" presetClass="path" presetSubtype="0" decel="100000" fill="hold" grpId="1" nodeType="withEffect">
                                  <p:stCondLst>
                                    <p:cond delay="750"/>
                                  </p:stCondLst>
                                  <p:childTnLst>
                                    <p:animMotion origin="layout" path="M 2.2313E-6 -4.90241E-6 L -0.01302 -4.90241E-6 " pathEditMode="relative" rAng="0" ptsTypes="AA">
                                      <p:cBhvr>
                                        <p:cTn id="40" dur="750" spd="-100000" fill="hold"/>
                                        <p:tgtEl>
                                          <p:spTgt spid="19"/>
                                        </p:tgtEl>
                                        <p:attrNameLst>
                                          <p:attrName>ppt_x</p:attrName>
                                          <p:attrName>ppt_y</p:attrName>
                                        </p:attrNameLst>
                                      </p:cBhvr>
                                      <p:rCtr x="-651" y="0"/>
                                    </p:animMotion>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par>
                                <p:cTn id="46" presetID="35" presetClass="path" presetSubtype="0" decel="100000" fill="hold" grpId="1" nodeType="withEffect">
                                  <p:stCondLst>
                                    <p:cond delay="0"/>
                                  </p:stCondLst>
                                  <p:childTnLst>
                                    <p:animMotion origin="layout" path="M 1.94026E-7 -2.9369E-6 L -0.01302 -2.9369E-6 " pathEditMode="relative" rAng="0" ptsTypes="AA">
                                      <p:cBhvr>
                                        <p:cTn id="47" dur="750" spd="-100000" fill="hold"/>
                                        <p:tgtEl>
                                          <p:spTgt spid="55"/>
                                        </p:tgtEl>
                                        <p:attrNameLst>
                                          <p:attrName>ppt_x</p:attrName>
                                          <p:attrName>ppt_y</p:attrName>
                                        </p:attrNameLst>
                                      </p:cBhvr>
                                      <p:rCtr x="-651" y="0"/>
                                    </p:animMotion>
                                  </p:childTnLst>
                                </p:cTn>
                              </p:par>
                              <p:par>
                                <p:cTn id="48" presetID="63" presetClass="path" presetSubtype="0" decel="100000" fill="hold" nodeType="withEffect">
                                  <p:stCondLst>
                                    <p:cond delay="500"/>
                                  </p:stCondLst>
                                  <p:childTnLst>
                                    <p:animMotion origin="layout" path="M -8.29717E-7 9.98638E-8 L 0.03064 9.98638E-8 " pathEditMode="relative" rAng="0" ptsTypes="AA">
                                      <p:cBhvr>
                                        <p:cTn id="49" dur="500" fill="hold"/>
                                        <p:tgtEl>
                                          <p:spTgt spid="27"/>
                                        </p:tgtEl>
                                        <p:attrNameLst>
                                          <p:attrName>ppt_x</p:attrName>
                                          <p:attrName>ppt_y</p:attrName>
                                        </p:attrNameLst>
                                      </p:cBhvr>
                                      <p:rCtr x="1532" y="0"/>
                                    </p:animMotion>
                                  </p:childTnLst>
                                </p:cTn>
                              </p:par>
                              <p:par>
                                <p:cTn id="50" presetID="10" presetClass="entr" presetSubtype="0" fill="hold" grpId="0" nodeType="withEffect">
                                  <p:stCondLst>
                                    <p:cond delay="75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35" presetClass="path" presetSubtype="0" decel="100000" fill="hold" grpId="1" nodeType="withEffect">
                                  <p:stCondLst>
                                    <p:cond delay="750"/>
                                  </p:stCondLst>
                                  <p:childTnLst>
                                    <p:animMotion origin="layout" path="M 2.2313E-6 -2.9369E-6 L -0.01302 -2.9369E-6 " pathEditMode="relative" rAng="0" ptsTypes="AA">
                                      <p:cBhvr>
                                        <p:cTn id="54" dur="750" spd="-100000" fill="hold"/>
                                        <p:tgtEl>
                                          <p:spTgt spid="18"/>
                                        </p:tgtEl>
                                        <p:attrNameLst>
                                          <p:attrName>ppt_x</p:attrName>
                                          <p:attrName>ppt_y</p:attrName>
                                        </p:attrNameLst>
                                      </p:cBhvr>
                                      <p:rCtr x="-6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19" grpId="0" animBg="1"/>
      <p:bldP spid="19" grpId="1" animBg="1"/>
      <p:bldP spid="18" grpId="0" animBg="1"/>
      <p:bldP spid="18" grpId="1" animBg="1"/>
      <p:bldP spid="51" grpId="0"/>
      <p:bldP spid="51" grpId="1"/>
      <p:bldP spid="52" grpId="0"/>
      <p:bldP spid="52" grpId="1"/>
      <p:bldP spid="53" grpId="0" animBg="1"/>
      <p:bldP spid="53" grpId="1" animBg="1"/>
      <p:bldP spid="54" grpId="0" animBg="1"/>
      <p:bldP spid="54" grpId="1" animBg="1"/>
      <p:bldP spid="55" grpId="0" animBg="1"/>
      <p:bldP spid="55" grpId="1" animBg="1"/>
    </p:bldLst>
  </p:timing>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p:cNvSpPr/>
          <p:nvPr/>
        </p:nvSpPr>
        <p:spPr bwMode="auto">
          <a:xfrm>
            <a:off x="268929" y="1692368"/>
            <a:ext cx="11141306" cy="93348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Architecture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68928" y="291548"/>
            <a:ext cx="11655840" cy="749704"/>
          </a:xfrm>
        </p:spPr>
        <p:txBody>
          <a:bodyPr/>
          <a:lstStyle/>
          <a:p>
            <a:r>
              <a:rPr lang="en-US" sz="5294" dirty="0"/>
              <a:t>Using the AR template</a:t>
            </a:r>
            <a:endParaRPr lang="en-US" sz="3921" dirty="0">
              <a:gradFill>
                <a:gsLst>
                  <a:gs pos="1250">
                    <a:schemeClr val="tx2"/>
                  </a:gs>
                  <a:gs pos="99000">
                    <a:schemeClr val="tx2"/>
                  </a:gs>
                </a:gsLst>
                <a:lin ang="5400000" scaled="0"/>
              </a:gradFill>
            </a:endParaRPr>
          </a:p>
        </p:txBody>
      </p:sp>
      <p:sp>
        <p:nvSpPr>
          <p:cNvPr id="11" name="Rectangle 10"/>
          <p:cNvSpPr/>
          <p:nvPr/>
        </p:nvSpPr>
        <p:spPr bwMode="auto">
          <a:xfrm>
            <a:off x="268929" y="3096403"/>
            <a:ext cx="11141306" cy="13303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Quick install</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4"/>
          <p:cNvSpPr txBox="1"/>
          <p:nvPr/>
        </p:nvSpPr>
        <p:spPr>
          <a:xfrm>
            <a:off x="2731522" y="3096404"/>
            <a:ext cx="8678713" cy="1345699"/>
          </a:xfrm>
          <a:prstGeom prst="rect">
            <a:avLst/>
          </a:prstGeom>
          <a:noFill/>
        </p:spPr>
        <p:txBody>
          <a:bodyPr wrap="square" lIns="179285" tIns="143428" rIns="179285" bIns="143428" rtlCol="0">
            <a:spAutoFit/>
          </a:bodyPr>
          <a:lstStyle/>
          <a:p>
            <a:pPr defTabSz="914367">
              <a:defRPr/>
            </a:pPr>
            <a:r>
              <a:rPr lang="en-US" sz="1372" dirty="0">
                <a:solidFill>
                  <a:srgbClr val="505050"/>
                </a:solidFill>
                <a:latin typeface="Segoe UI"/>
              </a:rPr>
              <a:t>Read access to the SAP Database</a:t>
            </a:r>
          </a:p>
          <a:p>
            <a:pPr defTabSz="914367">
              <a:defRPr/>
            </a:pPr>
            <a:r>
              <a:rPr lang="en-US" sz="1372" dirty="0">
                <a:solidFill>
                  <a:srgbClr val="505050"/>
                </a:solidFill>
                <a:latin typeface="Segoe UI"/>
              </a:rPr>
              <a:t>Azure Subscription (to use Azure SQL)</a:t>
            </a:r>
          </a:p>
          <a:p>
            <a:pPr defTabSz="914367">
              <a:defRPr/>
            </a:pPr>
            <a:r>
              <a:rPr lang="en-US" sz="1372" dirty="0">
                <a:solidFill>
                  <a:srgbClr val="505050"/>
                </a:solidFill>
                <a:latin typeface="Segoe UI"/>
              </a:rPr>
              <a:t>Power BI Pro (to share the template with your organization)</a:t>
            </a:r>
          </a:p>
          <a:p>
            <a:pPr defTabSz="914367">
              <a:defRPr/>
            </a:pPr>
            <a:r>
              <a:rPr lang="en-US" sz="1372" dirty="0">
                <a:solidFill>
                  <a:srgbClr val="505050"/>
                </a:solidFill>
                <a:latin typeface="Segoe UI"/>
              </a:rPr>
              <a:t>Power BI Desktop (latest version)</a:t>
            </a:r>
          </a:p>
          <a:p>
            <a:pPr defTabSz="914367">
              <a:defRPr/>
            </a:pPr>
            <a:r>
              <a:rPr lang="en-US" sz="1372" dirty="0">
                <a:solidFill>
                  <a:srgbClr val="505050"/>
                </a:solidFill>
                <a:latin typeface="Segoe UI"/>
              </a:rPr>
              <a:t>A Simplement Trial Account</a:t>
            </a:r>
          </a:p>
        </p:txBody>
      </p:sp>
      <p:sp>
        <p:nvSpPr>
          <p:cNvPr id="13" name="Rectangle 12"/>
          <p:cNvSpPr/>
          <p:nvPr/>
        </p:nvSpPr>
        <p:spPr bwMode="auto">
          <a:xfrm>
            <a:off x="268929" y="4487957"/>
            <a:ext cx="11141306" cy="10600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Customize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TextBox 16"/>
          <p:cNvSpPr txBox="1"/>
          <p:nvPr/>
        </p:nvSpPr>
        <p:spPr>
          <a:xfrm>
            <a:off x="2731520" y="4702047"/>
            <a:ext cx="8678713" cy="500866"/>
          </a:xfrm>
          <a:prstGeom prst="rect">
            <a:avLst/>
          </a:prstGeom>
          <a:noFill/>
        </p:spPr>
        <p:txBody>
          <a:bodyPr wrap="square" lIns="179285" tIns="143428" rIns="179285" bIns="143428" rtlCol="0">
            <a:spAutoFit/>
          </a:bodyPr>
          <a:lstStyle/>
          <a:p>
            <a:pPr defTabSz="914225">
              <a:defRPr/>
            </a:pPr>
            <a:endParaRPr lang="en-US" sz="1372" dirty="0">
              <a:solidFill>
                <a:srgbClr val="505050"/>
              </a:solidFill>
              <a:latin typeface="Segoe UI"/>
              <a:cs typeface="Segoe UI" pitchFamily="34" charset="0"/>
            </a:endParaRPr>
          </a:p>
        </p:txBody>
      </p:sp>
      <p:sp>
        <p:nvSpPr>
          <p:cNvPr id="18" name="Rectangle 17"/>
          <p:cNvSpPr/>
          <p:nvPr/>
        </p:nvSpPr>
        <p:spPr bwMode="auto">
          <a:xfrm>
            <a:off x="268928" y="5604546"/>
            <a:ext cx="11141306" cy="7269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400" dirty="0">
                <a:gradFill>
                  <a:gsLst>
                    <a:gs pos="2917">
                      <a:srgbClr val="505050"/>
                    </a:gs>
                    <a:gs pos="100000">
                      <a:srgbClr val="505050"/>
                    </a:gs>
                  </a:gsLst>
                  <a:lin ang="5400000" scaled="0"/>
                </a:gradFill>
                <a:latin typeface="Segoe UI Semibold" panose="020B0702040204020203" pitchFamily="34" charset="0"/>
                <a:ea typeface="Segoe UI" pitchFamily="34" charset="0"/>
                <a:cs typeface="Segoe UI Semibold" panose="020B0702040204020203" pitchFamily="34" charset="0"/>
              </a:rPr>
              <a:t>Share</a:t>
            </a: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2731520" y="5619390"/>
            <a:ext cx="8678713" cy="712074"/>
          </a:xfrm>
          <a:prstGeom prst="rect">
            <a:avLst/>
          </a:prstGeom>
          <a:noFill/>
        </p:spPr>
        <p:txBody>
          <a:bodyPr wrap="square" lIns="179285" tIns="143428" rIns="179285" bIns="143428" rtlCol="0">
            <a:spAutoFit/>
          </a:bodyPr>
          <a:lstStyle/>
          <a:p>
            <a:pPr defTabSz="914225">
              <a:defRPr/>
            </a:pPr>
            <a:r>
              <a:rPr lang="en-US" sz="1372" dirty="0">
                <a:solidFill>
                  <a:srgbClr val="505050"/>
                </a:solidFill>
                <a:latin typeface="Segoe UI"/>
                <a:cs typeface="Segoe UI" pitchFamily="34" charset="0"/>
              </a:rPr>
              <a:t>Add or edit measures and views in Power BI</a:t>
            </a:r>
          </a:p>
          <a:p>
            <a:pPr defTabSz="914225">
              <a:defRPr/>
            </a:pPr>
            <a:r>
              <a:rPr lang="en-US" sz="1372" dirty="0">
                <a:solidFill>
                  <a:srgbClr val="505050"/>
                </a:solidFill>
                <a:latin typeface="Segoe UI"/>
                <a:cs typeface="Segoe UI" pitchFamily="34" charset="0"/>
              </a:rPr>
              <a:t>Share insights through Power BI dashboards and mobile</a:t>
            </a:r>
          </a:p>
        </p:txBody>
      </p:sp>
      <p:cxnSp>
        <p:nvCxnSpPr>
          <p:cNvPr id="21" name="Straight Connector 132"/>
          <p:cNvCxnSpPr>
            <a:cxnSpLocks/>
          </p:cNvCxnSpPr>
          <p:nvPr/>
        </p:nvCxnSpPr>
        <p:spPr>
          <a:xfrm>
            <a:off x="2386656" y="3277969"/>
            <a:ext cx="0" cy="1007125"/>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132"/>
          <p:cNvCxnSpPr>
            <a:cxnSpLocks/>
          </p:cNvCxnSpPr>
          <p:nvPr/>
        </p:nvCxnSpPr>
        <p:spPr>
          <a:xfrm>
            <a:off x="2386656" y="4618496"/>
            <a:ext cx="0" cy="812140"/>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132"/>
          <p:cNvCxnSpPr>
            <a:cxnSpLocks/>
          </p:cNvCxnSpPr>
          <p:nvPr/>
        </p:nvCxnSpPr>
        <p:spPr>
          <a:xfrm>
            <a:off x="2377779" y="5735542"/>
            <a:ext cx="0" cy="417488"/>
          </a:xfrm>
          <a:prstGeom prst="line">
            <a:avLst/>
          </a:prstGeom>
          <a:ln w="9525">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2259370" y="1720191"/>
            <a:ext cx="6287055" cy="877839"/>
          </a:xfrm>
          <a:prstGeom prst="rect">
            <a:avLst/>
          </a:prstGeom>
        </p:spPr>
      </p:pic>
    </p:spTree>
    <p:extLst>
      <p:ext uri="{BB962C8B-B14F-4D97-AF65-F5344CB8AC3E}">
        <p14:creationId xmlns:p14="http://schemas.microsoft.com/office/powerpoint/2010/main" val="114871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294" dirty="0"/>
              <a:t>Key points and takeaways</a:t>
            </a:r>
          </a:p>
        </p:txBody>
      </p:sp>
      <p:sp>
        <p:nvSpPr>
          <p:cNvPr id="20" name="Content Placeholder 1"/>
          <p:cNvSpPr txBox="1">
            <a:spLocks/>
          </p:cNvSpPr>
          <p:nvPr/>
        </p:nvSpPr>
        <p:spPr>
          <a:xfrm>
            <a:off x="354036" y="1797442"/>
            <a:ext cx="10856548" cy="434787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176"/>
              </a:spcAft>
              <a:buNone/>
              <a:defRPr/>
            </a:pPr>
            <a:r>
              <a:rPr lang="en-US" sz="2549" dirty="0">
                <a:gradFill>
                  <a:gsLst>
                    <a:gs pos="1250">
                      <a:srgbClr val="FFFFFF"/>
                    </a:gs>
                    <a:gs pos="100000">
                      <a:srgbClr val="FFFFFF"/>
                    </a:gs>
                  </a:gsLst>
                  <a:lin ang="5400000" scaled="0"/>
                </a:gradFill>
                <a:latin typeface="+mn-lt"/>
              </a:rPr>
              <a:t>Solution templates help you </a:t>
            </a:r>
          </a:p>
          <a:p>
            <a:pPr marL="336145" indent="-336145" defTabSz="914367">
              <a:spcBef>
                <a:spcPts val="0"/>
              </a:spcBef>
              <a:spcAft>
                <a:spcPts val="1176"/>
              </a:spcAft>
              <a:defRPr/>
            </a:pPr>
            <a:r>
              <a:rPr lang="en-US" sz="2549" dirty="0">
                <a:gradFill>
                  <a:gsLst>
                    <a:gs pos="1250">
                      <a:srgbClr val="FFFFFF"/>
                    </a:gs>
                    <a:gs pos="100000">
                      <a:srgbClr val="FFFFFF"/>
                    </a:gs>
                  </a:gsLst>
                  <a:lin ang="5400000" scaled="0"/>
                </a:gradFill>
              </a:rPr>
              <a:t>Get insights from widely used business applications </a:t>
            </a:r>
            <a:endParaRPr lang="en-US" sz="2549" dirty="0">
              <a:gradFill>
                <a:gsLst>
                  <a:gs pos="1250">
                    <a:srgbClr val="FFFFFF"/>
                  </a:gs>
                  <a:gs pos="100000">
                    <a:srgbClr val="FFFFFF"/>
                  </a:gs>
                </a:gsLst>
                <a:lin ang="5400000" scaled="0"/>
              </a:gradFill>
              <a:latin typeface="+mn-lt"/>
            </a:endParaRPr>
          </a:p>
          <a:p>
            <a:pPr marL="336145" indent="-336145" defTabSz="914367">
              <a:spcBef>
                <a:spcPts val="0"/>
              </a:spcBef>
              <a:spcAft>
                <a:spcPts val="1176"/>
              </a:spcAft>
              <a:defRPr/>
            </a:pPr>
            <a:r>
              <a:rPr lang="en-US" sz="2549" dirty="0">
                <a:gradFill>
                  <a:gsLst>
                    <a:gs pos="1250">
                      <a:srgbClr val="FFFFFF"/>
                    </a:gs>
                    <a:gs pos="100000">
                      <a:srgbClr val="FFFFFF"/>
                    </a:gs>
                  </a:gsLst>
                  <a:lin ang="5400000" scaled="0"/>
                </a:gradFill>
              </a:rPr>
              <a:t>Jumpstart projects and scale quickly</a:t>
            </a:r>
          </a:p>
          <a:p>
            <a:pPr marL="336145" indent="-336145" defTabSz="914367">
              <a:spcBef>
                <a:spcPts val="0"/>
              </a:spcBef>
              <a:spcAft>
                <a:spcPts val="2941"/>
              </a:spcAft>
              <a:defRPr/>
            </a:pPr>
            <a:r>
              <a:rPr lang="en-US" sz="2549" dirty="0">
                <a:gradFill>
                  <a:gsLst>
                    <a:gs pos="1250">
                      <a:srgbClr val="FFFFFF"/>
                    </a:gs>
                    <a:gs pos="100000">
                      <a:srgbClr val="FFFFFF"/>
                    </a:gs>
                  </a:gsLst>
                  <a:lin ang="5400000" scaled="0"/>
                </a:gradFill>
              </a:rPr>
              <a:t>Set up in minutes, and customize the result to best suit your customer</a:t>
            </a:r>
          </a:p>
          <a:p>
            <a:pPr marL="336145" indent="-336145" defTabSz="914367">
              <a:spcBef>
                <a:spcPts val="0"/>
              </a:spcBef>
              <a:spcAft>
                <a:spcPts val="2941"/>
              </a:spcAft>
              <a:buFontTx/>
              <a:buChar char="-"/>
              <a:defRPr/>
            </a:pPr>
            <a:endParaRPr lang="en-US" sz="2549" dirty="0">
              <a:gradFill>
                <a:gsLst>
                  <a:gs pos="1250">
                    <a:srgbClr val="FFFFFF"/>
                  </a:gs>
                  <a:gs pos="100000">
                    <a:srgbClr val="FFFFFF"/>
                  </a:gs>
                </a:gsLst>
                <a:lin ang="5400000" scaled="0"/>
              </a:gradFill>
              <a:latin typeface="+mn-lt"/>
            </a:endParaRPr>
          </a:p>
        </p:txBody>
      </p:sp>
    </p:spTree>
    <p:extLst>
      <p:ext uri="{BB962C8B-B14F-4D97-AF65-F5344CB8AC3E}">
        <p14:creationId xmlns:p14="http://schemas.microsoft.com/office/powerpoint/2010/main" val="3148210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07</a:t>
            </a:r>
            <a:br>
              <a:rPr lang="en-US" noProof="0" dirty="0"/>
            </a:br>
            <a:r>
              <a:rPr lang="en-US" noProof="0" dirty="0"/>
              <a:t>Summary</a:t>
            </a:r>
          </a:p>
        </p:txBody>
      </p:sp>
      <p:sp>
        <p:nvSpPr>
          <p:cNvPr id="3" name="Text Placeholder 2"/>
          <p:cNvSpPr>
            <a:spLocks noGrp="1"/>
          </p:cNvSpPr>
          <p:nvPr>
            <p:ph type="body" sz="quarter" idx="10"/>
          </p:nvPr>
        </p:nvSpPr>
        <p:spPr/>
        <p:txBody>
          <a:bodyPr/>
          <a:lstStyle/>
          <a:p>
            <a:r>
              <a:rPr lang="en-US" noProof="0" dirty="0"/>
              <a:t>Power BI overview</a:t>
            </a:r>
          </a:p>
          <a:p>
            <a:r>
              <a:rPr lang="en-US" noProof="0" dirty="0"/>
              <a:t>Power BI benefits by role</a:t>
            </a:r>
          </a:p>
          <a:p>
            <a:r>
              <a:rPr lang="en-US" noProof="0" dirty="0"/>
              <a:t>Power BI licensing</a:t>
            </a:r>
          </a:p>
          <a:p>
            <a:r>
              <a:rPr lang="en-US" noProof="0" dirty="0"/>
              <a:t>Signing up for Power BI</a:t>
            </a:r>
          </a:p>
          <a:p>
            <a:endParaRPr lang="en-US" noProof="0" dirty="0"/>
          </a:p>
        </p:txBody>
      </p:sp>
    </p:spTree>
    <p:extLst>
      <p:ext uri="{BB962C8B-B14F-4D97-AF65-F5344CB8AC3E}">
        <p14:creationId xmlns:p14="http://schemas.microsoft.com/office/powerpoint/2010/main" val="265537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000000"/>
                </a:solidFill>
              </a:rPr>
              <a:t>Power BI overview</a:t>
            </a:r>
            <a:endParaRPr lang="en-US" noProof="0" dirty="0"/>
          </a:p>
        </p:txBody>
      </p:sp>
      <p:sp>
        <p:nvSpPr>
          <p:cNvPr id="3" name="Content Placeholder 2"/>
          <p:cNvSpPr>
            <a:spLocks noGrp="1"/>
          </p:cNvSpPr>
          <p:nvPr>
            <p:ph sz="quarter" idx="10"/>
          </p:nvPr>
        </p:nvSpPr>
        <p:spPr/>
        <p:txBody>
          <a:bodyPr/>
          <a:lstStyle/>
          <a:p>
            <a:endParaRPr lang="en-US" dirty="0"/>
          </a:p>
        </p:txBody>
      </p:sp>
      <p:sp>
        <p:nvSpPr>
          <p:cNvPr id="5" name="Flowchart: Process 4"/>
          <p:cNvSpPr/>
          <p:nvPr/>
        </p:nvSpPr>
        <p:spPr bwMode="auto">
          <a:xfrm>
            <a:off x="457677" y="1332409"/>
            <a:ext cx="3457807" cy="3862966"/>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6" name="Rectangle 5"/>
          <p:cNvSpPr/>
          <p:nvPr/>
        </p:nvSpPr>
        <p:spPr bwMode="auto">
          <a:xfrm>
            <a:off x="457677" y="1012715"/>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p:nvPicPr>
        <p:blipFill>
          <a:blip r:embed="rId2"/>
          <a:stretch>
            <a:fillRect/>
          </a:stretch>
        </p:blipFill>
        <p:spPr>
          <a:xfrm>
            <a:off x="8104166" y="5755213"/>
            <a:ext cx="2075044" cy="727912"/>
          </a:xfrm>
          <a:prstGeom prst="rect">
            <a:avLst/>
          </a:prstGeom>
        </p:spPr>
      </p:pic>
      <p:pic>
        <p:nvPicPr>
          <p:cNvPr id="8" name="Picture 7"/>
          <p:cNvPicPr>
            <a:picLocks noChangeAspect="1"/>
          </p:cNvPicPr>
          <p:nvPr/>
        </p:nvPicPr>
        <p:blipFill>
          <a:blip r:embed="rId3"/>
          <a:stretch>
            <a:fillRect/>
          </a:stretch>
        </p:blipFill>
        <p:spPr>
          <a:xfrm>
            <a:off x="9465140" y="5657193"/>
            <a:ext cx="1838932" cy="1018710"/>
          </a:xfrm>
          <a:prstGeom prst="rect">
            <a:avLst/>
          </a:prstGeom>
        </p:spPr>
      </p:pic>
      <p:sp>
        <p:nvSpPr>
          <p:cNvPr id="9" name="Rectangle 8"/>
          <p:cNvSpPr/>
          <p:nvPr/>
        </p:nvSpPr>
        <p:spPr bwMode="auto">
          <a:xfrm>
            <a:off x="6773833" y="5676505"/>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defTabSz="932293" fontAlgn="base">
              <a:spcBef>
                <a:spcPct val="0"/>
              </a:spcBef>
              <a:spcAft>
                <a:spcPct val="0"/>
              </a:spcAft>
            </a:pPr>
            <a:endParaRPr lang="en-US" sz="2600" dirty="0">
              <a:solidFill>
                <a:srgbClr val="FFFFFF"/>
              </a:solidFill>
              <a:latin typeface="Segoe UI Light"/>
              <a:ea typeface="Segoe UI" pitchFamily="34" charset="0"/>
              <a:cs typeface="Segoe UI" pitchFamily="34" charset="0"/>
            </a:endParaRPr>
          </a:p>
        </p:txBody>
      </p:sp>
      <p:sp>
        <p:nvSpPr>
          <p:cNvPr id="10" name="Rectangle 9"/>
          <p:cNvSpPr/>
          <p:nvPr/>
        </p:nvSpPr>
        <p:spPr>
          <a:xfrm>
            <a:off x="7494927" y="5256611"/>
            <a:ext cx="2681209" cy="369332"/>
          </a:xfrm>
          <a:prstGeom prst="rect">
            <a:avLst/>
          </a:prstGeom>
        </p:spPr>
        <p:txBody>
          <a:bodyPr wrap="square">
            <a:spAutoFit/>
          </a:bodyPr>
          <a:lstStyle/>
          <a:p>
            <a:pPr algn="ctr" defTabSz="914367">
              <a:spcAft>
                <a:spcPts val="588"/>
              </a:spcAft>
            </a:pPr>
            <a:r>
              <a:rPr lang="en-US" dirty="0">
                <a:solidFill>
                  <a:srgbClr val="000000"/>
                </a:solidFill>
              </a:rPr>
              <a:t>Power BI REST API</a:t>
            </a:r>
          </a:p>
        </p:txBody>
      </p:sp>
      <p:sp>
        <p:nvSpPr>
          <p:cNvPr id="11" name="Rectangle 10"/>
          <p:cNvSpPr/>
          <p:nvPr/>
        </p:nvSpPr>
        <p:spPr>
          <a:xfrm>
            <a:off x="1010144" y="5256611"/>
            <a:ext cx="2291365" cy="369332"/>
          </a:xfrm>
          <a:prstGeom prst="rect">
            <a:avLst/>
          </a:prstGeom>
        </p:spPr>
        <p:txBody>
          <a:bodyPr wrap="square">
            <a:spAutoFit/>
          </a:bodyPr>
          <a:lstStyle/>
          <a:p>
            <a:pPr defTabSz="914367">
              <a:spcAft>
                <a:spcPts val="588"/>
              </a:spcAft>
            </a:pPr>
            <a:r>
              <a:rPr lang="en-US" dirty="0">
                <a:solidFill>
                  <a:srgbClr val="000000"/>
                </a:solidFill>
              </a:rPr>
              <a:t>Power BI Desktop</a:t>
            </a:r>
          </a:p>
        </p:txBody>
      </p:sp>
      <p:sp>
        <p:nvSpPr>
          <p:cNvPr id="12" name="Rectangle 19"/>
          <p:cNvSpPr/>
          <p:nvPr/>
        </p:nvSpPr>
        <p:spPr bwMode="auto">
          <a:xfrm>
            <a:off x="457678" y="4608396"/>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solidFill>
                <a:srgbClr val="217346"/>
              </a:solidFill>
              <a:ea typeface="Segoe UI" pitchFamily="34" charset="0"/>
              <a:cs typeface="Segoe UI" pitchFamily="34" charset="0"/>
            </a:endParaRPr>
          </a:p>
        </p:txBody>
      </p:sp>
      <p:sp>
        <p:nvSpPr>
          <p:cNvPr id="13" name="Oval 950"/>
          <p:cNvSpPr>
            <a:spLocks noChangeAspect="1"/>
          </p:cNvSpPr>
          <p:nvPr/>
        </p:nvSpPr>
        <p:spPr>
          <a:xfrm>
            <a:off x="1737513" y="5734240"/>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Prepare</a:t>
            </a:r>
          </a:p>
        </p:txBody>
      </p:sp>
      <p:sp>
        <p:nvSpPr>
          <p:cNvPr id="14" name="Oval 957"/>
          <p:cNvSpPr>
            <a:spLocks noChangeAspect="1"/>
          </p:cNvSpPr>
          <p:nvPr/>
        </p:nvSpPr>
        <p:spPr>
          <a:xfrm>
            <a:off x="2915282"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Explore</a:t>
            </a:r>
          </a:p>
        </p:txBody>
      </p:sp>
      <p:sp>
        <p:nvSpPr>
          <p:cNvPr id="15" name="Isosceles Triangle 48"/>
          <p:cNvSpPr/>
          <p:nvPr/>
        </p:nvSpPr>
        <p:spPr bwMode="auto">
          <a:xfrm rot="16200000" flipV="1">
            <a:off x="4984895" y="6066289"/>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6" name="Oval 70"/>
          <p:cNvSpPr>
            <a:spLocks noChangeAspect="1"/>
          </p:cNvSpPr>
          <p:nvPr/>
        </p:nvSpPr>
        <p:spPr>
          <a:xfrm>
            <a:off x="5270819"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Share</a:t>
            </a:r>
          </a:p>
        </p:txBody>
      </p:sp>
      <p:sp>
        <p:nvSpPr>
          <p:cNvPr id="17" name="Oval 47"/>
          <p:cNvSpPr>
            <a:spLocks noChangeAspect="1"/>
          </p:cNvSpPr>
          <p:nvPr/>
        </p:nvSpPr>
        <p:spPr>
          <a:xfrm>
            <a:off x="4093051" y="5734238"/>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algn="ctr" defTabSz="932472" fontAlgn="base">
              <a:spcBef>
                <a:spcPct val="0"/>
              </a:spcBef>
              <a:spcAft>
                <a:spcPct val="0"/>
              </a:spcAft>
            </a:pPr>
            <a:r>
              <a:rPr lang="en-US" sz="1200" dirty="0">
                <a:solidFill>
                  <a:srgbClr val="000000"/>
                </a:solidFill>
                <a:ea typeface="Segoe UI" pitchFamily="34" charset="0"/>
                <a:cs typeface="Segoe UI" pitchFamily="34" charset="0"/>
              </a:rPr>
              <a:t>Report</a:t>
            </a:r>
          </a:p>
        </p:txBody>
      </p:sp>
      <p:sp>
        <p:nvSpPr>
          <p:cNvPr id="18" name="Isosceles Triangle 48"/>
          <p:cNvSpPr/>
          <p:nvPr/>
        </p:nvSpPr>
        <p:spPr bwMode="auto">
          <a:xfrm rot="16200000" flipV="1">
            <a:off x="3797138" y="606628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19" name="Isosceles Triangle 48"/>
          <p:cNvSpPr/>
          <p:nvPr/>
        </p:nvSpPr>
        <p:spPr bwMode="auto">
          <a:xfrm rot="16200000" flipV="1">
            <a:off x="2612958" y="6066288"/>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defTabSz="932472" fontAlgn="base">
              <a:spcBef>
                <a:spcPct val="0"/>
              </a:spcBef>
              <a:spcAft>
                <a:spcPct val="0"/>
              </a:spcAft>
            </a:pPr>
            <a:endParaRPr lang="en-IN" sz="1400" dirty="0">
              <a:solidFill>
                <a:srgbClr val="31B42E"/>
              </a:solidFill>
              <a:ea typeface="Segoe UI" pitchFamily="34" charset="0"/>
              <a:cs typeface="Segoe UI" pitchFamily="34" charset="0"/>
            </a:endParaRPr>
          </a:p>
        </p:txBody>
      </p:sp>
      <p:sp>
        <p:nvSpPr>
          <p:cNvPr id="20" name="Freeform 19"/>
          <p:cNvSpPr>
            <a:spLocks noChangeAspect="1" noEditPoints="1"/>
          </p:cNvSpPr>
          <p:nvPr/>
        </p:nvSpPr>
        <p:spPr bwMode="black">
          <a:xfrm>
            <a:off x="1945528" y="6119169"/>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217346"/>
              </a:solidFill>
            </a:endParaRPr>
          </a:p>
        </p:txBody>
      </p:sp>
      <p:sp>
        <p:nvSpPr>
          <p:cNvPr id="21" name="Donut 3"/>
          <p:cNvSpPr>
            <a:spLocks noChangeAspect="1"/>
          </p:cNvSpPr>
          <p:nvPr/>
        </p:nvSpPr>
        <p:spPr bwMode="auto">
          <a:xfrm>
            <a:off x="3162857" y="6141858"/>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FFFF"/>
              </a:solidFill>
            </a:endParaRPr>
          </a:p>
        </p:txBody>
      </p:sp>
      <p:sp>
        <p:nvSpPr>
          <p:cNvPr id="22" name="Freeform 21"/>
          <p:cNvSpPr>
            <a:spLocks noChangeAspect="1"/>
          </p:cNvSpPr>
          <p:nvPr/>
        </p:nvSpPr>
        <p:spPr bwMode="black">
          <a:xfrm>
            <a:off x="4394995" y="6133152"/>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a:spLocks noChangeAspect="1"/>
          </p:cNvSpPr>
          <p:nvPr/>
        </p:nvSpPr>
        <p:spPr bwMode="black">
          <a:xfrm>
            <a:off x="5525378" y="6125368"/>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350" dirty="0">
              <a:solidFill>
                <a:srgbClr val="000000"/>
              </a:solidFill>
            </a:endParaRPr>
          </a:p>
        </p:txBody>
      </p:sp>
      <p:grpSp>
        <p:nvGrpSpPr>
          <p:cNvPr id="24" name="Group 23"/>
          <p:cNvGrpSpPr/>
          <p:nvPr/>
        </p:nvGrpSpPr>
        <p:grpSpPr>
          <a:xfrm>
            <a:off x="7183757" y="2821500"/>
            <a:ext cx="491800" cy="3552182"/>
            <a:chOff x="10461581" y="2911462"/>
            <a:chExt cx="491800" cy="3552182"/>
          </a:xfrm>
        </p:grpSpPr>
        <p:sp>
          <p:nvSpPr>
            <p:cNvPr id="25" name="Oval 24"/>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p:cNvGrpSpPr/>
            <p:nvPr/>
          </p:nvGrpSpPr>
          <p:grpSpPr>
            <a:xfrm rot="16200000">
              <a:off x="9057680" y="4406255"/>
              <a:ext cx="3313623" cy="324038"/>
              <a:chOff x="8231749" y="5960661"/>
              <a:chExt cx="3313623" cy="324038"/>
            </a:xfrm>
          </p:grpSpPr>
          <p:sp>
            <p:nvSpPr>
              <p:cNvPr id="43" name="TextBox 42"/>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0110001</a:t>
                </a:r>
              </a:p>
            </p:txBody>
          </p:sp>
          <p:sp>
            <p:nvSpPr>
              <p:cNvPr id="44" name="TextBox 43"/>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algn="l"/>
                <a:r>
                  <a:rPr lang="en-US" dirty="0">
                    <a:gradFill flip="none" rotWithShape="1">
                      <a:gsLst>
                        <a:gs pos="0">
                          <a:srgbClr val="D2D2D2"/>
                        </a:gs>
                        <a:gs pos="74000">
                          <a:srgbClr val="000000">
                            <a:lumMod val="50000"/>
                            <a:lumOff val="50000"/>
                          </a:srgbClr>
                        </a:gs>
                        <a:gs pos="100000">
                          <a:srgbClr val="505050"/>
                        </a:gs>
                      </a:gsLst>
                      <a:lin ang="10800000" scaled="1"/>
                      <a:tileRect/>
                    </a:gradFill>
                  </a:rPr>
                  <a:t>00010110</a:t>
                </a:r>
              </a:p>
            </p:txBody>
          </p:sp>
        </p:grpSp>
        <p:grpSp>
          <p:nvGrpSpPr>
            <p:cNvPr id="27" name="Group 26"/>
            <p:cNvGrpSpPr/>
            <p:nvPr/>
          </p:nvGrpSpPr>
          <p:grpSpPr>
            <a:xfrm>
              <a:off x="10461581" y="5900047"/>
              <a:ext cx="491800" cy="563597"/>
              <a:chOff x="4076702" y="-2333624"/>
              <a:chExt cx="1446213" cy="1657349"/>
            </a:xfrm>
            <a:solidFill>
              <a:schemeClr val="tx2"/>
            </a:solidFill>
          </p:grpSpPr>
          <p:grpSp>
            <p:nvGrpSpPr>
              <p:cNvPr id="28" name="Group 4"/>
              <p:cNvGrpSpPr>
                <a:grpSpLocks noChangeAspect="1"/>
              </p:cNvGrpSpPr>
              <p:nvPr/>
            </p:nvGrpSpPr>
            <p:grpSpPr bwMode="auto">
              <a:xfrm>
                <a:off x="4076702" y="-2333624"/>
                <a:ext cx="1446213" cy="1657349"/>
                <a:chOff x="2568" y="-1470"/>
                <a:chExt cx="911" cy="1044"/>
              </a:xfrm>
              <a:grpFill/>
            </p:grpSpPr>
            <p:sp>
              <p:nvSpPr>
                <p:cNvPr id="34"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5"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6"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7"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8"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39"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0"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1"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42"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grpSp>
            <p:nvGrpSpPr>
              <p:cNvPr id="29" name="Group 28"/>
              <p:cNvGrpSpPr/>
              <p:nvPr/>
            </p:nvGrpSpPr>
            <p:grpSpPr>
              <a:xfrm rot="5400000">
                <a:off x="4266802" y="-1927225"/>
                <a:ext cx="1066800" cy="1066800"/>
                <a:chOff x="4236244" y="-1957783"/>
                <a:chExt cx="1066800" cy="1066800"/>
              </a:xfrm>
              <a:grpFill/>
            </p:grpSpPr>
            <p:sp>
              <p:nvSpPr>
                <p:cNvPr id="32" name="Oval 31"/>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3" name="Isosceles Triangle 32"/>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
            <p:nvSpPr>
              <p:cNvPr id="30" name="Block Arc 29"/>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endParaRPr>
              </a:p>
            </p:txBody>
          </p:sp>
          <p:sp>
            <p:nvSpPr>
              <p:cNvPr id="31" name="Oval 30"/>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grpSp>
      <p:cxnSp>
        <p:nvCxnSpPr>
          <p:cNvPr id="46" name="Straight Connector 45"/>
          <p:cNvCxnSpPr/>
          <p:nvPr/>
        </p:nvCxnSpPr>
        <p:spPr>
          <a:xfrm>
            <a:off x="1066059" y="207123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7" name="Rectangle 145"/>
          <p:cNvSpPr/>
          <p:nvPr/>
        </p:nvSpPr>
        <p:spPr bwMode="auto">
          <a:xfrm>
            <a:off x="1081133" y="157920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SaaS solutions</a:t>
            </a:r>
          </a:p>
          <a:p>
            <a:pPr defTabSz="914367">
              <a:spcAft>
                <a:spcPts val="600"/>
              </a:spcAft>
            </a:pPr>
            <a:r>
              <a:rPr lang="en-US" sz="900" i="1" dirty="0">
                <a:solidFill>
                  <a:srgbClr val="000000"/>
                </a:solidFill>
                <a:cs typeface="Segoe UI Light" panose="020B0502040204020203" pitchFamily="34" charset="0"/>
              </a:rPr>
              <a:t>E.g. Marketo, Salesforce, GitHub, Google analytics</a:t>
            </a:r>
          </a:p>
        </p:txBody>
      </p:sp>
      <p:sp>
        <p:nvSpPr>
          <p:cNvPr id="48" name="Oval 147"/>
          <p:cNvSpPr/>
          <p:nvPr/>
        </p:nvSpPr>
        <p:spPr bwMode="auto">
          <a:xfrm>
            <a:off x="710585" y="1643986"/>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332"/>
          <p:cNvGrpSpPr/>
          <p:nvPr/>
        </p:nvGrpSpPr>
        <p:grpSpPr>
          <a:xfrm>
            <a:off x="762628" y="1719915"/>
            <a:ext cx="261675" cy="213902"/>
            <a:chOff x="2123129" y="1797431"/>
            <a:chExt cx="2472585" cy="2021180"/>
          </a:xfrm>
        </p:grpSpPr>
        <p:sp>
          <p:nvSpPr>
            <p:cNvPr id="50"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51"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52" name="Straight Connector 51"/>
          <p:cNvCxnSpPr/>
          <p:nvPr/>
        </p:nvCxnSpPr>
        <p:spPr>
          <a:xfrm>
            <a:off x="1066059" y="2613344"/>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3" name="Rectangle 152"/>
          <p:cNvSpPr/>
          <p:nvPr/>
        </p:nvSpPr>
        <p:spPr bwMode="auto">
          <a:xfrm>
            <a:off x="1075486" y="217267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On-premises data</a:t>
            </a:r>
          </a:p>
          <a:p>
            <a:pPr defTabSz="914367"/>
            <a:r>
              <a:rPr lang="en-US" sz="900" i="1" dirty="0">
                <a:solidFill>
                  <a:srgbClr val="000000"/>
                </a:solidFill>
                <a:cs typeface="Segoe UI Light" panose="020B0502040204020203" pitchFamily="34" charset="0"/>
              </a:rPr>
              <a:t>E.g. Analysis Services</a:t>
            </a:r>
          </a:p>
        </p:txBody>
      </p:sp>
      <p:sp>
        <p:nvSpPr>
          <p:cNvPr id="54" name="Oval 154"/>
          <p:cNvSpPr/>
          <p:nvPr/>
        </p:nvSpPr>
        <p:spPr bwMode="auto">
          <a:xfrm>
            <a:off x="710585" y="217267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30"/>
          <p:cNvSpPr>
            <a:spLocks noEditPoints="1"/>
          </p:cNvSpPr>
          <p:nvPr/>
        </p:nvSpPr>
        <p:spPr bwMode="auto">
          <a:xfrm>
            <a:off x="792970" y="2266905"/>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56" name="Straight Connector 55"/>
          <p:cNvCxnSpPr/>
          <p:nvPr/>
        </p:nvCxnSpPr>
        <p:spPr>
          <a:xfrm>
            <a:off x="1066059" y="318913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57" name="Rectangle 1074"/>
          <p:cNvSpPr/>
          <p:nvPr/>
        </p:nvSpPr>
        <p:spPr bwMode="auto">
          <a:xfrm>
            <a:off x="1075485" y="2714979"/>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Organizational content packs</a:t>
            </a:r>
            <a:br>
              <a:rPr lang="en-US" sz="1200" dirty="0">
                <a:solidFill>
                  <a:srgbClr val="000000"/>
                </a:solidFill>
                <a:cs typeface="Segoe UI Light" panose="020B0502040204020203" pitchFamily="34" charset="0"/>
              </a:rPr>
            </a:br>
            <a:r>
              <a:rPr lang="en-US" sz="900" i="1" dirty="0">
                <a:solidFill>
                  <a:srgbClr val="000000"/>
                </a:solidFill>
                <a:cs typeface="Segoe UI Light" panose="020B0502040204020203" pitchFamily="34" charset="0"/>
              </a:rPr>
              <a:t>Corporate data sources or external data services</a:t>
            </a:r>
          </a:p>
        </p:txBody>
      </p:sp>
      <p:sp>
        <p:nvSpPr>
          <p:cNvPr id="58" name="Oval 1076"/>
          <p:cNvSpPr/>
          <p:nvPr/>
        </p:nvSpPr>
        <p:spPr bwMode="auto">
          <a:xfrm>
            <a:off x="710585" y="271497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9" name="Group 58"/>
          <p:cNvGrpSpPr/>
          <p:nvPr/>
        </p:nvGrpSpPr>
        <p:grpSpPr>
          <a:xfrm>
            <a:off x="785830" y="2803250"/>
            <a:ext cx="215270" cy="189218"/>
            <a:chOff x="681704" y="2920140"/>
            <a:chExt cx="321649" cy="282723"/>
          </a:xfrm>
          <a:solidFill>
            <a:schemeClr val="tx1"/>
          </a:solidFill>
        </p:grpSpPr>
        <p:sp>
          <p:nvSpPr>
            <p:cNvPr id="60"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1"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cxnSp>
        <p:nvCxnSpPr>
          <p:cNvPr id="62" name="Straight Connector 61"/>
          <p:cNvCxnSpPr/>
          <p:nvPr/>
        </p:nvCxnSpPr>
        <p:spPr>
          <a:xfrm>
            <a:off x="1066059" y="3683809"/>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63" name="Rectangle 1081"/>
          <p:cNvSpPr/>
          <p:nvPr/>
        </p:nvSpPr>
        <p:spPr bwMode="auto">
          <a:xfrm>
            <a:off x="1066059" y="324836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US" sz="1200" dirty="0">
                <a:solidFill>
                  <a:srgbClr val="000000"/>
                </a:solidFill>
                <a:cs typeface="Segoe UI Light" panose="020B0502040204020203" pitchFamily="34" charset="0"/>
              </a:rPr>
              <a:t>Azure services</a:t>
            </a:r>
          </a:p>
          <a:p>
            <a:pPr defTabSz="914367">
              <a:spcAft>
                <a:spcPts val="600"/>
              </a:spcAft>
            </a:pPr>
            <a:r>
              <a:rPr lang="en-US" sz="900" i="1" dirty="0">
                <a:solidFill>
                  <a:srgbClr val="000000"/>
                </a:solidFill>
                <a:cs typeface="Segoe UI Light" panose="020B0502040204020203" pitchFamily="34" charset="0"/>
              </a:rPr>
              <a:t>E.g. Azure SQL, Stream Analytics</a:t>
            </a:r>
          </a:p>
        </p:txBody>
      </p:sp>
      <p:sp>
        <p:nvSpPr>
          <p:cNvPr id="64" name="Oval 1083"/>
          <p:cNvSpPr/>
          <p:nvPr/>
        </p:nvSpPr>
        <p:spPr bwMode="auto">
          <a:xfrm>
            <a:off x="710585" y="322931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379"/>
          <p:cNvGrpSpPr/>
          <p:nvPr/>
        </p:nvGrpSpPr>
        <p:grpSpPr>
          <a:xfrm>
            <a:off x="776785" y="3350016"/>
            <a:ext cx="233359" cy="162454"/>
            <a:chOff x="3543365" y="7242811"/>
            <a:chExt cx="1238250" cy="862013"/>
          </a:xfrm>
          <a:solidFill>
            <a:schemeClr val="tx1"/>
          </a:solidFill>
        </p:grpSpPr>
        <p:sp>
          <p:nvSpPr>
            <p:cNvPr id="66"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7"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8"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69"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0"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1"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2"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3"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4"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5"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6"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7"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8"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79"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0"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81"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grpSp>
      <p:sp>
        <p:nvSpPr>
          <p:cNvPr id="82" name="Rectangle 160"/>
          <p:cNvSpPr/>
          <p:nvPr/>
        </p:nvSpPr>
        <p:spPr bwMode="auto">
          <a:xfrm>
            <a:off x="1066059" y="3728698"/>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IN" sz="1200" dirty="0">
              <a:solidFill>
                <a:srgbClr val="000000"/>
              </a:solidFill>
              <a:cs typeface="Segoe UI Light" panose="020B0502040204020203" pitchFamily="34" charset="0"/>
            </a:endParaRPr>
          </a:p>
          <a:p>
            <a:pPr defTabSz="914367"/>
            <a:r>
              <a:rPr lang="en-IN" sz="1200" dirty="0">
                <a:solidFill>
                  <a:srgbClr val="000000"/>
                </a:solidFill>
                <a:cs typeface="Segoe UI Light" panose="020B0502040204020203" pitchFamily="34" charset="0"/>
              </a:rPr>
              <a:t>Excel files</a:t>
            </a:r>
          </a:p>
          <a:p>
            <a:pPr defTabSz="914367"/>
            <a:r>
              <a:rPr lang="en-IN" sz="900" i="1" dirty="0">
                <a:solidFill>
                  <a:srgbClr val="000000"/>
                </a:solidFill>
                <a:cs typeface="Segoe UI Light" panose="020B0502040204020203" pitchFamily="34" charset="0"/>
              </a:rPr>
              <a:t>Workbook data and data models</a:t>
            </a:r>
          </a:p>
          <a:p>
            <a:pPr defTabSz="914367"/>
            <a:endParaRPr lang="en-IN" sz="1200" dirty="0">
              <a:solidFill>
                <a:srgbClr val="000000"/>
              </a:solidFill>
              <a:cs typeface="Segoe UI Light" panose="020B0502040204020203" pitchFamily="34" charset="0"/>
            </a:endParaRPr>
          </a:p>
        </p:txBody>
      </p:sp>
      <p:sp>
        <p:nvSpPr>
          <p:cNvPr id="83" name="Oval 162"/>
          <p:cNvSpPr/>
          <p:nvPr/>
        </p:nvSpPr>
        <p:spPr bwMode="auto">
          <a:xfrm>
            <a:off x="710585" y="372869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p:cNvCxnSpPr/>
          <p:nvPr/>
        </p:nvCxnSpPr>
        <p:spPr>
          <a:xfrm>
            <a:off x="1066059" y="414367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85" name="Oval 162"/>
          <p:cNvSpPr/>
          <p:nvPr/>
        </p:nvSpPr>
        <p:spPr bwMode="auto">
          <a:xfrm>
            <a:off x="710585" y="4237249"/>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sz="24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160"/>
          <p:cNvSpPr/>
          <p:nvPr/>
        </p:nvSpPr>
        <p:spPr bwMode="auto">
          <a:xfrm>
            <a:off x="1066059" y="4237249"/>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r>
              <a:rPr lang="en-IN" sz="1200" dirty="0">
                <a:solidFill>
                  <a:srgbClr val="000000"/>
                </a:solidFill>
                <a:cs typeface="Segoe UI Light" panose="020B0502040204020203" pitchFamily="34" charset="0"/>
              </a:rPr>
              <a:t>Power BI Desktop files</a:t>
            </a:r>
          </a:p>
          <a:p>
            <a:pPr defTabSz="914367"/>
            <a:r>
              <a:rPr lang="en-IN" sz="900" i="1" dirty="0">
                <a:solidFill>
                  <a:srgbClr val="000000"/>
                </a:solidFill>
                <a:cs typeface="Segoe UI Light" panose="020B0502040204020203" pitchFamily="34" charset="0"/>
              </a:rPr>
              <a:t>Related data from files, databases, Azure, and other sources</a:t>
            </a:r>
          </a:p>
        </p:txBody>
      </p:sp>
      <p:sp>
        <p:nvSpPr>
          <p:cNvPr id="87" name="Isosceles Triangle 153"/>
          <p:cNvSpPr/>
          <p:nvPr/>
        </p:nvSpPr>
        <p:spPr bwMode="auto">
          <a:xfrm rot="5400000">
            <a:off x="1948830" y="2953999"/>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14367"/>
            <a:endParaRPr lang="en-US" sz="900" i="1" dirty="0">
              <a:solidFill>
                <a:srgbClr val="FFFFFF"/>
              </a:solidFill>
              <a:cs typeface="Segoe UI Light" panose="020B0502040204020203" pitchFamily="34" charset="0"/>
            </a:endParaRPr>
          </a:p>
        </p:txBody>
      </p:sp>
      <p:pic>
        <p:nvPicPr>
          <p:cNvPr id="88" name="Picture 87"/>
          <p:cNvPicPr>
            <a:picLocks noChangeAspect="1"/>
          </p:cNvPicPr>
          <p:nvPr/>
        </p:nvPicPr>
        <p:blipFill>
          <a:blip r:embed="rId4" cstate="print">
            <a:biLevel thresh="75000"/>
            <a:extLst>
              <a:ext uri="{BEBA8EAE-BF5A-486C-A8C5-ECC9F3942E4B}">
                <a14:imgProps xmlns:a14="http://schemas.microsoft.com/office/drawing/2010/main">
                  <a14:imgLayer r:embed="rId5">
                    <a14:imgEffect>
                      <a14:artisticPaintBrush/>
                    </a14:imgEffect>
                  </a14:imgLayer>
                </a14:imgProps>
              </a:ext>
              <a:ext uri="{28A0092B-C50C-407E-A947-70E740481C1C}">
                <a14:useLocalDpi xmlns:a14="http://schemas.microsoft.com/office/drawing/2010/main" val="0"/>
              </a:ext>
            </a:extLst>
          </a:blip>
          <a:stretch>
            <a:fillRect/>
          </a:stretch>
        </p:blipFill>
        <p:spPr>
          <a:xfrm>
            <a:off x="776785" y="3797948"/>
            <a:ext cx="240145" cy="240145"/>
          </a:xfrm>
          <a:prstGeom prst="rect">
            <a:avLst/>
          </a:prstGeom>
          <a:solidFill>
            <a:srgbClr val="EDC30D"/>
          </a:solidFill>
        </p:spPr>
      </p:pic>
      <p:pic>
        <p:nvPicPr>
          <p:cNvPr id="89" name="Picture 88"/>
          <p:cNvPicPr>
            <a:picLocks noChangeAspect="1"/>
          </p:cNvPicPr>
          <p:nvPr/>
        </p:nvPicPr>
        <p:blipFill rotWithShape="1">
          <a:blip r:embed="rId6"/>
          <a:srcRect l="6503" t="21287" r="74698" b="20220"/>
          <a:stretch/>
        </p:blipFill>
        <p:spPr>
          <a:xfrm>
            <a:off x="790490" y="4302899"/>
            <a:ext cx="228600" cy="231962"/>
          </a:xfrm>
          <a:prstGeom prst="rect">
            <a:avLst/>
          </a:prstGeom>
        </p:spPr>
      </p:pic>
      <p:pic>
        <p:nvPicPr>
          <p:cNvPr id="90" name="Picture 89"/>
          <p:cNvPicPr>
            <a:picLocks noChangeAspect="1"/>
          </p:cNvPicPr>
          <p:nvPr/>
        </p:nvPicPr>
        <p:blipFill rotWithShape="1">
          <a:blip r:embed="rId6">
            <a:biLevel thresh="25000"/>
          </a:blip>
          <a:srcRect l="6503" t="21287" r="74698" b="20220"/>
          <a:stretch/>
        </p:blipFill>
        <p:spPr>
          <a:xfrm>
            <a:off x="664619" y="5840814"/>
            <a:ext cx="548640" cy="556709"/>
          </a:xfrm>
          <a:prstGeom prst="rect">
            <a:avLst/>
          </a:prstGeom>
        </p:spPr>
      </p:pic>
      <p:grpSp>
        <p:nvGrpSpPr>
          <p:cNvPr id="92" name="Group 91"/>
          <p:cNvGrpSpPr/>
          <p:nvPr/>
        </p:nvGrpSpPr>
        <p:grpSpPr>
          <a:xfrm>
            <a:off x="4305373" y="4648313"/>
            <a:ext cx="1333108" cy="274320"/>
            <a:chOff x="4306193" y="5441922"/>
            <a:chExt cx="1333108" cy="274320"/>
          </a:xfrm>
        </p:grpSpPr>
        <p:sp>
          <p:nvSpPr>
            <p:cNvPr id="93"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 refresh</a:t>
              </a:r>
            </a:p>
          </p:txBody>
        </p:sp>
        <p:sp>
          <p:nvSpPr>
            <p:cNvPr id="94"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endParaRPr lang="en-US" sz="1600" dirty="0">
                <a:solidFill>
                  <a:srgbClr val="000000"/>
                </a:solidFill>
              </a:endParaRPr>
            </a:p>
          </p:txBody>
        </p:sp>
      </p:grpSp>
      <p:grpSp>
        <p:nvGrpSpPr>
          <p:cNvPr id="95" name="Group 94"/>
          <p:cNvGrpSpPr/>
          <p:nvPr/>
        </p:nvGrpSpPr>
        <p:grpSpPr>
          <a:xfrm>
            <a:off x="4305373" y="2994407"/>
            <a:ext cx="1442048" cy="268606"/>
            <a:chOff x="4306193" y="3788016"/>
            <a:chExt cx="1442048" cy="268606"/>
          </a:xfrm>
        </p:grpSpPr>
        <p:sp>
          <p:nvSpPr>
            <p:cNvPr id="96"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Visualizations</a:t>
              </a:r>
              <a:endParaRPr lang="en-US" sz="1200" dirty="0">
                <a:solidFill>
                  <a:srgbClr val="000000"/>
                </a:solidFill>
                <a:ea typeface="Segoe UI" pitchFamily="34" charset="0"/>
                <a:cs typeface="Segoe UI" pitchFamily="34" charset="0"/>
              </a:endParaRPr>
            </a:p>
          </p:txBody>
        </p:sp>
        <p:sp>
          <p:nvSpPr>
            <p:cNvPr id="97" name="Freeform 96"/>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8" name="Group 97"/>
          <p:cNvGrpSpPr/>
          <p:nvPr/>
        </p:nvGrpSpPr>
        <p:grpSpPr>
          <a:xfrm>
            <a:off x="4304777" y="2443105"/>
            <a:ext cx="1646867" cy="274320"/>
            <a:chOff x="4305597" y="3236714"/>
            <a:chExt cx="1646867" cy="274320"/>
          </a:xfrm>
        </p:grpSpPr>
        <p:sp>
          <p:nvSpPr>
            <p:cNvPr id="99"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Live dashboards</a:t>
              </a:r>
            </a:p>
          </p:txBody>
        </p:sp>
        <p:sp>
          <p:nvSpPr>
            <p:cNvPr id="100"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endParaRPr lang="en-US" sz="1350" dirty="0">
                <a:solidFill>
                  <a:srgbClr val="000000"/>
                </a:solidFill>
              </a:endParaRPr>
            </a:p>
          </p:txBody>
        </p:sp>
      </p:grpSp>
      <p:grpSp>
        <p:nvGrpSpPr>
          <p:cNvPr id="101" name="Group 100"/>
          <p:cNvGrpSpPr/>
          <p:nvPr/>
        </p:nvGrpSpPr>
        <p:grpSpPr>
          <a:xfrm>
            <a:off x="4305373" y="1840773"/>
            <a:ext cx="1497576" cy="290409"/>
            <a:chOff x="4306193" y="2634382"/>
            <a:chExt cx="1497576" cy="290409"/>
          </a:xfrm>
        </p:grpSpPr>
        <p:sp>
          <p:nvSpPr>
            <p:cNvPr id="102" name="Freeform 101"/>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362895" fontAlgn="base">
                <a:lnSpc>
                  <a:spcPct val="90000"/>
                </a:lnSpc>
                <a:spcBef>
                  <a:spcPct val="0"/>
                </a:spcBef>
                <a:spcAft>
                  <a:spcPct val="0"/>
                </a:spcAft>
              </a:pPr>
              <a:endParaRPr lang="en-US" sz="934" dirty="0">
                <a:gradFill>
                  <a:gsLst>
                    <a:gs pos="0">
                      <a:srgbClr val="FFFFFF"/>
                    </a:gs>
                    <a:gs pos="100000">
                      <a:srgbClr val="FFFFFF"/>
                    </a:gs>
                  </a:gsLst>
                  <a:lin ang="5400000" scaled="0"/>
                </a:gradFill>
                <a:ea typeface="Segoe UI" pitchFamily="34" charset="0"/>
                <a:cs typeface="Segoe UI" pitchFamily="34" charset="0"/>
              </a:endParaRPr>
            </a:p>
          </p:txBody>
        </p:sp>
        <p:sp>
          <p:nvSpPr>
            <p:cNvPr id="103"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Content packs</a:t>
              </a:r>
            </a:p>
          </p:txBody>
        </p:sp>
      </p:grpSp>
      <p:sp>
        <p:nvSpPr>
          <p:cNvPr id="104" name="Left Bracket 103"/>
          <p:cNvSpPr/>
          <p:nvPr/>
        </p:nvSpPr>
        <p:spPr>
          <a:xfrm>
            <a:off x="4132939" y="2017790"/>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000000"/>
              </a:solidFill>
            </a:endParaRPr>
          </a:p>
        </p:txBody>
      </p:sp>
      <p:grpSp>
        <p:nvGrpSpPr>
          <p:cNvPr id="105" name="Group 104"/>
          <p:cNvGrpSpPr/>
          <p:nvPr/>
        </p:nvGrpSpPr>
        <p:grpSpPr>
          <a:xfrm>
            <a:off x="9010981" y="1865110"/>
            <a:ext cx="2258229" cy="274320"/>
            <a:chOff x="9011801" y="2831439"/>
            <a:chExt cx="2258229" cy="274320"/>
          </a:xfrm>
        </p:grpSpPr>
        <p:sp>
          <p:nvSpPr>
            <p:cNvPr id="106"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Sharing &amp; collaboration</a:t>
              </a:r>
            </a:p>
          </p:txBody>
        </p:sp>
        <p:sp>
          <p:nvSpPr>
            <p:cNvPr id="107" name="Freeform 106"/>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99261"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a:off x="6395147" y="1868690"/>
            <a:ext cx="2224537" cy="232779"/>
            <a:chOff x="6395967" y="2662299"/>
            <a:chExt cx="2224537" cy="232779"/>
          </a:xfrm>
        </p:grpSpPr>
        <p:sp>
          <p:nvSpPr>
            <p:cNvPr id="109"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Natural language query</a:t>
              </a:r>
            </a:p>
          </p:txBody>
        </p:sp>
        <p:sp>
          <p:nvSpPr>
            <p:cNvPr id="110" name="Oval Callout 109"/>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b="1" dirty="0">
                <a:solidFill>
                  <a:srgbClr val="000000"/>
                </a:solidFill>
                <a:ea typeface="Segoe UI" pitchFamily="34" charset="0"/>
                <a:cs typeface="Segoe UI" pitchFamily="34" charset="0"/>
              </a:endParaRPr>
            </a:p>
          </p:txBody>
        </p:sp>
      </p:grpSp>
      <p:grpSp>
        <p:nvGrpSpPr>
          <p:cNvPr id="111" name="Group 110"/>
          <p:cNvGrpSpPr/>
          <p:nvPr/>
        </p:nvGrpSpPr>
        <p:grpSpPr>
          <a:xfrm>
            <a:off x="4305373" y="3571065"/>
            <a:ext cx="983781" cy="311845"/>
            <a:chOff x="4306193" y="4364674"/>
            <a:chExt cx="983781" cy="311845"/>
          </a:xfrm>
        </p:grpSpPr>
        <p:sp>
          <p:nvSpPr>
            <p:cNvPr id="112"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Reports</a:t>
              </a:r>
              <a:endParaRPr lang="en-US" sz="1200" dirty="0">
                <a:solidFill>
                  <a:srgbClr val="000000"/>
                </a:solidFill>
                <a:ea typeface="Segoe UI" pitchFamily="34" charset="0"/>
                <a:cs typeface="Segoe UI" pitchFamily="34" charset="0"/>
              </a:endParaRPr>
            </a:p>
          </p:txBody>
        </p:sp>
        <p:sp>
          <p:nvSpPr>
            <p:cNvPr id="113" name="Flowchart: Document 112"/>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4" name="Group 113"/>
          <p:cNvGrpSpPr/>
          <p:nvPr/>
        </p:nvGrpSpPr>
        <p:grpSpPr>
          <a:xfrm>
            <a:off x="3978610" y="3977909"/>
            <a:ext cx="1376075" cy="572464"/>
            <a:chOff x="3979430" y="4771518"/>
            <a:chExt cx="1376075" cy="572464"/>
          </a:xfrm>
        </p:grpSpPr>
        <p:sp>
          <p:nvSpPr>
            <p:cNvPr id="115"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defTabSz="932293" fontAlgn="base">
                <a:spcBef>
                  <a:spcPct val="0"/>
                </a:spcBef>
                <a:spcAft>
                  <a:spcPct val="0"/>
                </a:spcAft>
              </a:pPr>
              <a:r>
                <a:rPr lang="en-US" sz="1400" dirty="0">
                  <a:solidFill>
                    <a:srgbClr val="000000"/>
                  </a:solidFill>
                  <a:ea typeface="Segoe UI" pitchFamily="34" charset="0"/>
                  <a:cs typeface="Segoe UI" pitchFamily="34" charset="0"/>
                </a:rPr>
                <a:t>Datasets</a:t>
              </a:r>
            </a:p>
          </p:txBody>
        </p:sp>
        <p:sp>
          <p:nvSpPr>
            <p:cNvPr id="116" name="TextBox 115"/>
            <p:cNvSpPr txBox="1"/>
            <p:nvPr/>
          </p:nvSpPr>
          <p:spPr>
            <a:xfrm>
              <a:off x="3979430" y="4771518"/>
              <a:ext cx="927847" cy="572464"/>
            </a:xfrm>
            <a:prstGeom prst="rect">
              <a:avLst/>
            </a:prstGeom>
            <a:noFill/>
          </p:spPr>
          <p:txBody>
            <a:bodyPr wrap="square" lIns="182880" tIns="146304" rIns="182880" bIns="146304" rtlCol="0">
              <a:spAutoFit/>
            </a:bodyPr>
            <a:lstStyle/>
            <a:p>
              <a:pPr algn="ctr"/>
              <a:r>
                <a:rPr lang="en-US" sz="900" b="1" dirty="0">
                  <a:solidFill>
                    <a:srgbClr val="F2C812"/>
                  </a:solidFill>
                </a:rPr>
                <a:t>01001</a:t>
              </a:r>
            </a:p>
            <a:p>
              <a:pPr algn="ctr"/>
              <a:r>
                <a:rPr lang="en-US" sz="900" b="1" dirty="0">
                  <a:solidFill>
                    <a:srgbClr val="F2C812"/>
                  </a:solidFill>
                </a:rPr>
                <a:t>10101</a:t>
              </a:r>
            </a:p>
          </p:txBody>
        </p:sp>
      </p:grpSp>
      <p:grpSp>
        <p:nvGrpSpPr>
          <p:cNvPr id="117" name="Group 116"/>
          <p:cNvGrpSpPr/>
          <p:nvPr/>
        </p:nvGrpSpPr>
        <p:grpSpPr>
          <a:xfrm>
            <a:off x="6090065" y="2359348"/>
            <a:ext cx="5059237" cy="2459479"/>
            <a:chOff x="7018864" y="2257415"/>
            <a:chExt cx="5059237" cy="2459479"/>
          </a:xfrm>
        </p:grpSpPr>
        <p:grpSp>
          <p:nvGrpSpPr>
            <p:cNvPr id="118" name="Group 117"/>
            <p:cNvGrpSpPr/>
            <p:nvPr/>
          </p:nvGrpSpPr>
          <p:grpSpPr>
            <a:xfrm>
              <a:off x="7018864" y="2257415"/>
              <a:ext cx="5059237" cy="2459479"/>
              <a:chOff x="7018864" y="2257415"/>
              <a:chExt cx="5059237" cy="2459479"/>
            </a:xfrm>
          </p:grpSpPr>
          <p:grpSp>
            <p:nvGrpSpPr>
              <p:cNvPr id="120" name="Group 119"/>
              <p:cNvGrpSpPr>
                <a:grpSpLocks noChangeAspect="1"/>
              </p:cNvGrpSpPr>
              <p:nvPr/>
            </p:nvGrpSpPr>
            <p:grpSpPr>
              <a:xfrm>
                <a:off x="10432181" y="2257415"/>
                <a:ext cx="548640" cy="1042085"/>
                <a:chOff x="10286449" y="1529656"/>
                <a:chExt cx="917410" cy="1742525"/>
              </a:xfrm>
            </p:grpSpPr>
            <p:sp>
              <p:nvSpPr>
                <p:cNvPr id="131" name="Rounded Rectangle 130"/>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2" name="Picture 131"/>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133" name="Picture 132"/>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134"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grpSp>
          <p:sp>
            <p:nvSpPr>
              <p:cNvPr id="121"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600" dirty="0">
                  <a:solidFill>
                    <a:srgbClr val="000000"/>
                  </a:solidFill>
                </a:endParaRPr>
              </a:p>
            </p:txBody>
          </p:sp>
          <p:grpSp>
            <p:nvGrpSpPr>
              <p:cNvPr id="122" name="Group 121"/>
              <p:cNvGrpSpPr>
                <a:grpSpLocks noChangeAspect="1"/>
              </p:cNvGrpSpPr>
              <p:nvPr/>
            </p:nvGrpSpPr>
            <p:grpSpPr>
              <a:xfrm>
                <a:off x="10432181" y="3352369"/>
                <a:ext cx="1645920" cy="1132186"/>
                <a:chOff x="1117586" y="1978512"/>
                <a:chExt cx="2372574" cy="1629558"/>
              </a:xfrm>
            </p:grpSpPr>
            <p:pic>
              <p:nvPicPr>
                <p:cNvPr id="123" name="Picture 122"/>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24" name="Group 123"/>
                <p:cNvGrpSpPr/>
                <p:nvPr/>
              </p:nvGrpSpPr>
              <p:grpSpPr>
                <a:xfrm>
                  <a:off x="1307936" y="2212479"/>
                  <a:ext cx="1844519" cy="1136088"/>
                  <a:chOff x="1276066" y="3677905"/>
                  <a:chExt cx="2524835" cy="1555113"/>
                </a:xfrm>
              </p:grpSpPr>
              <p:pic>
                <p:nvPicPr>
                  <p:cNvPr id="129" name="Picture 128"/>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130" name="Picture 129"/>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25" name="Group 124"/>
                <p:cNvGrpSpPr/>
                <p:nvPr/>
              </p:nvGrpSpPr>
              <p:grpSpPr>
                <a:xfrm>
                  <a:off x="1117586" y="1978512"/>
                  <a:ext cx="2372574" cy="1629558"/>
                  <a:chOff x="1117586" y="1978512"/>
                  <a:chExt cx="2372574" cy="1629558"/>
                </a:xfrm>
              </p:grpSpPr>
              <p:sp>
                <p:nvSpPr>
                  <p:cNvPr id="126"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algn="ctr" defTabSz="896091" fontAlgn="base">
                      <a:spcBef>
                        <a:spcPct val="0"/>
                      </a:spcBef>
                      <a:spcAft>
                        <a:spcPct val="0"/>
                      </a:spcAft>
                    </a:pPr>
                    <a:endParaRPr lang="en-US" sz="800" spc="-49" dirty="0">
                      <a:solidFill>
                        <a:srgbClr val="68217A"/>
                      </a:solidFill>
                      <a:ea typeface="Segoe UI" pitchFamily="34" charset="0"/>
                      <a:cs typeface="Segoe UI" pitchFamily="34" charset="0"/>
                    </a:endParaRPr>
                  </a:p>
                </p:txBody>
              </p:sp>
              <p:sp>
                <p:nvSpPr>
                  <p:cNvPr id="127" name="Rectangle 126"/>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28" name="Picture 127"/>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19" name="Picture 118"/>
            <p:cNvPicPr>
              <a:picLocks noChangeAspect="1"/>
            </p:cNvPicPr>
            <p:nvPr/>
          </p:nvPicPr>
          <p:blipFill>
            <a:blip r:embed="rId13"/>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2120994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licensing</a:t>
            </a:r>
          </a:p>
        </p:txBody>
      </p:sp>
      <p:sp>
        <p:nvSpPr>
          <p:cNvPr id="4" name="Text Placeholder 3"/>
          <p:cNvSpPr>
            <a:spLocks noGrp="1"/>
          </p:cNvSpPr>
          <p:nvPr>
            <p:ph type="body" sz="quarter" idx="11"/>
          </p:nvPr>
        </p:nvSpPr>
        <p:spPr/>
        <p:txBody>
          <a:bodyPr/>
          <a:lstStyle/>
          <a:p>
            <a:r>
              <a:rPr lang="en-US" noProof="0" dirty="0"/>
              <a:t>Two licenses are available:</a:t>
            </a:r>
          </a:p>
          <a:p>
            <a:pPr lvl="1"/>
            <a:r>
              <a:rPr lang="en-US" b="1" noProof="0" dirty="0"/>
              <a:t>Power BI</a:t>
            </a:r>
            <a:r>
              <a:rPr lang="en-US" noProof="0" dirty="0"/>
              <a:t>: Free! </a:t>
            </a:r>
            <a:r>
              <a:rPr lang="en-US" noProof="0" dirty="0">
                <a:sym typeface="Wingdings" panose="05000000000000000000" pitchFamily="2" charset="2"/>
              </a:rPr>
              <a:t></a:t>
            </a:r>
            <a:endParaRPr lang="en-US" noProof="0" dirty="0"/>
          </a:p>
          <a:p>
            <a:pPr lvl="1"/>
            <a:r>
              <a:rPr lang="en-US" b="1" noProof="0" dirty="0"/>
              <a:t>Power BI Pro</a:t>
            </a:r>
            <a:r>
              <a:rPr lang="en-US" noProof="0" dirty="0"/>
              <a:t>: Currently USD 9.99/month with an annual subscription</a:t>
            </a:r>
            <a:br>
              <a:rPr lang="en-US" noProof="0" dirty="0"/>
            </a:br>
            <a:r>
              <a:rPr lang="en-US" noProof="0" dirty="0"/>
              <a:t>(Academic, government and non-profit pricing is available)</a:t>
            </a:r>
          </a:p>
          <a:p>
            <a:r>
              <a:rPr lang="en-US" noProof="0" dirty="0"/>
              <a:t>Encourage customers to review the pricing and feature matrix</a:t>
            </a:r>
          </a:p>
          <a:p>
            <a:pPr lvl="1"/>
            <a:r>
              <a:rPr lang="en-US" noProof="0" dirty="0">
                <a:hlinkClick r:id="rId3"/>
              </a:rPr>
              <a:t>https://powerbi.microsoft.com/pricing</a:t>
            </a:r>
            <a:endParaRPr lang="en-US" noProof="0" dirty="0"/>
          </a:p>
          <a:p>
            <a:r>
              <a:rPr lang="en-US" noProof="0" dirty="0"/>
              <a:t>Power BI Pro trial license can be obtained for 60 days</a:t>
            </a:r>
          </a:p>
          <a:p>
            <a:r>
              <a:rPr lang="en-US" noProof="0" dirty="0"/>
              <a:t> </a:t>
            </a:r>
          </a:p>
        </p:txBody>
      </p:sp>
      <p:sp>
        <p:nvSpPr>
          <p:cNvPr id="6" name="Content Placeholder 5"/>
          <p:cNvSpPr>
            <a:spLocks noGrp="1"/>
          </p:cNvSpPr>
          <p:nvPr>
            <p:ph sz="quarter" idx="10"/>
          </p:nvPr>
        </p:nvSpPr>
        <p:spPr/>
        <p:txBody>
          <a:bodyPr/>
          <a:lstStyle/>
          <a:p>
            <a:endParaRPr lang="en-US" dirty="0"/>
          </a:p>
        </p:txBody>
      </p:sp>
    </p:spTree>
    <p:extLst>
      <p:ext uri="{BB962C8B-B14F-4D97-AF65-F5344CB8AC3E}">
        <p14:creationId xmlns:p14="http://schemas.microsoft.com/office/powerpoint/2010/main" val="420643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655638" y="-163560"/>
            <a:ext cx="10326624" cy="6907176"/>
            <a:chOff x="3728941" y="-167337"/>
            <a:chExt cx="10533694" cy="7045679"/>
          </a:xfrm>
        </p:grpSpPr>
        <p:pic>
          <p:nvPicPr>
            <p:cNvPr id="2" name="Excel SS"/>
            <p:cNvPicPr>
              <a:picLocks noChangeAspect="1"/>
            </p:cNvPicPr>
            <p:nvPr/>
          </p:nvPicPr>
          <p:blipFill rotWithShape="1">
            <a:blip r:embed="rId3">
              <a:extLst>
                <a:ext uri="{28A0092B-C50C-407E-A947-70E740481C1C}">
                  <a14:useLocalDpi xmlns:a14="http://schemas.microsoft.com/office/drawing/2010/main" val="0"/>
                </a:ext>
              </a:extLst>
            </a:blip>
            <a:srcRect l="-18526" t="-18540" b="3970"/>
            <a:stretch/>
          </p:blipFill>
          <p:spPr>
            <a:xfrm>
              <a:off x="3728941" y="-167337"/>
              <a:ext cx="9210633" cy="6482597"/>
            </a:xfrm>
            <a:prstGeom prst="rect">
              <a:avLst/>
            </a:prstGeom>
          </p:spPr>
        </p:pic>
        <p:pic>
          <p:nvPicPr>
            <p:cNvPr id="9" name="Device"/>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90630" y="-94867"/>
              <a:ext cx="10472005" cy="6973209"/>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
        <p:nvSpPr>
          <p:cNvPr id="28" name="microsoft"/>
          <p:cNvSpPr/>
          <p:nvPr/>
        </p:nvSpPr>
        <p:spPr>
          <a:xfrm>
            <a:off x="464336" y="702626"/>
            <a:ext cx="6725144" cy="2020844"/>
          </a:xfrm>
          <a:prstGeom prst="rect">
            <a:avLst/>
          </a:prstGeom>
        </p:spPr>
        <p:txBody>
          <a:bodyPr wrap="square" anchor="ctr">
            <a:spAutoFit/>
          </a:bodyPr>
          <a:lstStyle/>
          <a:p>
            <a:pPr marL="0" marR="0" lvl="0" indent="0" algn="l" defTabSz="913652" rtl="0" eaLnBrk="1" fontAlgn="base" latinLnBrk="0" hangingPunct="1">
              <a:lnSpc>
                <a:spcPct val="95000"/>
              </a:lnSpc>
              <a:spcBef>
                <a:spcPct val="0"/>
              </a:spcBef>
              <a:spcAft>
                <a:spcPts val="0"/>
              </a:spcAft>
              <a:buClrTx/>
              <a:buSzTx/>
              <a:buFontTx/>
              <a:buNone/>
              <a:tabLst/>
              <a:defRPr/>
            </a:pPr>
            <a:r>
              <a:rPr kumimoji="0" lang="en-US" sz="4311" b="0" i="0" u="none" strike="noStrike" kern="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Integration with</a:t>
            </a:r>
          </a:p>
          <a:p>
            <a:pPr marL="0" marR="0" lvl="0" indent="0" algn="l" defTabSz="913652" rtl="0" eaLnBrk="1" fontAlgn="base" latinLnBrk="0" hangingPunct="1">
              <a:lnSpc>
                <a:spcPct val="95000"/>
              </a:lnSpc>
              <a:spcBef>
                <a:spcPct val="0"/>
              </a:spcBef>
              <a:spcAft>
                <a:spcPts val="0"/>
              </a:spcAft>
              <a:buClrTx/>
              <a:buSzTx/>
              <a:buFontTx/>
              <a:buNone/>
              <a:tabLst/>
              <a:defRPr/>
            </a:pPr>
            <a:r>
              <a:rPr kumimoji="0" lang="en-US" sz="4311" b="0" i="0" u="none" strike="noStrike" kern="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Microsoft apps </a:t>
            </a:r>
          </a:p>
          <a:p>
            <a:pPr marL="0" marR="0" lvl="0" indent="0" algn="l" defTabSz="913652" rtl="0" eaLnBrk="1" fontAlgn="base" latinLnBrk="0" hangingPunct="1">
              <a:lnSpc>
                <a:spcPct val="95000"/>
              </a:lnSpc>
              <a:spcBef>
                <a:spcPct val="0"/>
              </a:spcBef>
              <a:spcAft>
                <a:spcPts val="0"/>
              </a:spcAft>
              <a:buClrTx/>
              <a:buSzTx/>
              <a:buFontTx/>
              <a:buNone/>
              <a:tabLst/>
              <a:defRPr/>
            </a:pPr>
            <a:r>
              <a:rPr kumimoji="0" lang="en-US" sz="4311" b="0" i="0" u="none" strike="noStrike" kern="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&amp; services</a:t>
            </a:r>
          </a:p>
        </p:txBody>
      </p:sp>
      <p:sp>
        <p:nvSpPr>
          <p:cNvPr id="31" name="Oval 5"/>
          <p:cNvSpPr>
            <a:spLocks noChangeArrowheads="1"/>
          </p:cNvSpPr>
          <p:nvPr/>
        </p:nvSpPr>
        <p:spPr bwMode="auto">
          <a:xfrm>
            <a:off x="821369" y="3135722"/>
            <a:ext cx="2897903" cy="2893671"/>
          </a:xfrm>
          <a:prstGeom prst="ellipse">
            <a:avLst/>
          </a:prstGeom>
          <a:solidFill>
            <a:srgbClr val="F2F2F2"/>
          </a:solidFill>
          <a:ln w="19050">
            <a:solidFill>
              <a:srgbClr val="C7C7C7"/>
            </a:solidFill>
            <a:prstDash val="solid"/>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40" name="Group 39"/>
          <p:cNvGrpSpPr/>
          <p:nvPr/>
        </p:nvGrpSpPr>
        <p:grpSpPr>
          <a:xfrm>
            <a:off x="3392165" y="4492358"/>
            <a:ext cx="597103" cy="597103"/>
            <a:chOff x="3353686" y="4475444"/>
            <a:chExt cx="822074" cy="822074"/>
          </a:xfrm>
        </p:grpSpPr>
        <p:sp>
          <p:nvSpPr>
            <p:cNvPr id="41" name="Oval 8"/>
            <p:cNvSpPr>
              <a:spLocks noChangeArrowheads="1"/>
            </p:cNvSpPr>
            <p:nvPr/>
          </p:nvSpPr>
          <p:spPr bwMode="auto">
            <a:xfrm>
              <a:off x="3353686" y="4475444"/>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microphone_2"/>
            <p:cNvSpPr>
              <a:spLocks noChangeAspect="1" noEditPoints="1"/>
            </p:cNvSpPr>
            <p:nvPr/>
          </p:nvSpPr>
          <p:spPr bwMode="auto">
            <a:xfrm>
              <a:off x="3651217" y="4695187"/>
              <a:ext cx="227013" cy="382588"/>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3" name="Group 42"/>
          <p:cNvGrpSpPr/>
          <p:nvPr/>
        </p:nvGrpSpPr>
        <p:grpSpPr>
          <a:xfrm>
            <a:off x="2912276" y="5345356"/>
            <a:ext cx="598671" cy="600238"/>
            <a:chOff x="2863895" y="5344987"/>
            <a:chExt cx="824231" cy="826389"/>
          </a:xfrm>
        </p:grpSpPr>
        <p:sp>
          <p:nvSpPr>
            <p:cNvPr id="44" name="Oval 43"/>
            <p:cNvSpPr>
              <a:spLocks noChangeArrowheads="1"/>
            </p:cNvSpPr>
            <p:nvPr/>
          </p:nvSpPr>
          <p:spPr bwMode="auto">
            <a:xfrm>
              <a:off x="2863895" y="5344987"/>
              <a:ext cx="824231"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graph_6"/>
            <p:cNvSpPr>
              <a:spLocks noChangeAspect="1" noEditPoints="1"/>
            </p:cNvSpPr>
            <p:nvPr/>
          </p:nvSpPr>
          <p:spPr bwMode="auto">
            <a:xfrm>
              <a:off x="3080748" y="5602606"/>
              <a:ext cx="390525" cy="31115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48" name="Oval 47"/>
          <p:cNvSpPr>
            <a:spLocks noChangeArrowheads="1"/>
          </p:cNvSpPr>
          <p:nvPr/>
        </p:nvSpPr>
        <p:spPr bwMode="auto">
          <a:xfrm>
            <a:off x="1972828" y="5679567"/>
            <a:ext cx="597103" cy="60023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6" name="Group 55"/>
          <p:cNvGrpSpPr/>
          <p:nvPr/>
        </p:nvGrpSpPr>
        <p:grpSpPr>
          <a:xfrm>
            <a:off x="311564" y="4252902"/>
            <a:ext cx="1078841" cy="1076016"/>
            <a:chOff x="455932" y="4475444"/>
            <a:chExt cx="824231" cy="822074"/>
          </a:xfrm>
        </p:grpSpPr>
        <p:sp>
          <p:nvSpPr>
            <p:cNvPr id="57" name="Oval 56"/>
            <p:cNvSpPr>
              <a:spLocks noChangeArrowheads="1"/>
            </p:cNvSpPr>
            <p:nvPr/>
          </p:nvSpPr>
          <p:spPr bwMode="auto">
            <a:xfrm>
              <a:off x="455932" y="4475444"/>
              <a:ext cx="824231" cy="822074"/>
            </a:xfrm>
            <a:prstGeom prst="ellipse">
              <a:avLst/>
            </a:prstGeom>
            <a:solidFill>
              <a:schemeClr val="accent2"/>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arrow_4"/>
            <p:cNvSpPr>
              <a:spLocks noChangeAspect="1" noEditPoints="1"/>
            </p:cNvSpPr>
            <p:nvPr/>
          </p:nvSpPr>
          <p:spPr bwMode="auto">
            <a:xfrm>
              <a:off x="700566" y="4703222"/>
              <a:ext cx="334962" cy="366519"/>
            </a:xfrm>
            <a:custGeom>
              <a:avLst/>
              <a:gdLst>
                <a:gd name="T0" fmla="*/ 211 w 211"/>
                <a:gd name="T1" fmla="*/ 147 h 253"/>
                <a:gd name="T2" fmla="*/ 211 w 211"/>
                <a:gd name="T3" fmla="*/ 43 h 253"/>
                <a:gd name="T4" fmla="*/ 0 w 211"/>
                <a:gd name="T5" fmla="*/ 43 h 253"/>
                <a:gd name="T6" fmla="*/ 0 w 211"/>
                <a:gd name="T7" fmla="*/ 253 h 253"/>
                <a:gd name="T8" fmla="*/ 211 w 211"/>
                <a:gd name="T9" fmla="*/ 253 h 253"/>
                <a:gd name="T10" fmla="*/ 211 w 211"/>
                <a:gd name="T11" fmla="*/ 147 h 253"/>
                <a:gd name="T12" fmla="*/ 106 w 211"/>
                <a:gd name="T13" fmla="*/ 0 h 253"/>
                <a:gd name="T14" fmla="*/ 106 w 211"/>
                <a:gd name="T15" fmla="*/ 155 h 253"/>
                <a:gd name="T16" fmla="*/ 159 w 211"/>
                <a:gd name="T17" fmla="*/ 101 h 253"/>
                <a:gd name="T18" fmla="*/ 106 w 211"/>
                <a:gd name="T19" fmla="*/ 155 h 253"/>
                <a:gd name="T20" fmla="*/ 51 w 211"/>
                <a:gd name="T21" fmla="*/ 10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53">
                  <a:moveTo>
                    <a:pt x="211" y="147"/>
                  </a:moveTo>
                  <a:lnTo>
                    <a:pt x="211" y="43"/>
                  </a:lnTo>
                  <a:lnTo>
                    <a:pt x="0" y="43"/>
                  </a:lnTo>
                  <a:lnTo>
                    <a:pt x="0" y="253"/>
                  </a:lnTo>
                  <a:lnTo>
                    <a:pt x="211" y="253"/>
                  </a:lnTo>
                  <a:lnTo>
                    <a:pt x="211" y="147"/>
                  </a:lnTo>
                  <a:moveTo>
                    <a:pt x="106" y="0"/>
                  </a:moveTo>
                  <a:lnTo>
                    <a:pt x="106" y="155"/>
                  </a:lnTo>
                  <a:moveTo>
                    <a:pt x="159" y="101"/>
                  </a:moveTo>
                  <a:lnTo>
                    <a:pt x="106" y="155"/>
                  </a:lnTo>
                  <a:lnTo>
                    <a:pt x="51" y="101"/>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9" name="Group 58"/>
          <p:cNvGrpSpPr/>
          <p:nvPr/>
        </p:nvGrpSpPr>
        <p:grpSpPr>
          <a:xfrm>
            <a:off x="722711" y="3525687"/>
            <a:ext cx="597103" cy="597103"/>
            <a:chOff x="630703" y="3489389"/>
            <a:chExt cx="822074" cy="822074"/>
          </a:xfrm>
        </p:grpSpPr>
        <p:sp>
          <p:nvSpPr>
            <p:cNvPr id="60" name="Oval 6"/>
            <p:cNvSpPr>
              <a:spLocks noChangeArrowheads="1"/>
            </p:cNvSpPr>
            <p:nvPr/>
          </p:nvSpPr>
          <p:spPr bwMode="auto">
            <a:xfrm>
              <a:off x="630703" y="3489389"/>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phone"/>
            <p:cNvSpPr>
              <a:spLocks noChangeAspect="1" noEditPoints="1"/>
            </p:cNvSpPr>
            <p:nvPr/>
          </p:nvSpPr>
          <p:spPr bwMode="auto">
            <a:xfrm>
              <a:off x="924265" y="3712308"/>
              <a:ext cx="234950" cy="37623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2" name="Group 61"/>
          <p:cNvGrpSpPr/>
          <p:nvPr/>
        </p:nvGrpSpPr>
        <p:grpSpPr>
          <a:xfrm>
            <a:off x="1056921" y="5345357"/>
            <a:ext cx="597103" cy="600236"/>
            <a:chOff x="971615" y="5344987"/>
            <a:chExt cx="822074" cy="826389"/>
          </a:xfrm>
        </p:grpSpPr>
        <p:sp>
          <p:nvSpPr>
            <p:cNvPr id="63" name="Oval 62"/>
            <p:cNvSpPr>
              <a:spLocks noChangeArrowheads="1"/>
            </p:cNvSpPr>
            <p:nvPr/>
          </p:nvSpPr>
          <p:spPr bwMode="auto">
            <a:xfrm>
              <a:off x="971615" y="5344987"/>
              <a:ext cx="822074"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globe_2"/>
            <p:cNvSpPr>
              <a:spLocks noChangeAspect="1" noEditPoints="1"/>
            </p:cNvSpPr>
            <p:nvPr/>
          </p:nvSpPr>
          <p:spPr bwMode="auto">
            <a:xfrm>
              <a:off x="1189771" y="5565300"/>
              <a:ext cx="385763" cy="38576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5" name="Group 64"/>
          <p:cNvGrpSpPr/>
          <p:nvPr/>
        </p:nvGrpSpPr>
        <p:grpSpPr>
          <a:xfrm>
            <a:off x="1482637" y="2887154"/>
            <a:ext cx="600238" cy="598669"/>
            <a:chOff x="1405308" y="2837772"/>
            <a:chExt cx="826389" cy="824231"/>
          </a:xfrm>
        </p:grpSpPr>
        <p:sp>
          <p:nvSpPr>
            <p:cNvPr id="66" name="Oval 65"/>
            <p:cNvSpPr>
              <a:spLocks noChangeArrowheads="1"/>
            </p:cNvSpPr>
            <p:nvPr/>
          </p:nvSpPr>
          <p:spPr bwMode="auto">
            <a:xfrm>
              <a:off x="1405308" y="2837772"/>
              <a:ext cx="826389" cy="824231"/>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arrow_22"/>
            <p:cNvSpPr>
              <a:spLocks noChangeAspect="1" noEditPoints="1"/>
            </p:cNvSpPr>
            <p:nvPr/>
          </p:nvSpPr>
          <p:spPr bwMode="auto">
            <a:xfrm>
              <a:off x="1622446" y="3054625"/>
              <a:ext cx="392113" cy="390525"/>
            </a:xfrm>
            <a:custGeom>
              <a:avLst/>
              <a:gdLst>
                <a:gd name="T0" fmla="*/ 21 w 340"/>
                <a:gd name="T1" fmla="*/ 89 h 340"/>
                <a:gd name="T2" fmla="*/ 170 w 340"/>
                <a:gd name="T3" fmla="*/ 0 h 340"/>
                <a:gd name="T4" fmla="*/ 340 w 340"/>
                <a:gd name="T5" fmla="*/ 170 h 340"/>
                <a:gd name="T6" fmla="*/ 170 w 340"/>
                <a:gd name="T7" fmla="*/ 340 h 340"/>
                <a:gd name="T8" fmla="*/ 0 w 340"/>
                <a:gd name="T9" fmla="*/ 170 h 340"/>
                <a:gd name="T10" fmla="*/ 10 w 340"/>
                <a:gd name="T11" fmla="*/ 12 h 340"/>
                <a:gd name="T12" fmla="*/ 20 w 340"/>
                <a:gd name="T13" fmla="*/ 89 h 340"/>
                <a:gd name="T14" fmla="*/ 97 w 340"/>
                <a:gd name="T15" fmla="*/ 79 h 340"/>
                <a:gd name="T16" fmla="*/ 94 w 340"/>
                <a:gd name="T17" fmla="*/ 243 h 340"/>
                <a:gd name="T18" fmla="*/ 94 w 340"/>
                <a:gd name="T19" fmla="*/ 174 h 340"/>
                <a:gd name="T20" fmla="*/ 143 w 340"/>
                <a:gd name="T21" fmla="*/ 243 h 340"/>
                <a:gd name="T22" fmla="*/ 143 w 340"/>
                <a:gd name="T23" fmla="*/ 145 h 340"/>
                <a:gd name="T24" fmla="*/ 193 w 340"/>
                <a:gd name="T25" fmla="*/ 243 h 340"/>
                <a:gd name="T26" fmla="*/ 193 w 340"/>
                <a:gd name="T27" fmla="*/ 123 h 340"/>
                <a:gd name="T28" fmla="*/ 242 w 340"/>
                <a:gd name="T29" fmla="*/ 243 h 340"/>
                <a:gd name="T30" fmla="*/ 242 w 340"/>
                <a:gd name="T31" fmla="*/ 8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0" h="340">
                  <a:moveTo>
                    <a:pt x="21" y="89"/>
                  </a:moveTo>
                  <a:cubicBezTo>
                    <a:pt x="49" y="36"/>
                    <a:pt x="106" y="0"/>
                    <a:pt x="170" y="0"/>
                  </a:cubicBezTo>
                  <a:cubicBezTo>
                    <a:pt x="264" y="0"/>
                    <a:pt x="340" y="76"/>
                    <a:pt x="340" y="170"/>
                  </a:cubicBezTo>
                  <a:cubicBezTo>
                    <a:pt x="340" y="264"/>
                    <a:pt x="264" y="340"/>
                    <a:pt x="170" y="340"/>
                  </a:cubicBezTo>
                  <a:cubicBezTo>
                    <a:pt x="76" y="340"/>
                    <a:pt x="0" y="264"/>
                    <a:pt x="0" y="170"/>
                  </a:cubicBezTo>
                  <a:moveTo>
                    <a:pt x="10" y="12"/>
                  </a:moveTo>
                  <a:cubicBezTo>
                    <a:pt x="20" y="89"/>
                    <a:pt x="20" y="89"/>
                    <a:pt x="20" y="89"/>
                  </a:cubicBezTo>
                  <a:cubicBezTo>
                    <a:pt x="97" y="79"/>
                    <a:pt x="97" y="79"/>
                    <a:pt x="97" y="79"/>
                  </a:cubicBezTo>
                  <a:moveTo>
                    <a:pt x="94" y="243"/>
                  </a:moveTo>
                  <a:cubicBezTo>
                    <a:pt x="94" y="174"/>
                    <a:pt x="94" y="174"/>
                    <a:pt x="94" y="174"/>
                  </a:cubicBezTo>
                  <a:moveTo>
                    <a:pt x="143" y="243"/>
                  </a:moveTo>
                  <a:cubicBezTo>
                    <a:pt x="143" y="145"/>
                    <a:pt x="143" y="145"/>
                    <a:pt x="143" y="145"/>
                  </a:cubicBezTo>
                  <a:moveTo>
                    <a:pt x="193" y="243"/>
                  </a:moveTo>
                  <a:cubicBezTo>
                    <a:pt x="193" y="123"/>
                    <a:pt x="193" y="123"/>
                    <a:pt x="193" y="123"/>
                  </a:cubicBezTo>
                  <a:moveTo>
                    <a:pt x="242" y="243"/>
                  </a:moveTo>
                  <a:cubicBezTo>
                    <a:pt x="242" y="89"/>
                    <a:pt x="242" y="89"/>
                    <a:pt x="242" y="89"/>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pic>
        <p:nvPicPr>
          <p:cNvPr id="68" name="Publish SS"/>
          <p:cNvPicPr>
            <a:picLocks noChangeAspect="1"/>
          </p:cNvPicPr>
          <p:nvPr/>
        </p:nvPicPr>
        <p:blipFill rotWithShape="1">
          <a:blip r:embed="rId5">
            <a:extLst>
              <a:ext uri="{28A0092B-C50C-407E-A947-70E740481C1C}">
                <a14:useLocalDpi xmlns:a14="http://schemas.microsoft.com/office/drawing/2010/main" val="0"/>
              </a:ext>
            </a:extLst>
          </a:blip>
          <a:srcRect l="1" r="43291" b="40337"/>
          <a:stretch/>
        </p:blipFill>
        <p:spPr>
          <a:xfrm>
            <a:off x="5083334" y="894830"/>
            <a:ext cx="8291930" cy="4725508"/>
          </a:xfrm>
          <a:prstGeom prst="rect">
            <a:avLst/>
          </a:prstGeom>
          <a:ln w="3175">
            <a:noFill/>
          </a:ln>
        </p:spPr>
      </p:pic>
      <p:grpSp>
        <p:nvGrpSpPr>
          <p:cNvPr id="49" name="Group 48"/>
          <p:cNvGrpSpPr/>
          <p:nvPr/>
        </p:nvGrpSpPr>
        <p:grpSpPr>
          <a:xfrm>
            <a:off x="3225060" y="3525687"/>
            <a:ext cx="597103" cy="597103"/>
            <a:chOff x="3289729" y="3595888"/>
            <a:chExt cx="609076" cy="609076"/>
          </a:xfrm>
        </p:grpSpPr>
        <p:sp>
          <p:nvSpPr>
            <p:cNvPr id="51" name="Oval 7"/>
            <p:cNvSpPr>
              <a:spLocks noChangeArrowheads="1"/>
            </p:cNvSpPr>
            <p:nvPr/>
          </p:nvSpPr>
          <p:spPr bwMode="auto">
            <a:xfrm>
              <a:off x="3289729" y="3595888"/>
              <a:ext cx="609076" cy="60907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4" name="Group 4"/>
            <p:cNvGrpSpPr>
              <a:grpSpLocks noChangeAspect="1"/>
            </p:cNvGrpSpPr>
            <p:nvPr/>
          </p:nvGrpSpPr>
          <p:grpSpPr bwMode="auto">
            <a:xfrm>
              <a:off x="3360561" y="3755481"/>
              <a:ext cx="477164" cy="332634"/>
              <a:chOff x="-1" y="13"/>
              <a:chExt cx="449" cy="313"/>
            </a:xfrm>
          </p:grpSpPr>
          <p:sp>
            <p:nvSpPr>
              <p:cNvPr id="69" name="Freeform 5"/>
              <p:cNvSpPr>
                <a:spLocks/>
              </p:cNvSpPr>
              <p:nvPr/>
            </p:nvSpPr>
            <p:spPr bwMode="auto">
              <a:xfrm>
                <a:off x="383" y="63"/>
                <a:ext cx="21" cy="85"/>
              </a:xfrm>
              <a:custGeom>
                <a:avLst/>
                <a:gdLst>
                  <a:gd name="T0" fmla="*/ 0 w 10"/>
                  <a:gd name="T1" fmla="*/ 40 h 40"/>
                  <a:gd name="T2" fmla="*/ 0 w 10"/>
                  <a:gd name="T3" fmla="*/ 0 h 40"/>
                </a:gdLst>
                <a:ahLst/>
                <a:cxnLst>
                  <a:cxn ang="0">
                    <a:pos x="T0" y="T1"/>
                  </a:cxn>
                  <a:cxn ang="0">
                    <a:pos x="T2" y="T3"/>
                  </a:cxn>
                </a:cxnLst>
                <a:rect l="0" t="0" r="r" b="b"/>
                <a:pathLst>
                  <a:path w="10" h="40">
                    <a:moveTo>
                      <a:pt x="0" y="40"/>
                    </a:moveTo>
                    <a:cubicBezTo>
                      <a:pt x="10" y="29"/>
                      <a:pt x="10" y="1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Freeform 6"/>
              <p:cNvSpPr>
                <a:spLocks/>
              </p:cNvSpPr>
              <p:nvPr/>
            </p:nvSpPr>
            <p:spPr bwMode="auto">
              <a:xfrm>
                <a:off x="414" y="34"/>
                <a:ext cx="34" cy="141"/>
              </a:xfrm>
              <a:custGeom>
                <a:avLst/>
                <a:gdLst>
                  <a:gd name="T0" fmla="*/ 0 w 16"/>
                  <a:gd name="T1" fmla="*/ 67 h 67"/>
                  <a:gd name="T2" fmla="*/ 0 w 16"/>
                  <a:gd name="T3" fmla="*/ 0 h 67"/>
                </a:gdLst>
                <a:ahLst/>
                <a:cxnLst>
                  <a:cxn ang="0">
                    <a:pos x="T0" y="T1"/>
                  </a:cxn>
                  <a:cxn ang="0">
                    <a:pos x="T2" y="T3"/>
                  </a:cxn>
                </a:cxnLst>
                <a:rect l="0" t="0" r="r" b="b"/>
                <a:pathLst>
                  <a:path w="16" h="67">
                    <a:moveTo>
                      <a:pt x="0" y="67"/>
                    </a:moveTo>
                    <a:cubicBezTo>
                      <a:pt x="16" y="49"/>
                      <a:pt x="16" y="19"/>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Freeform 7"/>
              <p:cNvSpPr>
                <a:spLocks/>
              </p:cNvSpPr>
              <p:nvPr/>
            </p:nvSpPr>
            <p:spPr bwMode="auto">
              <a:xfrm>
                <a:off x="45" y="63"/>
                <a:ext cx="19" cy="85"/>
              </a:xfrm>
              <a:custGeom>
                <a:avLst/>
                <a:gdLst>
                  <a:gd name="T0" fmla="*/ 9 w 9"/>
                  <a:gd name="T1" fmla="*/ 0 h 40"/>
                  <a:gd name="T2" fmla="*/ 9 w 9"/>
                  <a:gd name="T3" fmla="*/ 40 h 40"/>
                </a:gdLst>
                <a:ahLst/>
                <a:cxnLst>
                  <a:cxn ang="0">
                    <a:pos x="T0" y="T1"/>
                  </a:cxn>
                  <a:cxn ang="0">
                    <a:pos x="T2" y="T3"/>
                  </a:cxn>
                </a:cxnLst>
                <a:rect l="0" t="0" r="r" b="b"/>
                <a:pathLst>
                  <a:path w="9" h="40">
                    <a:moveTo>
                      <a:pt x="9" y="0"/>
                    </a:moveTo>
                    <a:cubicBezTo>
                      <a:pt x="0" y="10"/>
                      <a:pt x="0" y="29"/>
                      <a:pt x="9" y="4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Freeform 8"/>
              <p:cNvSpPr>
                <a:spLocks/>
              </p:cNvSpPr>
              <p:nvPr/>
            </p:nvSpPr>
            <p:spPr bwMode="auto">
              <a:xfrm>
                <a:off x="-1" y="34"/>
                <a:ext cx="34" cy="141"/>
              </a:xfrm>
              <a:custGeom>
                <a:avLst/>
                <a:gdLst>
                  <a:gd name="T0" fmla="*/ 16 w 16"/>
                  <a:gd name="T1" fmla="*/ 0 h 67"/>
                  <a:gd name="T2" fmla="*/ 16 w 16"/>
                  <a:gd name="T3" fmla="*/ 67 h 67"/>
                </a:gdLst>
                <a:ahLst/>
                <a:cxnLst>
                  <a:cxn ang="0">
                    <a:pos x="T0" y="T1"/>
                  </a:cxn>
                  <a:cxn ang="0">
                    <a:pos x="T2" y="T3"/>
                  </a:cxn>
                </a:cxnLst>
                <a:rect l="0" t="0" r="r" b="b"/>
                <a:pathLst>
                  <a:path w="16" h="67">
                    <a:moveTo>
                      <a:pt x="16" y="0"/>
                    </a:moveTo>
                    <a:cubicBezTo>
                      <a:pt x="0" y="19"/>
                      <a:pt x="0" y="49"/>
                      <a:pt x="16" y="6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Line 9"/>
              <p:cNvSpPr>
                <a:spLocks noChangeShapeType="1"/>
              </p:cNvSpPr>
              <p:nvPr/>
            </p:nvSpPr>
            <p:spPr bwMode="auto">
              <a:xfrm>
                <a:off x="180" y="26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Line 10"/>
              <p:cNvSpPr>
                <a:spLocks noChangeShapeType="1"/>
              </p:cNvSpPr>
              <p:nvPr/>
            </p:nvSpPr>
            <p:spPr bwMode="auto">
              <a:xfrm>
                <a:off x="180" y="29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Line 11"/>
              <p:cNvSpPr>
                <a:spLocks noChangeShapeType="1"/>
              </p:cNvSpPr>
              <p:nvPr/>
            </p:nvSpPr>
            <p:spPr bwMode="auto">
              <a:xfrm>
                <a:off x="191" y="326"/>
                <a:ext cx="67"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Freeform 12"/>
              <p:cNvSpPr>
                <a:spLocks/>
              </p:cNvSpPr>
              <p:nvPr/>
            </p:nvSpPr>
            <p:spPr bwMode="auto">
              <a:xfrm>
                <a:off x="130" y="13"/>
                <a:ext cx="189" cy="220"/>
              </a:xfrm>
              <a:custGeom>
                <a:avLst/>
                <a:gdLst>
                  <a:gd name="T0" fmla="*/ 69 w 90"/>
                  <a:gd name="T1" fmla="*/ 104 h 104"/>
                  <a:gd name="T2" fmla="*/ 20 w 90"/>
                  <a:gd name="T3" fmla="*/ 104 h 104"/>
                  <a:gd name="T4" fmla="*/ 20 w 90"/>
                  <a:gd name="T5" fmla="*/ 100 h 104"/>
                  <a:gd name="T6" fmla="*/ 8 w 90"/>
                  <a:gd name="T7" fmla="*/ 72 h 104"/>
                  <a:gd name="T8" fmla="*/ 8 w 90"/>
                  <a:gd name="T9" fmla="*/ 72 h 104"/>
                  <a:gd name="T10" fmla="*/ 0 w 90"/>
                  <a:gd name="T11" fmla="*/ 45 h 104"/>
                  <a:gd name="T12" fmla="*/ 45 w 90"/>
                  <a:gd name="T13" fmla="*/ 0 h 104"/>
                  <a:gd name="T14" fmla="*/ 90 w 90"/>
                  <a:gd name="T15" fmla="*/ 45 h 104"/>
                  <a:gd name="T16" fmla="*/ 81 w 90"/>
                  <a:gd name="T17" fmla="*/ 72 h 104"/>
                  <a:gd name="T18" fmla="*/ 79 w 90"/>
                  <a:gd name="T19" fmla="*/ 74 h 104"/>
                  <a:gd name="T20" fmla="*/ 70 w 90"/>
                  <a:gd name="T21" fmla="*/ 100 h 104"/>
                  <a:gd name="T22" fmla="*/ 69 w 90"/>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4">
                    <a:moveTo>
                      <a:pt x="69" y="104"/>
                    </a:moveTo>
                    <a:cubicBezTo>
                      <a:pt x="20" y="104"/>
                      <a:pt x="20" y="104"/>
                      <a:pt x="20" y="104"/>
                    </a:cubicBezTo>
                    <a:cubicBezTo>
                      <a:pt x="20" y="100"/>
                      <a:pt x="20" y="100"/>
                      <a:pt x="20" y="100"/>
                    </a:cubicBezTo>
                    <a:cubicBezTo>
                      <a:pt x="20" y="100"/>
                      <a:pt x="18" y="85"/>
                      <a:pt x="8" y="72"/>
                    </a:cubicBezTo>
                    <a:cubicBezTo>
                      <a:pt x="8" y="72"/>
                      <a:pt x="8" y="72"/>
                      <a:pt x="8" y="72"/>
                    </a:cubicBezTo>
                    <a:cubicBezTo>
                      <a:pt x="3" y="64"/>
                      <a:pt x="0" y="55"/>
                      <a:pt x="0" y="45"/>
                    </a:cubicBezTo>
                    <a:cubicBezTo>
                      <a:pt x="0" y="20"/>
                      <a:pt x="20" y="0"/>
                      <a:pt x="45" y="0"/>
                    </a:cubicBezTo>
                    <a:cubicBezTo>
                      <a:pt x="69" y="0"/>
                      <a:pt x="90" y="20"/>
                      <a:pt x="90" y="45"/>
                    </a:cubicBezTo>
                    <a:cubicBezTo>
                      <a:pt x="90" y="55"/>
                      <a:pt x="87" y="64"/>
                      <a:pt x="81" y="72"/>
                    </a:cubicBezTo>
                    <a:cubicBezTo>
                      <a:pt x="79" y="74"/>
                      <a:pt x="79" y="74"/>
                      <a:pt x="79" y="74"/>
                    </a:cubicBezTo>
                    <a:cubicBezTo>
                      <a:pt x="71" y="87"/>
                      <a:pt x="70" y="100"/>
                      <a:pt x="70" y="100"/>
                    </a:cubicBezTo>
                    <a:lnTo>
                      <a:pt x="69" y="10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77" name="Group 76"/>
          <p:cNvGrpSpPr/>
          <p:nvPr/>
        </p:nvGrpSpPr>
        <p:grpSpPr>
          <a:xfrm>
            <a:off x="2465682" y="2887154"/>
            <a:ext cx="597103" cy="598669"/>
            <a:chOff x="2515124" y="2944551"/>
            <a:chExt cx="609076" cy="610674"/>
          </a:xfrm>
        </p:grpSpPr>
        <p:sp>
          <p:nvSpPr>
            <p:cNvPr id="78" name="Oval 77"/>
            <p:cNvSpPr>
              <a:spLocks noChangeArrowheads="1"/>
            </p:cNvSpPr>
            <p:nvPr/>
          </p:nvSpPr>
          <p:spPr bwMode="auto">
            <a:xfrm>
              <a:off x="2515124" y="2944551"/>
              <a:ext cx="609076" cy="6106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79" name="Group 78"/>
            <p:cNvGrpSpPr/>
            <p:nvPr/>
          </p:nvGrpSpPr>
          <p:grpSpPr>
            <a:xfrm>
              <a:off x="2625283" y="3118687"/>
              <a:ext cx="377825" cy="325438"/>
              <a:chOff x="2628926" y="3122330"/>
              <a:chExt cx="377825" cy="325438"/>
            </a:xfrm>
          </p:grpSpPr>
          <p:sp>
            <p:nvSpPr>
              <p:cNvPr id="80" name="Freeform 5"/>
              <p:cNvSpPr>
                <a:spLocks noEditPoints="1"/>
              </p:cNvSpPr>
              <p:nvPr/>
            </p:nvSpPr>
            <p:spPr bwMode="auto">
              <a:xfrm>
                <a:off x="2628926" y="3122330"/>
                <a:ext cx="377825" cy="325438"/>
              </a:xfrm>
              <a:custGeom>
                <a:avLst/>
                <a:gdLst>
                  <a:gd name="T0" fmla="*/ 170 w 238"/>
                  <a:gd name="T1" fmla="*/ 0 h 205"/>
                  <a:gd name="T2" fmla="*/ 0 w 238"/>
                  <a:gd name="T3" fmla="*/ 0 h 205"/>
                  <a:gd name="T4" fmla="*/ 0 w 238"/>
                  <a:gd name="T5" fmla="*/ 120 h 205"/>
                  <a:gd name="T6" fmla="*/ 17 w 238"/>
                  <a:gd name="T7" fmla="*/ 120 h 205"/>
                  <a:gd name="T8" fmla="*/ 17 w 238"/>
                  <a:gd name="T9" fmla="*/ 171 h 205"/>
                  <a:gd name="T10" fmla="*/ 68 w 238"/>
                  <a:gd name="T11" fmla="*/ 120 h 205"/>
                  <a:gd name="T12" fmla="*/ 68 w 238"/>
                  <a:gd name="T13" fmla="*/ 154 h 205"/>
                  <a:gd name="T14" fmla="*/ 170 w 238"/>
                  <a:gd name="T15" fmla="*/ 154 h 205"/>
                  <a:gd name="T16" fmla="*/ 221 w 238"/>
                  <a:gd name="T17" fmla="*/ 205 h 205"/>
                  <a:gd name="T18" fmla="*/ 221 w 238"/>
                  <a:gd name="T19" fmla="*/ 154 h 205"/>
                  <a:gd name="T20" fmla="*/ 238 w 238"/>
                  <a:gd name="T21" fmla="*/ 154 h 205"/>
                  <a:gd name="T22" fmla="*/ 238 w 238"/>
                  <a:gd name="T23" fmla="*/ 34 h 205"/>
                  <a:gd name="T24" fmla="*/ 170 w 238"/>
                  <a:gd name="T25" fmla="*/ 34 h 205"/>
                  <a:gd name="T26" fmla="*/ 170 w 238"/>
                  <a:gd name="T27" fmla="*/ 0 h 205"/>
                  <a:gd name="T28" fmla="*/ 62 w 238"/>
                  <a:gd name="T29" fmla="*/ 103 h 205"/>
                  <a:gd name="T30" fmla="*/ 55 w 238"/>
                  <a:gd name="T31" fmla="*/ 107 h 205"/>
                  <a:gd name="T32" fmla="*/ 34 w 238"/>
                  <a:gd name="T33" fmla="*/ 130 h 205"/>
                  <a:gd name="T34" fmla="*/ 34 w 238"/>
                  <a:gd name="T35" fmla="*/ 120 h 205"/>
                  <a:gd name="T36" fmla="*/ 34 w 238"/>
                  <a:gd name="T37" fmla="*/ 103 h 205"/>
                  <a:gd name="T38" fmla="*/ 17 w 238"/>
                  <a:gd name="T39" fmla="*/ 103 h 205"/>
                  <a:gd name="T40" fmla="*/ 17 w 238"/>
                  <a:gd name="T41" fmla="*/ 17 h 205"/>
                  <a:gd name="T42" fmla="*/ 153 w 238"/>
                  <a:gd name="T43" fmla="*/ 17 h 205"/>
                  <a:gd name="T44" fmla="*/ 153 w 238"/>
                  <a:gd name="T45" fmla="*/ 103 h 205"/>
                  <a:gd name="T46" fmla="*/ 68 w 238"/>
                  <a:gd name="T47" fmla="*/ 103 h 205"/>
                  <a:gd name="T48" fmla="*/ 62 w 238"/>
                  <a:gd name="T49" fmla="*/ 103 h 205"/>
                  <a:gd name="T50" fmla="*/ 221 w 238"/>
                  <a:gd name="T51" fmla="*/ 51 h 205"/>
                  <a:gd name="T52" fmla="*/ 221 w 238"/>
                  <a:gd name="T53" fmla="*/ 137 h 205"/>
                  <a:gd name="T54" fmla="*/ 204 w 238"/>
                  <a:gd name="T55" fmla="*/ 137 h 205"/>
                  <a:gd name="T56" fmla="*/ 204 w 238"/>
                  <a:gd name="T57" fmla="*/ 154 h 205"/>
                  <a:gd name="T58" fmla="*/ 204 w 238"/>
                  <a:gd name="T59" fmla="*/ 164 h 205"/>
                  <a:gd name="T60" fmla="*/ 183 w 238"/>
                  <a:gd name="T61" fmla="*/ 141 h 205"/>
                  <a:gd name="T62" fmla="*/ 176 w 238"/>
                  <a:gd name="T63" fmla="*/ 137 h 205"/>
                  <a:gd name="T64" fmla="*/ 170 w 238"/>
                  <a:gd name="T65" fmla="*/ 137 h 205"/>
                  <a:gd name="T66" fmla="*/ 85 w 238"/>
                  <a:gd name="T67" fmla="*/ 137 h 205"/>
                  <a:gd name="T68" fmla="*/ 85 w 238"/>
                  <a:gd name="T69" fmla="*/ 120 h 205"/>
                  <a:gd name="T70" fmla="*/ 170 w 238"/>
                  <a:gd name="T71" fmla="*/ 120 h 205"/>
                  <a:gd name="T72" fmla="*/ 170 w 238"/>
                  <a:gd name="T73" fmla="*/ 51 h 205"/>
                  <a:gd name="T74" fmla="*/ 221 w 238"/>
                  <a:gd name="T75" fmla="*/ 5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205">
                    <a:moveTo>
                      <a:pt x="170" y="0"/>
                    </a:moveTo>
                    <a:lnTo>
                      <a:pt x="0" y="0"/>
                    </a:lnTo>
                    <a:lnTo>
                      <a:pt x="0" y="120"/>
                    </a:lnTo>
                    <a:lnTo>
                      <a:pt x="17" y="120"/>
                    </a:lnTo>
                    <a:lnTo>
                      <a:pt x="17" y="171"/>
                    </a:lnTo>
                    <a:lnTo>
                      <a:pt x="68" y="120"/>
                    </a:lnTo>
                    <a:lnTo>
                      <a:pt x="68" y="154"/>
                    </a:lnTo>
                    <a:lnTo>
                      <a:pt x="170" y="154"/>
                    </a:lnTo>
                    <a:lnTo>
                      <a:pt x="221" y="205"/>
                    </a:lnTo>
                    <a:lnTo>
                      <a:pt x="221" y="154"/>
                    </a:lnTo>
                    <a:lnTo>
                      <a:pt x="238" y="154"/>
                    </a:lnTo>
                    <a:lnTo>
                      <a:pt x="238" y="34"/>
                    </a:lnTo>
                    <a:lnTo>
                      <a:pt x="170" y="34"/>
                    </a:lnTo>
                    <a:lnTo>
                      <a:pt x="170" y="0"/>
                    </a:lnTo>
                    <a:close/>
                    <a:moveTo>
                      <a:pt x="62" y="103"/>
                    </a:moveTo>
                    <a:lnTo>
                      <a:pt x="55" y="107"/>
                    </a:lnTo>
                    <a:lnTo>
                      <a:pt x="34" y="130"/>
                    </a:lnTo>
                    <a:lnTo>
                      <a:pt x="34" y="120"/>
                    </a:lnTo>
                    <a:lnTo>
                      <a:pt x="34" y="103"/>
                    </a:lnTo>
                    <a:lnTo>
                      <a:pt x="17" y="103"/>
                    </a:lnTo>
                    <a:lnTo>
                      <a:pt x="17" y="17"/>
                    </a:lnTo>
                    <a:lnTo>
                      <a:pt x="153" y="17"/>
                    </a:lnTo>
                    <a:lnTo>
                      <a:pt x="153" y="103"/>
                    </a:lnTo>
                    <a:lnTo>
                      <a:pt x="68" y="103"/>
                    </a:lnTo>
                    <a:lnTo>
                      <a:pt x="62" y="103"/>
                    </a:lnTo>
                    <a:close/>
                    <a:moveTo>
                      <a:pt x="221" y="51"/>
                    </a:moveTo>
                    <a:lnTo>
                      <a:pt x="221" y="137"/>
                    </a:lnTo>
                    <a:lnTo>
                      <a:pt x="204" y="137"/>
                    </a:lnTo>
                    <a:lnTo>
                      <a:pt x="204" y="154"/>
                    </a:lnTo>
                    <a:lnTo>
                      <a:pt x="204" y="164"/>
                    </a:lnTo>
                    <a:lnTo>
                      <a:pt x="183" y="141"/>
                    </a:lnTo>
                    <a:lnTo>
                      <a:pt x="176" y="137"/>
                    </a:lnTo>
                    <a:lnTo>
                      <a:pt x="170" y="137"/>
                    </a:lnTo>
                    <a:lnTo>
                      <a:pt x="85" y="137"/>
                    </a:lnTo>
                    <a:lnTo>
                      <a:pt x="85" y="120"/>
                    </a:lnTo>
                    <a:lnTo>
                      <a:pt x="170" y="120"/>
                    </a:lnTo>
                    <a:lnTo>
                      <a:pt x="170" y="51"/>
                    </a:lnTo>
                    <a:lnTo>
                      <a:pt x="221" y="51"/>
                    </a:lnTo>
                    <a:close/>
                  </a:path>
                </a:pathLst>
              </a:custGeom>
              <a:solidFill>
                <a:schemeClr val="bg1"/>
              </a:solidFill>
              <a:ln>
                <a:solidFill>
                  <a:srgbClr val="C7C7C7"/>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TextBox 80"/>
              <p:cNvSpPr txBox="1"/>
              <p:nvPr/>
            </p:nvSpPr>
            <p:spPr>
              <a:xfrm>
                <a:off x="2701957" y="3178066"/>
                <a:ext cx="126638" cy="83100"/>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abc</a:t>
                </a:r>
                <a:endParaRPr kumimoji="0" lang="en-US" sz="58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46" name="Freeform 6"/>
          <p:cNvSpPr>
            <a:spLocks noEditPoints="1"/>
          </p:cNvSpPr>
          <p:nvPr/>
        </p:nvSpPr>
        <p:spPr bwMode="auto">
          <a:xfrm>
            <a:off x="2108585" y="5831715"/>
            <a:ext cx="304718" cy="256991"/>
          </a:xfrm>
          <a:custGeom>
            <a:avLst/>
            <a:gdLst>
              <a:gd name="T0" fmla="*/ 2284 w 3456"/>
              <a:gd name="T1" fmla="*/ 435 h 2920"/>
              <a:gd name="T2" fmla="*/ 1852 w 3456"/>
              <a:gd name="T3" fmla="*/ 0 h 2920"/>
              <a:gd name="T4" fmla="*/ 1482 w 3456"/>
              <a:gd name="T5" fmla="*/ 373 h 2920"/>
              <a:gd name="T6" fmla="*/ 1358 w 3456"/>
              <a:gd name="T7" fmla="*/ 249 h 2920"/>
              <a:gd name="T8" fmla="*/ 1173 w 3456"/>
              <a:gd name="T9" fmla="*/ 435 h 2920"/>
              <a:gd name="T10" fmla="*/ 371 w 3456"/>
              <a:gd name="T11" fmla="*/ 435 h 2920"/>
              <a:gd name="T12" fmla="*/ 0 w 3456"/>
              <a:gd name="T13" fmla="*/ 2920 h 2920"/>
              <a:gd name="T14" fmla="*/ 3456 w 3456"/>
              <a:gd name="T15" fmla="*/ 2920 h 2920"/>
              <a:gd name="T16" fmla="*/ 3086 w 3456"/>
              <a:gd name="T17" fmla="*/ 435 h 2920"/>
              <a:gd name="T18" fmla="*/ 2284 w 3456"/>
              <a:gd name="T19" fmla="*/ 435 h 2920"/>
              <a:gd name="T20" fmla="*/ 2870 w 3456"/>
              <a:gd name="T21" fmla="*/ 684 h 2920"/>
              <a:gd name="T22" fmla="*/ 2901 w 3456"/>
              <a:gd name="T23" fmla="*/ 932 h 2920"/>
              <a:gd name="T24" fmla="*/ 2778 w 3456"/>
              <a:gd name="T25" fmla="*/ 932 h 2920"/>
              <a:gd name="T26" fmla="*/ 2531 w 3456"/>
              <a:gd name="T27" fmla="*/ 684 h 2920"/>
              <a:gd name="T28" fmla="*/ 2870 w 3456"/>
              <a:gd name="T29" fmla="*/ 684 h 2920"/>
              <a:gd name="T30" fmla="*/ 1482 w 3456"/>
              <a:gd name="T31" fmla="*/ 715 h 2920"/>
              <a:gd name="T32" fmla="*/ 1852 w 3456"/>
              <a:gd name="T33" fmla="*/ 342 h 2920"/>
              <a:gd name="T34" fmla="*/ 2654 w 3456"/>
              <a:gd name="T35" fmla="*/ 1181 h 2920"/>
              <a:gd name="T36" fmla="*/ 2963 w 3456"/>
              <a:gd name="T37" fmla="*/ 1181 h 2920"/>
              <a:gd name="T38" fmla="*/ 3148 w 3456"/>
              <a:gd name="T39" fmla="*/ 2517 h 2920"/>
              <a:gd name="T40" fmla="*/ 2716 w 3456"/>
              <a:gd name="T41" fmla="*/ 1926 h 2920"/>
              <a:gd name="T42" fmla="*/ 2716 w 3456"/>
              <a:gd name="T43" fmla="*/ 1678 h 2920"/>
              <a:gd name="T44" fmla="*/ 2346 w 3456"/>
              <a:gd name="T45" fmla="*/ 1305 h 2920"/>
              <a:gd name="T46" fmla="*/ 1975 w 3456"/>
              <a:gd name="T47" fmla="*/ 1678 h 2920"/>
              <a:gd name="T48" fmla="*/ 1605 w 3456"/>
              <a:gd name="T49" fmla="*/ 2051 h 2920"/>
              <a:gd name="T50" fmla="*/ 1235 w 3456"/>
              <a:gd name="T51" fmla="*/ 1678 h 2920"/>
              <a:gd name="T52" fmla="*/ 1235 w 3456"/>
              <a:gd name="T53" fmla="*/ 1429 h 2920"/>
              <a:gd name="T54" fmla="*/ 988 w 3456"/>
              <a:gd name="T55" fmla="*/ 995 h 2920"/>
              <a:gd name="T56" fmla="*/ 1358 w 3456"/>
              <a:gd name="T57" fmla="*/ 591 h 2920"/>
              <a:gd name="T58" fmla="*/ 1482 w 3456"/>
              <a:gd name="T59" fmla="*/ 715 h 2920"/>
              <a:gd name="T60" fmla="*/ 926 w 3456"/>
              <a:gd name="T61" fmla="*/ 684 h 2920"/>
              <a:gd name="T62" fmla="*/ 679 w 3456"/>
              <a:gd name="T63" fmla="*/ 932 h 2920"/>
              <a:gd name="T64" fmla="*/ 556 w 3456"/>
              <a:gd name="T65" fmla="*/ 932 h 2920"/>
              <a:gd name="T66" fmla="*/ 587 w 3456"/>
              <a:gd name="T67" fmla="*/ 684 h 2920"/>
              <a:gd name="T68" fmla="*/ 926 w 3456"/>
              <a:gd name="T69" fmla="*/ 684 h 2920"/>
              <a:gd name="T70" fmla="*/ 494 w 3456"/>
              <a:gd name="T71" fmla="*/ 1181 h 2920"/>
              <a:gd name="T72" fmla="*/ 741 w 3456"/>
              <a:gd name="T73" fmla="*/ 1181 h 2920"/>
              <a:gd name="T74" fmla="*/ 988 w 3456"/>
              <a:gd name="T75" fmla="*/ 1429 h 2920"/>
              <a:gd name="T76" fmla="*/ 988 w 3456"/>
              <a:gd name="T77" fmla="*/ 1678 h 2920"/>
              <a:gd name="T78" fmla="*/ 1605 w 3456"/>
              <a:gd name="T79" fmla="*/ 2299 h 2920"/>
              <a:gd name="T80" fmla="*/ 2222 w 3456"/>
              <a:gd name="T81" fmla="*/ 1678 h 2920"/>
              <a:gd name="T82" fmla="*/ 2346 w 3456"/>
              <a:gd name="T83" fmla="*/ 1554 h 2920"/>
              <a:gd name="T84" fmla="*/ 2469 w 3456"/>
              <a:gd name="T85" fmla="*/ 1678 h 2920"/>
              <a:gd name="T86" fmla="*/ 2469 w 3456"/>
              <a:gd name="T87" fmla="*/ 1926 h 2920"/>
              <a:gd name="T88" fmla="*/ 2901 w 3456"/>
              <a:gd name="T89" fmla="*/ 2672 h 2920"/>
              <a:gd name="T90" fmla="*/ 278 w 3456"/>
              <a:gd name="T91" fmla="*/ 2672 h 2920"/>
              <a:gd name="T92" fmla="*/ 494 w 3456"/>
              <a:gd name="T93" fmla="*/ 118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56" h="2920">
                <a:moveTo>
                  <a:pt x="2284" y="435"/>
                </a:moveTo>
                <a:cubicBezTo>
                  <a:pt x="1852" y="0"/>
                  <a:pt x="1852" y="0"/>
                  <a:pt x="1852" y="0"/>
                </a:cubicBezTo>
                <a:cubicBezTo>
                  <a:pt x="1482" y="373"/>
                  <a:pt x="1482" y="373"/>
                  <a:pt x="1482" y="373"/>
                </a:cubicBezTo>
                <a:cubicBezTo>
                  <a:pt x="1358" y="249"/>
                  <a:pt x="1358" y="249"/>
                  <a:pt x="1358" y="249"/>
                </a:cubicBezTo>
                <a:cubicBezTo>
                  <a:pt x="1173" y="435"/>
                  <a:pt x="1173" y="435"/>
                  <a:pt x="1173" y="435"/>
                </a:cubicBezTo>
                <a:cubicBezTo>
                  <a:pt x="371" y="435"/>
                  <a:pt x="371" y="435"/>
                  <a:pt x="371" y="435"/>
                </a:cubicBezTo>
                <a:cubicBezTo>
                  <a:pt x="0" y="2920"/>
                  <a:pt x="0" y="2920"/>
                  <a:pt x="0" y="2920"/>
                </a:cubicBezTo>
                <a:cubicBezTo>
                  <a:pt x="3456" y="2920"/>
                  <a:pt x="3456" y="2920"/>
                  <a:pt x="3456" y="2920"/>
                </a:cubicBezTo>
                <a:cubicBezTo>
                  <a:pt x="3086" y="435"/>
                  <a:pt x="3086" y="435"/>
                  <a:pt x="3086" y="435"/>
                </a:cubicBezTo>
                <a:lnTo>
                  <a:pt x="2284" y="435"/>
                </a:lnTo>
                <a:close/>
                <a:moveTo>
                  <a:pt x="2870" y="684"/>
                </a:moveTo>
                <a:cubicBezTo>
                  <a:pt x="2901" y="932"/>
                  <a:pt x="2901" y="932"/>
                  <a:pt x="2901" y="932"/>
                </a:cubicBezTo>
                <a:cubicBezTo>
                  <a:pt x="2778" y="932"/>
                  <a:pt x="2778" y="932"/>
                  <a:pt x="2778" y="932"/>
                </a:cubicBezTo>
                <a:cubicBezTo>
                  <a:pt x="2531" y="684"/>
                  <a:pt x="2531" y="684"/>
                  <a:pt x="2531" y="684"/>
                </a:cubicBezTo>
                <a:lnTo>
                  <a:pt x="2870" y="684"/>
                </a:lnTo>
                <a:close/>
                <a:moveTo>
                  <a:pt x="1482" y="715"/>
                </a:moveTo>
                <a:cubicBezTo>
                  <a:pt x="1852" y="342"/>
                  <a:pt x="1852" y="342"/>
                  <a:pt x="1852" y="342"/>
                </a:cubicBezTo>
                <a:cubicBezTo>
                  <a:pt x="2654" y="1181"/>
                  <a:pt x="2654" y="1181"/>
                  <a:pt x="2654" y="1181"/>
                </a:cubicBezTo>
                <a:cubicBezTo>
                  <a:pt x="2963" y="1181"/>
                  <a:pt x="2963" y="1181"/>
                  <a:pt x="2963" y="1181"/>
                </a:cubicBezTo>
                <a:cubicBezTo>
                  <a:pt x="3148" y="2517"/>
                  <a:pt x="3148" y="2517"/>
                  <a:pt x="3148" y="2517"/>
                </a:cubicBezTo>
                <a:cubicBezTo>
                  <a:pt x="2901" y="2423"/>
                  <a:pt x="2716" y="2206"/>
                  <a:pt x="2716" y="1926"/>
                </a:cubicBezTo>
                <a:cubicBezTo>
                  <a:pt x="2716" y="1678"/>
                  <a:pt x="2716" y="1678"/>
                  <a:pt x="2716" y="1678"/>
                </a:cubicBezTo>
                <a:cubicBezTo>
                  <a:pt x="2716" y="1460"/>
                  <a:pt x="2562" y="1305"/>
                  <a:pt x="2346" y="1305"/>
                </a:cubicBezTo>
                <a:cubicBezTo>
                  <a:pt x="2130" y="1305"/>
                  <a:pt x="1975" y="1460"/>
                  <a:pt x="1975" y="1678"/>
                </a:cubicBezTo>
                <a:cubicBezTo>
                  <a:pt x="1975" y="1864"/>
                  <a:pt x="1821" y="2051"/>
                  <a:pt x="1605" y="2051"/>
                </a:cubicBezTo>
                <a:cubicBezTo>
                  <a:pt x="1389" y="2051"/>
                  <a:pt x="1235" y="1864"/>
                  <a:pt x="1235" y="1678"/>
                </a:cubicBezTo>
                <a:cubicBezTo>
                  <a:pt x="1235" y="1429"/>
                  <a:pt x="1235" y="1429"/>
                  <a:pt x="1235" y="1429"/>
                </a:cubicBezTo>
                <a:cubicBezTo>
                  <a:pt x="1235" y="1243"/>
                  <a:pt x="1142" y="1088"/>
                  <a:pt x="988" y="995"/>
                </a:cubicBezTo>
                <a:cubicBezTo>
                  <a:pt x="1358" y="591"/>
                  <a:pt x="1358" y="591"/>
                  <a:pt x="1358" y="591"/>
                </a:cubicBezTo>
                <a:lnTo>
                  <a:pt x="1482" y="715"/>
                </a:lnTo>
                <a:close/>
                <a:moveTo>
                  <a:pt x="926" y="684"/>
                </a:moveTo>
                <a:cubicBezTo>
                  <a:pt x="679" y="932"/>
                  <a:pt x="679" y="932"/>
                  <a:pt x="679" y="932"/>
                </a:cubicBezTo>
                <a:cubicBezTo>
                  <a:pt x="556" y="932"/>
                  <a:pt x="556" y="932"/>
                  <a:pt x="556" y="932"/>
                </a:cubicBezTo>
                <a:cubicBezTo>
                  <a:pt x="587" y="684"/>
                  <a:pt x="587" y="684"/>
                  <a:pt x="587" y="684"/>
                </a:cubicBezTo>
                <a:lnTo>
                  <a:pt x="926" y="684"/>
                </a:lnTo>
                <a:close/>
                <a:moveTo>
                  <a:pt x="494" y="1181"/>
                </a:moveTo>
                <a:cubicBezTo>
                  <a:pt x="741" y="1181"/>
                  <a:pt x="741" y="1181"/>
                  <a:pt x="741" y="1181"/>
                </a:cubicBezTo>
                <a:cubicBezTo>
                  <a:pt x="864" y="1181"/>
                  <a:pt x="988" y="1274"/>
                  <a:pt x="988" y="1429"/>
                </a:cubicBezTo>
                <a:cubicBezTo>
                  <a:pt x="988" y="1678"/>
                  <a:pt x="988" y="1678"/>
                  <a:pt x="988" y="1678"/>
                </a:cubicBezTo>
                <a:cubicBezTo>
                  <a:pt x="988" y="2020"/>
                  <a:pt x="1266" y="2299"/>
                  <a:pt x="1605" y="2299"/>
                </a:cubicBezTo>
                <a:cubicBezTo>
                  <a:pt x="1944" y="2299"/>
                  <a:pt x="2222" y="2020"/>
                  <a:pt x="2222" y="1678"/>
                </a:cubicBezTo>
                <a:cubicBezTo>
                  <a:pt x="2222" y="1616"/>
                  <a:pt x="2284" y="1554"/>
                  <a:pt x="2346" y="1554"/>
                </a:cubicBezTo>
                <a:cubicBezTo>
                  <a:pt x="2407" y="1554"/>
                  <a:pt x="2469" y="1616"/>
                  <a:pt x="2469" y="1678"/>
                </a:cubicBezTo>
                <a:cubicBezTo>
                  <a:pt x="2469" y="1926"/>
                  <a:pt x="2469" y="1926"/>
                  <a:pt x="2469" y="1926"/>
                </a:cubicBezTo>
                <a:cubicBezTo>
                  <a:pt x="2469" y="2237"/>
                  <a:pt x="2623" y="2517"/>
                  <a:pt x="2901" y="2672"/>
                </a:cubicBezTo>
                <a:cubicBezTo>
                  <a:pt x="278" y="2672"/>
                  <a:pt x="278" y="2672"/>
                  <a:pt x="278" y="2672"/>
                </a:cubicBezTo>
                <a:lnTo>
                  <a:pt x="494" y="1181"/>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2830140313"/>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2.22878E-6 L 4.70258E-6 2.22878E-6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50"/>
                                        <p:tgtEl>
                                          <p:spTgt spid="3"/>
                                        </p:tgtEl>
                                      </p:cBhvr>
                                    </p:animEffect>
                                  </p:childTnLst>
                                </p:cTn>
                              </p:par>
                              <p:par>
                                <p:cTn id="13" presetID="63" presetClass="path" presetSubtype="0" decel="100000" fill="hold" nodeType="withEffect">
                                  <p:stCondLst>
                                    <p:cond delay="0"/>
                                  </p:stCondLst>
                                  <p:childTnLst>
                                    <p:animMotion origin="layout" path="M 0.02502 -2.72356E-7 L 2.4049E-6 -2.72356E-7 " pathEditMode="relative" rAng="0" ptsTypes="AA">
                                      <p:cBhvr>
                                        <p:cTn id="14" dur="650" fill="hold"/>
                                        <p:tgtEl>
                                          <p:spTgt spid="3"/>
                                        </p:tgtEl>
                                        <p:attrNameLst>
                                          <p:attrName>ppt_x</p:attrName>
                                          <p:attrName>ppt_y</p:attrName>
                                        </p:attrNameLst>
                                      </p:cBhvr>
                                      <p:rCtr x="-1251"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Power BI licensing</a:t>
            </a:r>
          </a:p>
        </p:txBody>
      </p:sp>
      <p:sp>
        <p:nvSpPr>
          <p:cNvPr id="4" name="Text Placeholder 3"/>
          <p:cNvSpPr>
            <a:spLocks noGrp="1"/>
          </p:cNvSpPr>
          <p:nvPr>
            <p:ph type="body" sz="quarter" idx="11"/>
          </p:nvPr>
        </p:nvSpPr>
        <p:spPr/>
        <p:txBody>
          <a:bodyPr/>
          <a:lstStyle/>
          <a:p>
            <a:r>
              <a:rPr lang="en-US" noProof="0" dirty="0"/>
              <a:t>In short, the differences between the two licenses:</a:t>
            </a:r>
          </a:p>
          <a:p>
            <a:endParaRPr lang="en-US" noProof="0" dirty="0"/>
          </a:p>
        </p:txBody>
      </p:sp>
      <p:sp>
        <p:nvSpPr>
          <p:cNvPr id="8" name="Content Placeholder 7"/>
          <p:cNvSpPr>
            <a:spLocks noGrp="1"/>
          </p:cNvSpPr>
          <p:nvPr>
            <p:ph sz="quarter" idx="10"/>
          </p:nvPr>
        </p:nvSpPr>
        <p:spPr/>
        <p:txBody>
          <a:bodyPr/>
          <a:lstStyle/>
          <a:p>
            <a:r>
              <a:rPr lang="en-US" noProof="0" dirty="0"/>
              <a:t>Feature differences</a:t>
            </a:r>
          </a:p>
        </p:txBody>
      </p:sp>
      <p:graphicFrame>
        <p:nvGraphicFramePr>
          <p:cNvPr id="9" name="Content Placeholder 4"/>
          <p:cNvGraphicFramePr>
            <a:graphicFrameLocks/>
          </p:cNvGraphicFramePr>
          <p:nvPr>
            <p:extLst>
              <p:ext uri="{D42A27DB-BD31-4B8C-83A1-F6EECF244321}">
                <p14:modId xmlns:p14="http://schemas.microsoft.com/office/powerpoint/2010/main" val="899903741"/>
              </p:ext>
            </p:extLst>
          </p:nvPr>
        </p:nvGraphicFramePr>
        <p:xfrm>
          <a:off x="455405" y="2420608"/>
          <a:ext cx="11312525" cy="3106840"/>
        </p:xfrm>
        <a:graphic>
          <a:graphicData uri="http://schemas.openxmlformats.org/drawingml/2006/table">
            <a:tbl>
              <a:tblPr firstRow="1" bandRow="1">
                <a:tableStyleId>{F5AB1C69-6EDB-4FF4-983F-18BD219EF322}</a:tableStyleId>
              </a:tblPr>
              <a:tblGrid>
                <a:gridCol w="5621249">
                  <a:extLst>
                    <a:ext uri="{9D8B030D-6E8A-4147-A177-3AD203B41FA5}">
                      <a16:colId xmlns:a16="http://schemas.microsoft.com/office/drawing/2014/main" xmlns="" val="20000"/>
                    </a:ext>
                  </a:extLst>
                </a:gridCol>
                <a:gridCol w="2845638">
                  <a:extLst>
                    <a:ext uri="{9D8B030D-6E8A-4147-A177-3AD203B41FA5}">
                      <a16:colId xmlns:a16="http://schemas.microsoft.com/office/drawing/2014/main" xmlns="" val="20001"/>
                    </a:ext>
                  </a:extLst>
                </a:gridCol>
                <a:gridCol w="2845638">
                  <a:extLst>
                    <a:ext uri="{9D8B030D-6E8A-4147-A177-3AD203B41FA5}">
                      <a16:colId xmlns:a16="http://schemas.microsoft.com/office/drawing/2014/main" xmlns="" val="20002"/>
                    </a:ext>
                  </a:extLst>
                </a:gridCol>
              </a:tblGrid>
              <a:tr h="370840">
                <a:tc>
                  <a:txBody>
                    <a:bodyPr/>
                    <a:lstStyle/>
                    <a:p>
                      <a:r>
                        <a:rPr lang="en-AU" sz="1600" dirty="0"/>
                        <a:t>Feature</a:t>
                      </a:r>
                      <a:endParaRPr lang="en-US" sz="1600" dirty="0"/>
                    </a:p>
                  </a:txBody>
                  <a:tcPr/>
                </a:tc>
                <a:tc>
                  <a:txBody>
                    <a:bodyPr/>
                    <a:lstStyle/>
                    <a:p>
                      <a:r>
                        <a:rPr lang="en-AU" sz="1600" dirty="0"/>
                        <a:t>Power BI (Free)</a:t>
                      </a:r>
                      <a:endParaRPr lang="en-US" sz="1600" dirty="0"/>
                    </a:p>
                  </a:txBody>
                  <a:tcPr/>
                </a:tc>
                <a:tc>
                  <a:txBody>
                    <a:bodyPr/>
                    <a:lstStyle/>
                    <a:p>
                      <a:r>
                        <a:rPr lang="en-AU" sz="1600" dirty="0"/>
                        <a:t>Power BI Pro</a:t>
                      </a:r>
                      <a:endParaRPr lang="en-US" sz="1600" dirty="0"/>
                    </a:p>
                  </a:txBody>
                  <a:tcPr/>
                </a:tc>
                <a:extLst>
                  <a:ext uri="{0D108BD9-81ED-4DB2-BD59-A6C34878D82A}">
                    <a16:rowId xmlns:a16="http://schemas.microsoft.com/office/drawing/2014/main" xmlns="" val="10000"/>
                  </a:ext>
                </a:extLst>
              </a:tr>
              <a:tr h="342000">
                <a:tc>
                  <a:txBody>
                    <a:bodyPr/>
                    <a:lstStyle/>
                    <a:p>
                      <a:r>
                        <a:rPr lang="en-AU" sz="1600" dirty="0"/>
                        <a:t>Data capacity</a:t>
                      </a:r>
                      <a:r>
                        <a:rPr lang="en-AU" sz="1600" baseline="0" dirty="0"/>
                        <a:t> </a:t>
                      </a:r>
                      <a:r>
                        <a:rPr lang="en-AU" sz="1600" dirty="0"/>
                        <a:t>limit</a:t>
                      </a:r>
                      <a:endParaRPr lang="en-US" sz="1600" dirty="0"/>
                    </a:p>
                  </a:txBody>
                  <a:tcPr/>
                </a:tc>
                <a:tc>
                  <a:txBody>
                    <a:bodyPr/>
                    <a:lstStyle/>
                    <a:p>
                      <a:r>
                        <a:rPr lang="en-AU" sz="1600" dirty="0"/>
                        <a:t>1 GB/user</a:t>
                      </a:r>
                      <a:endParaRPr lang="en-US" sz="1600" dirty="0"/>
                    </a:p>
                  </a:txBody>
                  <a:tcPr/>
                </a:tc>
                <a:tc>
                  <a:txBody>
                    <a:bodyPr/>
                    <a:lstStyle/>
                    <a:p>
                      <a:r>
                        <a:rPr lang="en-AU" sz="1600" dirty="0"/>
                        <a:t>10 GB/user</a:t>
                      </a:r>
                      <a:endParaRPr lang="en-US" sz="1600" dirty="0"/>
                    </a:p>
                  </a:txBody>
                  <a:tcPr/>
                </a:tc>
                <a:extLst>
                  <a:ext uri="{0D108BD9-81ED-4DB2-BD59-A6C34878D82A}">
                    <a16:rowId xmlns:a16="http://schemas.microsoft.com/office/drawing/2014/main" xmlns="" val="10001"/>
                  </a:ext>
                </a:extLst>
              </a:tr>
              <a:tr h="342000">
                <a:tc>
                  <a:txBody>
                    <a:bodyPr/>
                    <a:lstStyle/>
                    <a:p>
                      <a:r>
                        <a:rPr lang="en-AU" sz="1600" dirty="0"/>
                        <a:t>Consume content that is scheduled to refresh</a:t>
                      </a:r>
                      <a:endParaRPr lang="en-US" sz="1600" dirty="0"/>
                    </a:p>
                  </a:txBody>
                  <a:tcPr/>
                </a:tc>
                <a:tc>
                  <a:txBody>
                    <a:bodyPr/>
                    <a:lstStyle/>
                    <a:p>
                      <a:r>
                        <a:rPr lang="en-AU" sz="1600" dirty="0"/>
                        <a:t>Daily</a:t>
                      </a:r>
                      <a:endParaRPr lang="en-US" sz="1600" dirty="0"/>
                    </a:p>
                  </a:txBody>
                  <a:tcPr/>
                </a:tc>
                <a:tc>
                  <a:txBody>
                    <a:bodyPr/>
                    <a:lstStyle/>
                    <a:p>
                      <a:r>
                        <a:rPr lang="en-AU" sz="1600" dirty="0"/>
                        <a:t>Up to 8 times per day</a:t>
                      </a:r>
                      <a:endParaRPr lang="en-US" sz="1600" dirty="0"/>
                    </a:p>
                  </a:txBody>
                  <a:tcPr/>
                </a:tc>
                <a:extLst>
                  <a:ext uri="{0D108BD9-81ED-4DB2-BD59-A6C34878D82A}">
                    <a16:rowId xmlns:a16="http://schemas.microsoft.com/office/drawing/2014/main" xmlns="" val="10002"/>
                  </a:ext>
                </a:extLst>
              </a:tr>
              <a:tr h="342000">
                <a:tc>
                  <a:txBody>
                    <a:bodyPr/>
                    <a:lstStyle/>
                    <a:p>
                      <a:r>
                        <a:rPr lang="en-AU" sz="1600" dirty="0"/>
                        <a:t>Data streaming</a:t>
                      </a:r>
                      <a:r>
                        <a:rPr lang="en-AU" sz="1600" baseline="0" dirty="0"/>
                        <a:t> rate</a:t>
                      </a:r>
                      <a:endParaRPr lang="en-US" sz="1600" dirty="0"/>
                    </a:p>
                  </a:txBody>
                  <a:tcPr/>
                </a:tc>
                <a:tc>
                  <a:txBody>
                    <a:bodyPr/>
                    <a:lstStyle/>
                    <a:p>
                      <a:r>
                        <a:rPr lang="en-AU" sz="1600" dirty="0"/>
                        <a:t>10K</a:t>
                      </a:r>
                      <a:r>
                        <a:rPr lang="en-AU" sz="1600" baseline="0" dirty="0"/>
                        <a:t> rows/hour</a:t>
                      </a:r>
                      <a:endParaRPr lang="en-US" sz="1600" dirty="0"/>
                    </a:p>
                  </a:txBody>
                  <a:tcPr/>
                </a:tc>
                <a:tc>
                  <a:txBody>
                    <a:bodyPr/>
                    <a:lstStyle/>
                    <a:p>
                      <a:r>
                        <a:rPr lang="en-AU" sz="1600" dirty="0"/>
                        <a:t>1M rows/hour</a:t>
                      </a:r>
                      <a:endParaRPr lang="en-US" sz="1600" dirty="0"/>
                    </a:p>
                  </a:txBody>
                  <a:tcPr/>
                </a:tc>
                <a:extLst>
                  <a:ext uri="{0D108BD9-81ED-4DB2-BD59-A6C34878D82A}">
                    <a16:rowId xmlns:a16="http://schemas.microsoft.com/office/drawing/2014/main" xmlns="" val="10003"/>
                  </a:ext>
                </a:extLst>
              </a:tr>
              <a:tr h="342000">
                <a:tc>
                  <a:txBody>
                    <a:bodyPr/>
                    <a:lstStyle/>
                    <a:p>
                      <a:r>
                        <a:rPr lang="en-AU" sz="1600" dirty="0"/>
                        <a:t>Consume live</a:t>
                      </a:r>
                      <a:r>
                        <a:rPr lang="en-AU" sz="1600" baseline="0" dirty="0"/>
                        <a:t> data sources will full interactivity</a:t>
                      </a:r>
                      <a:endParaRPr lang="en-US" sz="1600" dirty="0"/>
                    </a:p>
                  </a:txBody>
                  <a:tcPr/>
                </a:tc>
                <a:tc>
                  <a:txBody>
                    <a:bodyPr/>
                    <a:lstStyle/>
                    <a:p>
                      <a:r>
                        <a:rPr lang="en-AU" sz="1600" dirty="0"/>
                        <a:t>No</a:t>
                      </a:r>
                      <a:endParaRPr lang="en-US" sz="1600" dirty="0"/>
                    </a:p>
                  </a:txBody>
                  <a:tcPr/>
                </a:tc>
                <a:tc>
                  <a:txBody>
                    <a:bodyPr/>
                    <a:lstStyle/>
                    <a:p>
                      <a:r>
                        <a:rPr lang="en-AU" sz="1600" dirty="0"/>
                        <a:t>Yes</a:t>
                      </a:r>
                      <a:endParaRPr lang="en-US" sz="1600" dirty="0"/>
                    </a:p>
                  </a:txBody>
                  <a:tcPr/>
                </a:tc>
                <a:extLst>
                  <a:ext uri="{0D108BD9-81ED-4DB2-BD59-A6C34878D82A}">
                    <a16:rowId xmlns:a16="http://schemas.microsoft.com/office/drawing/2014/main" xmlns="" val="10004"/>
                  </a:ext>
                </a:extLst>
              </a:tr>
              <a:tr h="342000">
                <a:tc>
                  <a:txBody>
                    <a:bodyPr/>
                    <a:lstStyle/>
                    <a:p>
                      <a:r>
                        <a:rPr lang="en-AU" sz="1600" dirty="0"/>
                        <a:t>Access on-premises data with gateways</a:t>
                      </a:r>
                      <a:endParaRPr lang="en-US" sz="1600" dirty="0"/>
                    </a:p>
                  </a:txBody>
                  <a:tcPr/>
                </a:tc>
                <a:tc>
                  <a:txBody>
                    <a:bodyPr/>
                    <a:lstStyle/>
                    <a:p>
                      <a:r>
                        <a:rPr lang="en-AU" sz="1600" dirty="0"/>
                        <a:t>No</a:t>
                      </a:r>
                      <a:endParaRPr lang="en-US" sz="1600" dirty="0"/>
                    </a:p>
                  </a:txBody>
                  <a:tcPr/>
                </a:tc>
                <a:tc>
                  <a:txBody>
                    <a:bodyPr/>
                    <a:lstStyle/>
                    <a:p>
                      <a:r>
                        <a:rPr lang="en-AU" sz="1600" dirty="0"/>
                        <a:t>Yes</a:t>
                      </a:r>
                      <a:endParaRPr lang="en-US" sz="1600" dirty="0"/>
                    </a:p>
                  </a:txBody>
                  <a:tcPr/>
                </a:tc>
                <a:extLst>
                  <a:ext uri="{0D108BD9-81ED-4DB2-BD59-A6C34878D82A}">
                    <a16:rowId xmlns:a16="http://schemas.microsoft.com/office/drawing/2014/main" xmlns="" val="10005"/>
                  </a:ext>
                </a:extLst>
              </a:tr>
              <a:tr h="342000">
                <a:tc>
                  <a:txBody>
                    <a:bodyPr/>
                    <a:lstStyle/>
                    <a:p>
                      <a:r>
                        <a:rPr lang="en-US" sz="1600" dirty="0"/>
                        <a:t>Share dashboards</a:t>
                      </a:r>
                    </a:p>
                  </a:txBody>
                  <a:tcPr/>
                </a:tc>
                <a:tc>
                  <a:txBody>
                    <a:bodyPr/>
                    <a:lstStyle/>
                    <a:p>
                      <a:r>
                        <a:rPr lang="en-US" sz="1600" dirty="0"/>
                        <a:t>Yes</a:t>
                      </a:r>
                    </a:p>
                  </a:txBody>
                  <a:tcPr/>
                </a:tc>
                <a:tc>
                  <a:txBody>
                    <a:bodyPr/>
                    <a:lstStyle/>
                    <a:p>
                      <a:r>
                        <a:rPr lang="en-US" sz="1600" dirty="0"/>
                        <a:t>Yes</a:t>
                      </a:r>
                    </a:p>
                  </a:txBody>
                  <a:tcPr/>
                </a:tc>
                <a:extLst>
                  <a:ext uri="{0D108BD9-81ED-4DB2-BD59-A6C34878D82A}">
                    <a16:rowId xmlns:a16="http://schemas.microsoft.com/office/drawing/2014/main" xmlns="" val="2778111090"/>
                  </a:ext>
                </a:extLst>
              </a:tr>
              <a:tr h="342000">
                <a:tc>
                  <a:txBody>
                    <a:bodyPr/>
                    <a:lstStyle/>
                    <a:p>
                      <a:r>
                        <a:rPr lang="en-AU" sz="1600" dirty="0"/>
                        <a:t>All other collaboration features</a:t>
                      </a:r>
                      <a:endParaRPr lang="en-US" sz="1600" dirty="0"/>
                    </a:p>
                  </a:txBody>
                  <a:tcPr/>
                </a:tc>
                <a:tc>
                  <a:txBody>
                    <a:bodyPr/>
                    <a:lstStyle/>
                    <a:p>
                      <a:r>
                        <a:rPr lang="en-AU" sz="1600" dirty="0"/>
                        <a:t>No</a:t>
                      </a:r>
                      <a:endParaRPr lang="en-US" sz="1600" dirty="0"/>
                    </a:p>
                  </a:txBody>
                  <a:tcPr/>
                </a:tc>
                <a:tc>
                  <a:txBody>
                    <a:bodyPr/>
                    <a:lstStyle/>
                    <a:p>
                      <a:r>
                        <a:rPr lang="en-AU" sz="1600" dirty="0"/>
                        <a:t>Yes</a:t>
                      </a:r>
                      <a:endParaRPr lang="en-US" sz="1600" dirty="0"/>
                    </a:p>
                  </a:txBody>
                  <a:tcPr/>
                </a:tc>
                <a:extLst>
                  <a:ext uri="{0D108BD9-81ED-4DB2-BD59-A6C34878D82A}">
                    <a16:rowId xmlns:a16="http://schemas.microsoft.com/office/drawing/2014/main" xmlns="" val="10006"/>
                  </a:ext>
                </a:extLst>
              </a:tr>
              <a:tr h="342000">
                <a:tc>
                  <a:txBody>
                    <a:bodyPr/>
                    <a:lstStyle/>
                    <a:p>
                      <a:r>
                        <a:rPr lang="en-US" sz="1600" dirty="0"/>
                        <a:t>Row-level</a:t>
                      </a:r>
                      <a:r>
                        <a:rPr lang="en-US" sz="1600" baseline="0" dirty="0"/>
                        <a:t> security for users and groups</a:t>
                      </a:r>
                      <a:endParaRPr lang="en-US" sz="1600" dirty="0"/>
                    </a:p>
                  </a:txBody>
                  <a:tcPr/>
                </a:tc>
                <a:tc>
                  <a:txBody>
                    <a:bodyPr/>
                    <a:lstStyle/>
                    <a:p>
                      <a:r>
                        <a:rPr lang="en-US" sz="1600" dirty="0"/>
                        <a:t>No</a:t>
                      </a:r>
                    </a:p>
                  </a:txBody>
                  <a:tcPr/>
                </a:tc>
                <a:tc>
                  <a:txBody>
                    <a:bodyPr/>
                    <a:lstStyle/>
                    <a:p>
                      <a:r>
                        <a:rPr lang="en-US" sz="1600" dirty="0"/>
                        <a:t>Yes</a:t>
                      </a:r>
                    </a:p>
                  </a:txBody>
                  <a:tcPr/>
                </a:tc>
                <a:extLst>
                  <a:ext uri="{0D108BD9-81ED-4DB2-BD59-A6C34878D82A}">
                    <a16:rowId xmlns:a16="http://schemas.microsoft.com/office/drawing/2014/main" xmlns="" val="2725275301"/>
                  </a:ext>
                </a:extLst>
              </a:tr>
            </a:tbl>
          </a:graphicData>
        </a:graphic>
      </p:graphicFrame>
      <p:sp>
        <p:nvSpPr>
          <p:cNvPr id="6" name="TextBox 5"/>
          <p:cNvSpPr txBox="1"/>
          <p:nvPr/>
        </p:nvSpPr>
        <p:spPr>
          <a:xfrm>
            <a:off x="470011" y="5771923"/>
            <a:ext cx="11297919"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Non-”Power BI Pro” users can share dashboards. However, a Power BI Pro license is required to interact with, or consume, content using features that are only available to users with a Power BI Pro license. </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52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Partner opportunities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pPr lvl="1"/>
            <a:r>
              <a:rPr lang="en-US" noProof="0" dirty="0"/>
              <a:t>Encourage your customers to sign up for Power BI</a:t>
            </a:r>
          </a:p>
          <a:p>
            <a:pPr lvl="1"/>
            <a:r>
              <a:rPr lang="en-US" noProof="0" dirty="0"/>
              <a:t>Encourage your customers to realize benefits of </a:t>
            </a:r>
            <a:r>
              <a:rPr lang="en-US" b="1" noProof="0" dirty="0"/>
              <a:t>Power BI Pro </a:t>
            </a:r>
            <a:r>
              <a:rPr lang="en-US" noProof="0" dirty="0"/>
              <a:t>features</a:t>
            </a:r>
          </a:p>
          <a:p>
            <a:pPr lvl="1"/>
            <a:r>
              <a:rPr lang="en-US" noProof="0" dirty="0"/>
              <a:t>Describe and demonstrate how existing data solutions can be integrated and enhanced with Power BI</a:t>
            </a:r>
          </a:p>
          <a:p>
            <a:pPr lvl="1"/>
            <a:endParaRPr lang="en-US" noProof="0" dirty="0"/>
          </a:p>
          <a:p>
            <a:endParaRPr lang="en-US" noProof="0" dirty="0"/>
          </a:p>
        </p:txBody>
      </p:sp>
    </p:spTree>
    <p:extLst>
      <p:ext uri="{BB962C8B-B14F-4D97-AF65-F5344CB8AC3E}">
        <p14:creationId xmlns:p14="http://schemas.microsoft.com/office/powerpoint/2010/main" val="385037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4" name="Content Placeholder 3"/>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lnSpcReduction="10000"/>
          </a:bodyPr>
          <a:lstStyle/>
          <a:p>
            <a:r>
              <a:rPr lang="en-US" noProof="0" dirty="0"/>
              <a:t>Power BI pricing</a:t>
            </a:r>
          </a:p>
          <a:p>
            <a:pPr lvl="1"/>
            <a:r>
              <a:rPr lang="en-US" noProof="0" dirty="0">
                <a:hlinkClick r:id="rId3"/>
              </a:rPr>
              <a:t>https://powerbi.microsoft.com/pricing</a:t>
            </a:r>
            <a:endParaRPr lang="en-US" noProof="0" dirty="0"/>
          </a:p>
          <a:p>
            <a:r>
              <a:rPr lang="en-US" noProof="0" dirty="0"/>
              <a:t>Microsoft Cloud and Enterprise Partner Resources</a:t>
            </a:r>
          </a:p>
          <a:p>
            <a:pPr lvl="1"/>
            <a:r>
              <a:rPr lang="en-US" noProof="0" dirty="0">
                <a:hlinkClick r:id="rId4"/>
              </a:rPr>
              <a:t>http://aka.ms/powerbipartners</a:t>
            </a:r>
            <a:endParaRPr lang="en-US" noProof="0" dirty="0"/>
          </a:p>
          <a:p>
            <a:pPr lvl="1"/>
            <a:r>
              <a:rPr lang="en-US" noProof="0" dirty="0"/>
              <a:t>Includes up-to-date resources:</a:t>
            </a:r>
          </a:p>
          <a:p>
            <a:pPr lvl="2"/>
            <a:r>
              <a:rPr lang="en-US" noProof="0" dirty="0"/>
              <a:t>Customer-ready materials</a:t>
            </a:r>
          </a:p>
          <a:p>
            <a:pPr lvl="2"/>
            <a:r>
              <a:rPr lang="en-US" noProof="0" dirty="0"/>
              <a:t>Customer evidence</a:t>
            </a:r>
          </a:p>
          <a:p>
            <a:pPr lvl="2"/>
            <a:r>
              <a:rPr lang="en-US" noProof="0" dirty="0"/>
              <a:t>Training and labs</a:t>
            </a:r>
          </a:p>
          <a:p>
            <a:pPr lvl="2"/>
            <a:r>
              <a:rPr lang="en-US" noProof="0" dirty="0"/>
              <a:t>Demos</a:t>
            </a:r>
          </a:p>
          <a:p>
            <a:pPr lvl="2"/>
            <a:r>
              <a:rPr lang="en-US" noProof="0" dirty="0"/>
              <a:t>“What to do next”</a:t>
            </a:r>
          </a:p>
        </p:txBody>
      </p:sp>
    </p:spTree>
    <p:extLst>
      <p:ext uri="{BB962C8B-B14F-4D97-AF65-F5344CB8AC3E}">
        <p14:creationId xmlns:p14="http://schemas.microsoft.com/office/powerpoint/2010/main" val="171482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4" name="Content Placeholder 3"/>
          <p:cNvSpPr>
            <a:spLocks noGrp="1"/>
          </p:cNvSpPr>
          <p:nvPr>
            <p:ph sz="quarter" idx="10"/>
          </p:nvPr>
        </p:nvSpPr>
        <p:spPr/>
        <p:txBody>
          <a:bodyPr/>
          <a:lstStyle/>
          <a:p>
            <a:r>
              <a:rPr lang="en-US" dirty="0"/>
              <a:t>Continued</a:t>
            </a:r>
          </a:p>
        </p:txBody>
      </p:sp>
      <p:sp>
        <p:nvSpPr>
          <p:cNvPr id="7" name="Text Placeholder 6"/>
          <p:cNvSpPr>
            <a:spLocks noGrp="1"/>
          </p:cNvSpPr>
          <p:nvPr>
            <p:ph type="body" sz="quarter" idx="11"/>
          </p:nvPr>
        </p:nvSpPr>
        <p:spPr>
          <a:xfrm>
            <a:off x="269875" y="4469258"/>
            <a:ext cx="11655425" cy="2388742"/>
          </a:xfrm>
        </p:spPr>
        <p:txBody>
          <a:bodyPr/>
          <a:lstStyle/>
          <a:p>
            <a:pPr lvl="1"/>
            <a:r>
              <a:rPr lang="en-US" dirty="0">
                <a:hlinkClick r:id="rId3"/>
              </a:rPr>
              <a:t>https://technet.microsoft.com/en-us/virtuallabs</a:t>
            </a:r>
            <a:endParaRPr lang="en-US" dirty="0"/>
          </a:p>
          <a:p>
            <a:pPr lvl="1"/>
            <a:r>
              <a:rPr lang="en-US" dirty="0"/>
              <a:t>Search the growing library of Power BI technical labs</a:t>
            </a:r>
          </a:p>
          <a:p>
            <a:pPr lvl="1"/>
            <a:endParaRPr lang="en-US" noProof="0" dirty="0"/>
          </a:p>
        </p:txBody>
      </p:sp>
      <p:pic>
        <p:nvPicPr>
          <p:cNvPr id="2" name="Picture 1"/>
          <p:cNvPicPr>
            <a:picLocks noChangeAspect="1"/>
          </p:cNvPicPr>
          <p:nvPr/>
        </p:nvPicPr>
        <p:blipFill>
          <a:blip r:embed="rId4"/>
          <a:stretch>
            <a:fillRect/>
          </a:stretch>
        </p:blipFill>
        <p:spPr>
          <a:xfrm>
            <a:off x="400691" y="1849348"/>
            <a:ext cx="11356756" cy="2457377"/>
          </a:xfrm>
          <a:prstGeom prst="rect">
            <a:avLst/>
          </a:prstGeom>
        </p:spPr>
      </p:pic>
    </p:spTree>
    <p:extLst>
      <p:ext uri="{BB962C8B-B14F-4D97-AF65-F5344CB8AC3E}">
        <p14:creationId xmlns:p14="http://schemas.microsoft.com/office/powerpoint/2010/main" val="6475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198672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301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microsoft"/>
          <p:cNvSpPr/>
          <p:nvPr/>
        </p:nvSpPr>
        <p:spPr>
          <a:xfrm>
            <a:off x="462070" y="1515384"/>
            <a:ext cx="6727850" cy="721126"/>
          </a:xfrm>
          <a:prstGeom prst="rect">
            <a:avLst/>
          </a:prstGeom>
        </p:spPr>
        <p:txBody>
          <a:bodyPr wrap="square" anchor="ctr">
            <a:spAutoFit/>
          </a:bodyPr>
          <a:lstStyle/>
          <a:p>
            <a:pPr marL="0" marR="0" lvl="0" indent="0" algn="l" defTabSz="914102" rtl="0" eaLnBrk="1" fontAlgn="base" latinLnBrk="0" hangingPunct="1">
              <a:lnSpc>
                <a:spcPct val="95000"/>
              </a:lnSpc>
              <a:spcBef>
                <a:spcPct val="0"/>
              </a:spcBef>
              <a:spcAft>
                <a:spcPts val="0"/>
              </a:spcAft>
              <a:buClrTx/>
              <a:buSzTx/>
              <a:buFontTx/>
              <a:buNone/>
              <a:tabLst/>
              <a:defRPr/>
            </a:pPr>
            <a:r>
              <a:rPr kumimoji="0" lang="en-US" sz="4313" b="0" i="0" u="none" strike="noStrike" kern="1200" cap="none" spc="-98"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Power BI Mobile</a:t>
            </a:r>
          </a:p>
        </p:txBody>
      </p:sp>
      <p:sp>
        <p:nvSpPr>
          <p:cNvPr id="16" name="Rectangle 15"/>
          <p:cNvSpPr/>
          <p:nvPr/>
        </p:nvSpPr>
        <p:spPr bwMode="auto">
          <a:xfrm>
            <a:off x="5621332" y="-763710"/>
            <a:ext cx="6570669" cy="63496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New screenshot needed? Please provide if possible</a:t>
            </a:r>
          </a:p>
        </p:txBody>
      </p:sp>
      <p:grpSp>
        <p:nvGrpSpPr>
          <p:cNvPr id="17" name="Group 16"/>
          <p:cNvGrpSpPr/>
          <p:nvPr/>
        </p:nvGrpSpPr>
        <p:grpSpPr>
          <a:xfrm>
            <a:off x="6675269" y="-104096"/>
            <a:ext cx="3833430" cy="7126577"/>
            <a:chOff x="4515085" y="723900"/>
            <a:chExt cx="3413077" cy="6345116"/>
          </a:xfrm>
        </p:grpSpPr>
        <p:pic>
          <p:nvPicPr>
            <p:cNvPr id="18" name="Picture 17"/>
            <p:cNvPicPr>
              <a:picLocks noChangeAspect="1"/>
            </p:cNvPicPr>
            <p:nvPr/>
          </p:nvPicPr>
          <p:blipFill>
            <a:blip r:embed="rId3"/>
            <a:stretch>
              <a:fillRect/>
            </a:stretch>
          </p:blipFill>
          <p:spPr>
            <a:xfrm>
              <a:off x="4515085" y="723900"/>
              <a:ext cx="3413077" cy="6345116"/>
            </a:xfrm>
            <a:prstGeom prst="rect">
              <a:avLst/>
            </a:prstGeom>
          </p:spPr>
        </p:pic>
        <p:pic>
          <p:nvPicPr>
            <p:cNvPr id="19" name="Picture 18"/>
            <p:cNvPicPr>
              <a:picLocks noChangeAspect="1"/>
            </p:cNvPicPr>
            <p:nvPr/>
          </p:nvPicPr>
          <p:blipFill>
            <a:blip r:embed="rId4"/>
            <a:stretch>
              <a:fillRect/>
            </a:stretch>
          </p:blipFill>
          <p:spPr>
            <a:xfrm>
              <a:off x="5143506" y="1878496"/>
              <a:ext cx="2167417" cy="4016848"/>
            </a:xfrm>
            <a:prstGeom prst="rect">
              <a:avLst/>
            </a:prstGeom>
          </p:spPr>
        </p:pic>
      </p:grpSp>
      <p:sp>
        <p:nvSpPr>
          <p:cNvPr id="20" name="Oval 5"/>
          <p:cNvSpPr>
            <a:spLocks noChangeArrowheads="1"/>
          </p:cNvSpPr>
          <p:nvPr/>
        </p:nvSpPr>
        <p:spPr bwMode="auto">
          <a:xfrm>
            <a:off x="821369" y="3135722"/>
            <a:ext cx="2897903" cy="2893671"/>
          </a:xfrm>
          <a:prstGeom prst="ellipse">
            <a:avLst/>
          </a:prstGeom>
          <a:solidFill>
            <a:srgbClr val="F2F2F2"/>
          </a:solidFill>
          <a:ln w="19050">
            <a:solidFill>
              <a:srgbClr val="C7C7C7"/>
            </a:solidFill>
            <a:prstDash val="solid"/>
            <a:miter lim="800000"/>
          </a:ln>
        </p:spPr>
        <p:txBody>
          <a:bodyPr wrap="square" lIns="233070" tIns="197213" rIns="179285" bIns="179285" rtlCol="0" anchor="ctr">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2745" b="0" i="0" u="none" strike="noStrike" kern="0" cap="none" spc="49"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24" name="Group 23"/>
          <p:cNvGrpSpPr/>
          <p:nvPr/>
        </p:nvGrpSpPr>
        <p:grpSpPr>
          <a:xfrm>
            <a:off x="3392165" y="4492358"/>
            <a:ext cx="597103" cy="597103"/>
            <a:chOff x="3353686" y="4475444"/>
            <a:chExt cx="822074" cy="822074"/>
          </a:xfrm>
        </p:grpSpPr>
        <p:sp>
          <p:nvSpPr>
            <p:cNvPr id="25" name="Oval 8"/>
            <p:cNvSpPr>
              <a:spLocks noChangeArrowheads="1"/>
            </p:cNvSpPr>
            <p:nvPr/>
          </p:nvSpPr>
          <p:spPr bwMode="auto">
            <a:xfrm>
              <a:off x="3353686" y="4475444"/>
              <a:ext cx="822074"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6" name="microphone_2"/>
            <p:cNvSpPr>
              <a:spLocks noChangeAspect="1" noEditPoints="1"/>
            </p:cNvSpPr>
            <p:nvPr/>
          </p:nvSpPr>
          <p:spPr bwMode="auto">
            <a:xfrm>
              <a:off x="3651217" y="4695187"/>
              <a:ext cx="227013" cy="382588"/>
            </a:xfrm>
            <a:custGeom>
              <a:avLst/>
              <a:gdLst>
                <a:gd name="T0" fmla="*/ 150 w 197"/>
                <a:gd name="T1" fmla="*/ 179 h 333"/>
                <a:gd name="T2" fmla="*/ 99 w 197"/>
                <a:gd name="T3" fmla="*/ 230 h 333"/>
                <a:gd name="T4" fmla="*/ 48 w 197"/>
                <a:gd name="T5" fmla="*/ 179 h 333"/>
                <a:gd name="T6" fmla="*/ 48 w 197"/>
                <a:gd name="T7" fmla="*/ 51 h 333"/>
                <a:gd name="T8" fmla="*/ 99 w 197"/>
                <a:gd name="T9" fmla="*/ 0 h 333"/>
                <a:gd name="T10" fmla="*/ 150 w 197"/>
                <a:gd name="T11" fmla="*/ 51 h 333"/>
                <a:gd name="T12" fmla="*/ 150 w 197"/>
                <a:gd name="T13" fmla="*/ 179 h 333"/>
                <a:gd name="T14" fmla="*/ 0 w 197"/>
                <a:gd name="T15" fmla="*/ 182 h 333"/>
                <a:gd name="T16" fmla="*/ 99 w 197"/>
                <a:gd name="T17" fmla="*/ 280 h 333"/>
                <a:gd name="T18" fmla="*/ 197 w 197"/>
                <a:gd name="T19" fmla="*/ 182 h 333"/>
                <a:gd name="T20" fmla="*/ 99 w 197"/>
                <a:gd name="T21" fmla="*/ 280 h 333"/>
                <a:gd name="T22" fmla="*/ 99 w 197"/>
                <a:gd name="T23" fmla="*/ 333 h 333"/>
                <a:gd name="T24" fmla="*/ 44 w 197"/>
                <a:gd name="T25" fmla="*/ 333 h 333"/>
                <a:gd name="T26" fmla="*/ 158 w 197"/>
                <a:gd name="T27" fmla="*/ 333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7" h="333">
                  <a:moveTo>
                    <a:pt x="150" y="179"/>
                  </a:moveTo>
                  <a:cubicBezTo>
                    <a:pt x="150" y="207"/>
                    <a:pt x="127" y="230"/>
                    <a:pt x="99" y="230"/>
                  </a:cubicBezTo>
                  <a:cubicBezTo>
                    <a:pt x="71" y="230"/>
                    <a:pt x="48" y="207"/>
                    <a:pt x="48" y="179"/>
                  </a:cubicBezTo>
                  <a:cubicBezTo>
                    <a:pt x="48" y="51"/>
                    <a:pt x="48" y="51"/>
                    <a:pt x="48" y="51"/>
                  </a:cubicBezTo>
                  <a:cubicBezTo>
                    <a:pt x="48" y="23"/>
                    <a:pt x="71" y="0"/>
                    <a:pt x="99" y="0"/>
                  </a:cubicBezTo>
                  <a:cubicBezTo>
                    <a:pt x="127" y="0"/>
                    <a:pt x="150" y="23"/>
                    <a:pt x="150" y="51"/>
                  </a:cubicBezTo>
                  <a:lnTo>
                    <a:pt x="150" y="179"/>
                  </a:lnTo>
                  <a:close/>
                  <a:moveTo>
                    <a:pt x="0" y="182"/>
                  </a:moveTo>
                  <a:cubicBezTo>
                    <a:pt x="0" y="236"/>
                    <a:pt x="44" y="280"/>
                    <a:pt x="99" y="280"/>
                  </a:cubicBezTo>
                  <a:cubicBezTo>
                    <a:pt x="153" y="280"/>
                    <a:pt x="197" y="236"/>
                    <a:pt x="197" y="182"/>
                  </a:cubicBezTo>
                  <a:moveTo>
                    <a:pt x="99" y="280"/>
                  </a:moveTo>
                  <a:cubicBezTo>
                    <a:pt x="99" y="333"/>
                    <a:pt x="99" y="333"/>
                    <a:pt x="99" y="333"/>
                  </a:cubicBezTo>
                  <a:moveTo>
                    <a:pt x="44" y="333"/>
                  </a:moveTo>
                  <a:cubicBezTo>
                    <a:pt x="158" y="333"/>
                    <a:pt x="158" y="333"/>
                    <a:pt x="158" y="333"/>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7" name="Group 26"/>
          <p:cNvGrpSpPr/>
          <p:nvPr/>
        </p:nvGrpSpPr>
        <p:grpSpPr>
          <a:xfrm>
            <a:off x="2912276" y="5345356"/>
            <a:ext cx="598671" cy="600238"/>
            <a:chOff x="2863895" y="5344987"/>
            <a:chExt cx="824231" cy="826389"/>
          </a:xfrm>
        </p:grpSpPr>
        <p:sp>
          <p:nvSpPr>
            <p:cNvPr id="29" name="Oval 28"/>
            <p:cNvSpPr>
              <a:spLocks noChangeArrowheads="1"/>
            </p:cNvSpPr>
            <p:nvPr/>
          </p:nvSpPr>
          <p:spPr bwMode="auto">
            <a:xfrm>
              <a:off x="2863895" y="5344987"/>
              <a:ext cx="824231"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0" name="graph_6"/>
            <p:cNvSpPr>
              <a:spLocks noChangeAspect="1" noEditPoints="1"/>
            </p:cNvSpPr>
            <p:nvPr/>
          </p:nvSpPr>
          <p:spPr bwMode="auto">
            <a:xfrm>
              <a:off x="3080748" y="5602606"/>
              <a:ext cx="390525" cy="311150"/>
            </a:xfrm>
            <a:custGeom>
              <a:avLst/>
              <a:gdLst>
                <a:gd name="T0" fmla="*/ 63 w 246"/>
                <a:gd name="T1" fmla="*/ 196 h 196"/>
                <a:gd name="T2" fmla="*/ 0 w 246"/>
                <a:gd name="T3" fmla="*/ 196 h 196"/>
                <a:gd name="T4" fmla="*/ 0 w 246"/>
                <a:gd name="T5" fmla="*/ 107 h 196"/>
                <a:gd name="T6" fmla="*/ 63 w 246"/>
                <a:gd name="T7" fmla="*/ 107 h 196"/>
                <a:gd name="T8" fmla="*/ 63 w 246"/>
                <a:gd name="T9" fmla="*/ 196 h 196"/>
                <a:gd name="T10" fmla="*/ 154 w 246"/>
                <a:gd name="T11" fmla="*/ 54 h 196"/>
                <a:gd name="T12" fmla="*/ 91 w 246"/>
                <a:gd name="T13" fmla="*/ 54 h 196"/>
                <a:gd name="T14" fmla="*/ 91 w 246"/>
                <a:gd name="T15" fmla="*/ 196 h 196"/>
                <a:gd name="T16" fmla="*/ 154 w 246"/>
                <a:gd name="T17" fmla="*/ 196 h 196"/>
                <a:gd name="T18" fmla="*/ 154 w 246"/>
                <a:gd name="T19" fmla="*/ 54 h 196"/>
                <a:gd name="T20" fmla="*/ 246 w 246"/>
                <a:gd name="T21" fmla="*/ 0 h 196"/>
                <a:gd name="T22" fmla="*/ 182 w 246"/>
                <a:gd name="T23" fmla="*/ 0 h 196"/>
                <a:gd name="T24" fmla="*/ 182 w 246"/>
                <a:gd name="T25" fmla="*/ 196 h 196"/>
                <a:gd name="T26" fmla="*/ 246 w 246"/>
                <a:gd name="T27" fmla="*/ 196 h 196"/>
                <a:gd name="T28" fmla="*/ 246 w 246"/>
                <a:gd name="T29"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96">
                  <a:moveTo>
                    <a:pt x="63" y="196"/>
                  </a:moveTo>
                  <a:lnTo>
                    <a:pt x="0" y="196"/>
                  </a:lnTo>
                  <a:lnTo>
                    <a:pt x="0" y="107"/>
                  </a:lnTo>
                  <a:lnTo>
                    <a:pt x="63" y="107"/>
                  </a:lnTo>
                  <a:lnTo>
                    <a:pt x="63" y="196"/>
                  </a:lnTo>
                  <a:close/>
                  <a:moveTo>
                    <a:pt x="154" y="54"/>
                  </a:moveTo>
                  <a:lnTo>
                    <a:pt x="91" y="54"/>
                  </a:lnTo>
                  <a:lnTo>
                    <a:pt x="91" y="196"/>
                  </a:lnTo>
                  <a:lnTo>
                    <a:pt x="154" y="196"/>
                  </a:lnTo>
                  <a:lnTo>
                    <a:pt x="154" y="54"/>
                  </a:lnTo>
                  <a:close/>
                  <a:moveTo>
                    <a:pt x="246" y="0"/>
                  </a:moveTo>
                  <a:lnTo>
                    <a:pt x="182" y="0"/>
                  </a:lnTo>
                  <a:lnTo>
                    <a:pt x="182" y="196"/>
                  </a:lnTo>
                  <a:lnTo>
                    <a:pt x="246" y="196"/>
                  </a:lnTo>
                  <a:lnTo>
                    <a:pt x="246" y="0"/>
                  </a:lnTo>
                  <a:close/>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32" name="Oval 31"/>
          <p:cNvSpPr>
            <a:spLocks noChangeArrowheads="1"/>
          </p:cNvSpPr>
          <p:nvPr/>
        </p:nvSpPr>
        <p:spPr bwMode="auto">
          <a:xfrm>
            <a:off x="1972828" y="5679567"/>
            <a:ext cx="597103" cy="60023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37" name="Group 36"/>
          <p:cNvGrpSpPr/>
          <p:nvPr/>
        </p:nvGrpSpPr>
        <p:grpSpPr>
          <a:xfrm>
            <a:off x="551649" y="4492357"/>
            <a:ext cx="598671" cy="597105"/>
            <a:chOff x="455932" y="4475444"/>
            <a:chExt cx="824231" cy="822074"/>
          </a:xfrm>
        </p:grpSpPr>
        <p:sp>
          <p:nvSpPr>
            <p:cNvPr id="38" name="Oval 37"/>
            <p:cNvSpPr>
              <a:spLocks noChangeArrowheads="1"/>
            </p:cNvSpPr>
            <p:nvPr/>
          </p:nvSpPr>
          <p:spPr bwMode="auto">
            <a:xfrm>
              <a:off x="455932" y="4475444"/>
              <a:ext cx="824231" cy="8220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9" name="arrow_4"/>
            <p:cNvSpPr>
              <a:spLocks noChangeAspect="1" noEditPoints="1"/>
            </p:cNvSpPr>
            <p:nvPr/>
          </p:nvSpPr>
          <p:spPr bwMode="auto">
            <a:xfrm>
              <a:off x="700566" y="4703222"/>
              <a:ext cx="334962" cy="366519"/>
            </a:xfrm>
            <a:custGeom>
              <a:avLst/>
              <a:gdLst>
                <a:gd name="T0" fmla="*/ 211 w 211"/>
                <a:gd name="T1" fmla="*/ 147 h 253"/>
                <a:gd name="T2" fmla="*/ 211 w 211"/>
                <a:gd name="T3" fmla="*/ 43 h 253"/>
                <a:gd name="T4" fmla="*/ 0 w 211"/>
                <a:gd name="T5" fmla="*/ 43 h 253"/>
                <a:gd name="T6" fmla="*/ 0 w 211"/>
                <a:gd name="T7" fmla="*/ 253 h 253"/>
                <a:gd name="T8" fmla="*/ 211 w 211"/>
                <a:gd name="T9" fmla="*/ 253 h 253"/>
                <a:gd name="T10" fmla="*/ 211 w 211"/>
                <a:gd name="T11" fmla="*/ 147 h 253"/>
                <a:gd name="T12" fmla="*/ 106 w 211"/>
                <a:gd name="T13" fmla="*/ 0 h 253"/>
                <a:gd name="T14" fmla="*/ 106 w 211"/>
                <a:gd name="T15" fmla="*/ 155 h 253"/>
                <a:gd name="T16" fmla="*/ 159 w 211"/>
                <a:gd name="T17" fmla="*/ 101 h 253"/>
                <a:gd name="T18" fmla="*/ 106 w 211"/>
                <a:gd name="T19" fmla="*/ 155 h 253"/>
                <a:gd name="T20" fmla="*/ 51 w 211"/>
                <a:gd name="T21" fmla="*/ 10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1" h="253">
                  <a:moveTo>
                    <a:pt x="211" y="147"/>
                  </a:moveTo>
                  <a:lnTo>
                    <a:pt x="211" y="43"/>
                  </a:lnTo>
                  <a:lnTo>
                    <a:pt x="0" y="43"/>
                  </a:lnTo>
                  <a:lnTo>
                    <a:pt x="0" y="253"/>
                  </a:lnTo>
                  <a:lnTo>
                    <a:pt x="211" y="253"/>
                  </a:lnTo>
                  <a:lnTo>
                    <a:pt x="211" y="147"/>
                  </a:lnTo>
                  <a:moveTo>
                    <a:pt x="106" y="0"/>
                  </a:moveTo>
                  <a:lnTo>
                    <a:pt x="106" y="155"/>
                  </a:lnTo>
                  <a:moveTo>
                    <a:pt x="159" y="101"/>
                  </a:moveTo>
                  <a:lnTo>
                    <a:pt x="106" y="155"/>
                  </a:lnTo>
                  <a:lnTo>
                    <a:pt x="51" y="101"/>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0" name="Group 39"/>
          <p:cNvGrpSpPr/>
          <p:nvPr/>
        </p:nvGrpSpPr>
        <p:grpSpPr>
          <a:xfrm>
            <a:off x="480666" y="3283643"/>
            <a:ext cx="1081192" cy="1081192"/>
            <a:chOff x="630703" y="3489389"/>
            <a:chExt cx="822074" cy="822074"/>
          </a:xfrm>
        </p:grpSpPr>
        <p:sp>
          <p:nvSpPr>
            <p:cNvPr id="41" name="Oval 6"/>
            <p:cNvSpPr>
              <a:spLocks noChangeArrowheads="1"/>
            </p:cNvSpPr>
            <p:nvPr/>
          </p:nvSpPr>
          <p:spPr bwMode="auto">
            <a:xfrm>
              <a:off x="630703" y="3489389"/>
              <a:ext cx="822074" cy="822074"/>
            </a:xfrm>
            <a:prstGeom prst="ellipse">
              <a:avLst/>
            </a:prstGeom>
            <a:solidFill>
              <a:schemeClr val="accent2"/>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2" name="phone"/>
            <p:cNvSpPr>
              <a:spLocks noChangeAspect="1" noEditPoints="1"/>
            </p:cNvSpPr>
            <p:nvPr/>
          </p:nvSpPr>
          <p:spPr bwMode="auto">
            <a:xfrm>
              <a:off x="924265" y="3712308"/>
              <a:ext cx="234950" cy="37623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3" name="Group 42"/>
          <p:cNvGrpSpPr/>
          <p:nvPr/>
        </p:nvGrpSpPr>
        <p:grpSpPr>
          <a:xfrm>
            <a:off x="1056921" y="5345357"/>
            <a:ext cx="597103" cy="600236"/>
            <a:chOff x="971615" y="5344987"/>
            <a:chExt cx="822074" cy="826389"/>
          </a:xfrm>
        </p:grpSpPr>
        <p:sp>
          <p:nvSpPr>
            <p:cNvPr id="44" name="Oval 43"/>
            <p:cNvSpPr>
              <a:spLocks noChangeArrowheads="1"/>
            </p:cNvSpPr>
            <p:nvPr/>
          </p:nvSpPr>
          <p:spPr bwMode="auto">
            <a:xfrm>
              <a:off x="971615" y="5344987"/>
              <a:ext cx="822074" cy="826389"/>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5" name="globe_2"/>
            <p:cNvSpPr>
              <a:spLocks noChangeAspect="1" noEditPoints="1"/>
            </p:cNvSpPr>
            <p:nvPr/>
          </p:nvSpPr>
          <p:spPr bwMode="auto">
            <a:xfrm>
              <a:off x="1189771" y="5565300"/>
              <a:ext cx="385763" cy="38576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46" name="Group 45"/>
          <p:cNvGrpSpPr/>
          <p:nvPr/>
        </p:nvGrpSpPr>
        <p:grpSpPr>
          <a:xfrm>
            <a:off x="1482637" y="2887154"/>
            <a:ext cx="600238" cy="598669"/>
            <a:chOff x="1405308" y="2837772"/>
            <a:chExt cx="826389" cy="824231"/>
          </a:xfrm>
        </p:grpSpPr>
        <p:sp>
          <p:nvSpPr>
            <p:cNvPr id="47" name="Oval 46"/>
            <p:cNvSpPr>
              <a:spLocks noChangeArrowheads="1"/>
            </p:cNvSpPr>
            <p:nvPr/>
          </p:nvSpPr>
          <p:spPr bwMode="auto">
            <a:xfrm>
              <a:off x="1405308" y="2837772"/>
              <a:ext cx="826389" cy="824231"/>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48" name="arrow_22"/>
            <p:cNvSpPr>
              <a:spLocks noChangeAspect="1" noEditPoints="1"/>
            </p:cNvSpPr>
            <p:nvPr/>
          </p:nvSpPr>
          <p:spPr bwMode="auto">
            <a:xfrm>
              <a:off x="1622446" y="3054625"/>
              <a:ext cx="392113" cy="390525"/>
            </a:xfrm>
            <a:custGeom>
              <a:avLst/>
              <a:gdLst>
                <a:gd name="T0" fmla="*/ 21 w 340"/>
                <a:gd name="T1" fmla="*/ 89 h 340"/>
                <a:gd name="T2" fmla="*/ 170 w 340"/>
                <a:gd name="T3" fmla="*/ 0 h 340"/>
                <a:gd name="T4" fmla="*/ 340 w 340"/>
                <a:gd name="T5" fmla="*/ 170 h 340"/>
                <a:gd name="T6" fmla="*/ 170 w 340"/>
                <a:gd name="T7" fmla="*/ 340 h 340"/>
                <a:gd name="T8" fmla="*/ 0 w 340"/>
                <a:gd name="T9" fmla="*/ 170 h 340"/>
                <a:gd name="T10" fmla="*/ 10 w 340"/>
                <a:gd name="T11" fmla="*/ 12 h 340"/>
                <a:gd name="T12" fmla="*/ 20 w 340"/>
                <a:gd name="T13" fmla="*/ 89 h 340"/>
                <a:gd name="T14" fmla="*/ 97 w 340"/>
                <a:gd name="T15" fmla="*/ 79 h 340"/>
                <a:gd name="T16" fmla="*/ 94 w 340"/>
                <a:gd name="T17" fmla="*/ 243 h 340"/>
                <a:gd name="T18" fmla="*/ 94 w 340"/>
                <a:gd name="T19" fmla="*/ 174 h 340"/>
                <a:gd name="T20" fmla="*/ 143 w 340"/>
                <a:gd name="T21" fmla="*/ 243 h 340"/>
                <a:gd name="T22" fmla="*/ 143 w 340"/>
                <a:gd name="T23" fmla="*/ 145 h 340"/>
                <a:gd name="T24" fmla="*/ 193 w 340"/>
                <a:gd name="T25" fmla="*/ 243 h 340"/>
                <a:gd name="T26" fmla="*/ 193 w 340"/>
                <a:gd name="T27" fmla="*/ 123 h 340"/>
                <a:gd name="T28" fmla="*/ 242 w 340"/>
                <a:gd name="T29" fmla="*/ 243 h 340"/>
                <a:gd name="T30" fmla="*/ 242 w 340"/>
                <a:gd name="T31" fmla="*/ 89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0" h="340">
                  <a:moveTo>
                    <a:pt x="21" y="89"/>
                  </a:moveTo>
                  <a:cubicBezTo>
                    <a:pt x="49" y="36"/>
                    <a:pt x="106" y="0"/>
                    <a:pt x="170" y="0"/>
                  </a:cubicBezTo>
                  <a:cubicBezTo>
                    <a:pt x="264" y="0"/>
                    <a:pt x="340" y="76"/>
                    <a:pt x="340" y="170"/>
                  </a:cubicBezTo>
                  <a:cubicBezTo>
                    <a:pt x="340" y="264"/>
                    <a:pt x="264" y="340"/>
                    <a:pt x="170" y="340"/>
                  </a:cubicBezTo>
                  <a:cubicBezTo>
                    <a:pt x="76" y="340"/>
                    <a:pt x="0" y="264"/>
                    <a:pt x="0" y="170"/>
                  </a:cubicBezTo>
                  <a:moveTo>
                    <a:pt x="10" y="12"/>
                  </a:moveTo>
                  <a:cubicBezTo>
                    <a:pt x="20" y="89"/>
                    <a:pt x="20" y="89"/>
                    <a:pt x="20" y="89"/>
                  </a:cubicBezTo>
                  <a:cubicBezTo>
                    <a:pt x="97" y="79"/>
                    <a:pt x="97" y="79"/>
                    <a:pt x="97" y="79"/>
                  </a:cubicBezTo>
                  <a:moveTo>
                    <a:pt x="94" y="243"/>
                  </a:moveTo>
                  <a:cubicBezTo>
                    <a:pt x="94" y="174"/>
                    <a:pt x="94" y="174"/>
                    <a:pt x="94" y="174"/>
                  </a:cubicBezTo>
                  <a:moveTo>
                    <a:pt x="143" y="243"/>
                  </a:moveTo>
                  <a:cubicBezTo>
                    <a:pt x="143" y="145"/>
                    <a:pt x="143" y="145"/>
                    <a:pt x="143" y="145"/>
                  </a:cubicBezTo>
                  <a:moveTo>
                    <a:pt x="193" y="243"/>
                  </a:moveTo>
                  <a:cubicBezTo>
                    <a:pt x="193" y="123"/>
                    <a:pt x="193" y="123"/>
                    <a:pt x="193" y="123"/>
                  </a:cubicBezTo>
                  <a:moveTo>
                    <a:pt x="242" y="243"/>
                  </a:moveTo>
                  <a:cubicBezTo>
                    <a:pt x="242" y="89"/>
                    <a:pt x="242" y="89"/>
                    <a:pt x="242" y="89"/>
                  </a:cubicBezTo>
                </a:path>
              </a:pathLst>
            </a:custGeom>
            <a:noFill/>
            <a:ln w="19050" cap="flat">
              <a:solidFill>
                <a:srgbClr val="F9F8F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54" name="Group 53"/>
          <p:cNvGrpSpPr/>
          <p:nvPr/>
        </p:nvGrpSpPr>
        <p:grpSpPr>
          <a:xfrm>
            <a:off x="3225060" y="3525687"/>
            <a:ext cx="597103" cy="597103"/>
            <a:chOff x="3289729" y="3595888"/>
            <a:chExt cx="609076" cy="609076"/>
          </a:xfrm>
        </p:grpSpPr>
        <p:sp>
          <p:nvSpPr>
            <p:cNvPr id="55" name="Oval 7"/>
            <p:cNvSpPr>
              <a:spLocks noChangeArrowheads="1"/>
            </p:cNvSpPr>
            <p:nvPr/>
          </p:nvSpPr>
          <p:spPr bwMode="auto">
            <a:xfrm>
              <a:off x="3289729" y="3595888"/>
              <a:ext cx="609076" cy="609076"/>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56" name="Group 4"/>
            <p:cNvGrpSpPr>
              <a:grpSpLocks noChangeAspect="1"/>
            </p:cNvGrpSpPr>
            <p:nvPr/>
          </p:nvGrpSpPr>
          <p:grpSpPr bwMode="auto">
            <a:xfrm>
              <a:off x="3360561" y="3755481"/>
              <a:ext cx="477164" cy="332634"/>
              <a:chOff x="-1" y="13"/>
              <a:chExt cx="449" cy="313"/>
            </a:xfrm>
          </p:grpSpPr>
          <p:sp>
            <p:nvSpPr>
              <p:cNvPr id="57" name="Freeform 5"/>
              <p:cNvSpPr>
                <a:spLocks/>
              </p:cNvSpPr>
              <p:nvPr/>
            </p:nvSpPr>
            <p:spPr bwMode="auto">
              <a:xfrm>
                <a:off x="383" y="63"/>
                <a:ext cx="21" cy="85"/>
              </a:xfrm>
              <a:custGeom>
                <a:avLst/>
                <a:gdLst>
                  <a:gd name="T0" fmla="*/ 0 w 10"/>
                  <a:gd name="T1" fmla="*/ 40 h 40"/>
                  <a:gd name="T2" fmla="*/ 0 w 10"/>
                  <a:gd name="T3" fmla="*/ 0 h 40"/>
                </a:gdLst>
                <a:ahLst/>
                <a:cxnLst>
                  <a:cxn ang="0">
                    <a:pos x="T0" y="T1"/>
                  </a:cxn>
                  <a:cxn ang="0">
                    <a:pos x="T2" y="T3"/>
                  </a:cxn>
                </a:cxnLst>
                <a:rect l="0" t="0" r="r" b="b"/>
                <a:pathLst>
                  <a:path w="10" h="40">
                    <a:moveTo>
                      <a:pt x="0" y="40"/>
                    </a:moveTo>
                    <a:cubicBezTo>
                      <a:pt x="10" y="29"/>
                      <a:pt x="10" y="10"/>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8" name="Freeform 6"/>
              <p:cNvSpPr>
                <a:spLocks/>
              </p:cNvSpPr>
              <p:nvPr/>
            </p:nvSpPr>
            <p:spPr bwMode="auto">
              <a:xfrm>
                <a:off x="414" y="34"/>
                <a:ext cx="34" cy="141"/>
              </a:xfrm>
              <a:custGeom>
                <a:avLst/>
                <a:gdLst>
                  <a:gd name="T0" fmla="*/ 0 w 16"/>
                  <a:gd name="T1" fmla="*/ 67 h 67"/>
                  <a:gd name="T2" fmla="*/ 0 w 16"/>
                  <a:gd name="T3" fmla="*/ 0 h 67"/>
                </a:gdLst>
                <a:ahLst/>
                <a:cxnLst>
                  <a:cxn ang="0">
                    <a:pos x="T0" y="T1"/>
                  </a:cxn>
                  <a:cxn ang="0">
                    <a:pos x="T2" y="T3"/>
                  </a:cxn>
                </a:cxnLst>
                <a:rect l="0" t="0" r="r" b="b"/>
                <a:pathLst>
                  <a:path w="16" h="67">
                    <a:moveTo>
                      <a:pt x="0" y="67"/>
                    </a:moveTo>
                    <a:cubicBezTo>
                      <a:pt x="16" y="49"/>
                      <a:pt x="16" y="19"/>
                      <a:pt x="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7"/>
              <p:cNvSpPr>
                <a:spLocks/>
              </p:cNvSpPr>
              <p:nvPr/>
            </p:nvSpPr>
            <p:spPr bwMode="auto">
              <a:xfrm>
                <a:off x="45" y="63"/>
                <a:ext cx="19" cy="85"/>
              </a:xfrm>
              <a:custGeom>
                <a:avLst/>
                <a:gdLst>
                  <a:gd name="T0" fmla="*/ 9 w 9"/>
                  <a:gd name="T1" fmla="*/ 0 h 40"/>
                  <a:gd name="T2" fmla="*/ 9 w 9"/>
                  <a:gd name="T3" fmla="*/ 40 h 40"/>
                </a:gdLst>
                <a:ahLst/>
                <a:cxnLst>
                  <a:cxn ang="0">
                    <a:pos x="T0" y="T1"/>
                  </a:cxn>
                  <a:cxn ang="0">
                    <a:pos x="T2" y="T3"/>
                  </a:cxn>
                </a:cxnLst>
                <a:rect l="0" t="0" r="r" b="b"/>
                <a:pathLst>
                  <a:path w="9" h="40">
                    <a:moveTo>
                      <a:pt x="9" y="0"/>
                    </a:moveTo>
                    <a:cubicBezTo>
                      <a:pt x="0" y="10"/>
                      <a:pt x="0" y="29"/>
                      <a:pt x="9" y="4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8"/>
              <p:cNvSpPr>
                <a:spLocks/>
              </p:cNvSpPr>
              <p:nvPr/>
            </p:nvSpPr>
            <p:spPr bwMode="auto">
              <a:xfrm>
                <a:off x="-1" y="34"/>
                <a:ext cx="34" cy="141"/>
              </a:xfrm>
              <a:custGeom>
                <a:avLst/>
                <a:gdLst>
                  <a:gd name="T0" fmla="*/ 16 w 16"/>
                  <a:gd name="T1" fmla="*/ 0 h 67"/>
                  <a:gd name="T2" fmla="*/ 16 w 16"/>
                  <a:gd name="T3" fmla="*/ 67 h 67"/>
                </a:gdLst>
                <a:ahLst/>
                <a:cxnLst>
                  <a:cxn ang="0">
                    <a:pos x="T0" y="T1"/>
                  </a:cxn>
                  <a:cxn ang="0">
                    <a:pos x="T2" y="T3"/>
                  </a:cxn>
                </a:cxnLst>
                <a:rect l="0" t="0" r="r" b="b"/>
                <a:pathLst>
                  <a:path w="16" h="67">
                    <a:moveTo>
                      <a:pt x="16" y="0"/>
                    </a:moveTo>
                    <a:cubicBezTo>
                      <a:pt x="0" y="19"/>
                      <a:pt x="0" y="49"/>
                      <a:pt x="16" y="6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1" name="Line 9"/>
              <p:cNvSpPr>
                <a:spLocks noChangeShapeType="1"/>
              </p:cNvSpPr>
              <p:nvPr/>
            </p:nvSpPr>
            <p:spPr bwMode="auto">
              <a:xfrm>
                <a:off x="180" y="26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Line 10"/>
              <p:cNvSpPr>
                <a:spLocks noChangeShapeType="1"/>
              </p:cNvSpPr>
              <p:nvPr/>
            </p:nvSpPr>
            <p:spPr bwMode="auto">
              <a:xfrm>
                <a:off x="180" y="296"/>
                <a:ext cx="89"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Line 11"/>
              <p:cNvSpPr>
                <a:spLocks noChangeShapeType="1"/>
              </p:cNvSpPr>
              <p:nvPr/>
            </p:nvSpPr>
            <p:spPr bwMode="auto">
              <a:xfrm>
                <a:off x="191" y="326"/>
                <a:ext cx="67" cy="0"/>
              </a:xfrm>
              <a:prstGeom prst="line">
                <a:avLst/>
              </a:prstGeom>
              <a:noFill/>
              <a:ln w="158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12"/>
              <p:cNvSpPr>
                <a:spLocks/>
              </p:cNvSpPr>
              <p:nvPr/>
            </p:nvSpPr>
            <p:spPr bwMode="auto">
              <a:xfrm>
                <a:off x="130" y="13"/>
                <a:ext cx="189" cy="220"/>
              </a:xfrm>
              <a:custGeom>
                <a:avLst/>
                <a:gdLst>
                  <a:gd name="T0" fmla="*/ 69 w 90"/>
                  <a:gd name="T1" fmla="*/ 104 h 104"/>
                  <a:gd name="T2" fmla="*/ 20 w 90"/>
                  <a:gd name="T3" fmla="*/ 104 h 104"/>
                  <a:gd name="T4" fmla="*/ 20 w 90"/>
                  <a:gd name="T5" fmla="*/ 100 h 104"/>
                  <a:gd name="T6" fmla="*/ 8 w 90"/>
                  <a:gd name="T7" fmla="*/ 72 h 104"/>
                  <a:gd name="T8" fmla="*/ 8 w 90"/>
                  <a:gd name="T9" fmla="*/ 72 h 104"/>
                  <a:gd name="T10" fmla="*/ 0 w 90"/>
                  <a:gd name="T11" fmla="*/ 45 h 104"/>
                  <a:gd name="T12" fmla="*/ 45 w 90"/>
                  <a:gd name="T13" fmla="*/ 0 h 104"/>
                  <a:gd name="T14" fmla="*/ 90 w 90"/>
                  <a:gd name="T15" fmla="*/ 45 h 104"/>
                  <a:gd name="T16" fmla="*/ 81 w 90"/>
                  <a:gd name="T17" fmla="*/ 72 h 104"/>
                  <a:gd name="T18" fmla="*/ 79 w 90"/>
                  <a:gd name="T19" fmla="*/ 74 h 104"/>
                  <a:gd name="T20" fmla="*/ 70 w 90"/>
                  <a:gd name="T21" fmla="*/ 100 h 104"/>
                  <a:gd name="T22" fmla="*/ 69 w 90"/>
                  <a:gd name="T23"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4">
                    <a:moveTo>
                      <a:pt x="69" y="104"/>
                    </a:moveTo>
                    <a:cubicBezTo>
                      <a:pt x="20" y="104"/>
                      <a:pt x="20" y="104"/>
                      <a:pt x="20" y="104"/>
                    </a:cubicBezTo>
                    <a:cubicBezTo>
                      <a:pt x="20" y="100"/>
                      <a:pt x="20" y="100"/>
                      <a:pt x="20" y="100"/>
                    </a:cubicBezTo>
                    <a:cubicBezTo>
                      <a:pt x="20" y="100"/>
                      <a:pt x="18" y="85"/>
                      <a:pt x="8" y="72"/>
                    </a:cubicBezTo>
                    <a:cubicBezTo>
                      <a:pt x="8" y="72"/>
                      <a:pt x="8" y="72"/>
                      <a:pt x="8" y="72"/>
                    </a:cubicBezTo>
                    <a:cubicBezTo>
                      <a:pt x="3" y="64"/>
                      <a:pt x="0" y="55"/>
                      <a:pt x="0" y="45"/>
                    </a:cubicBezTo>
                    <a:cubicBezTo>
                      <a:pt x="0" y="20"/>
                      <a:pt x="20" y="0"/>
                      <a:pt x="45" y="0"/>
                    </a:cubicBezTo>
                    <a:cubicBezTo>
                      <a:pt x="69" y="0"/>
                      <a:pt x="90" y="20"/>
                      <a:pt x="90" y="45"/>
                    </a:cubicBezTo>
                    <a:cubicBezTo>
                      <a:pt x="90" y="55"/>
                      <a:pt x="87" y="64"/>
                      <a:pt x="81" y="72"/>
                    </a:cubicBezTo>
                    <a:cubicBezTo>
                      <a:pt x="79" y="74"/>
                      <a:pt x="79" y="74"/>
                      <a:pt x="79" y="74"/>
                    </a:cubicBezTo>
                    <a:cubicBezTo>
                      <a:pt x="71" y="87"/>
                      <a:pt x="70" y="100"/>
                      <a:pt x="70" y="100"/>
                    </a:cubicBezTo>
                    <a:lnTo>
                      <a:pt x="69" y="104"/>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65" name="Group 64"/>
          <p:cNvGrpSpPr/>
          <p:nvPr/>
        </p:nvGrpSpPr>
        <p:grpSpPr>
          <a:xfrm>
            <a:off x="2465682" y="2887154"/>
            <a:ext cx="597103" cy="598669"/>
            <a:chOff x="2515124" y="2944551"/>
            <a:chExt cx="609076" cy="610674"/>
          </a:xfrm>
        </p:grpSpPr>
        <p:sp>
          <p:nvSpPr>
            <p:cNvPr id="66" name="Oval 65"/>
            <p:cNvSpPr>
              <a:spLocks noChangeArrowheads="1"/>
            </p:cNvSpPr>
            <p:nvPr/>
          </p:nvSpPr>
          <p:spPr bwMode="auto">
            <a:xfrm>
              <a:off x="2515124" y="2944551"/>
              <a:ext cx="609076" cy="610674"/>
            </a:xfrm>
            <a:prstGeom prst="ellipse">
              <a:avLst/>
            </a:prstGeom>
            <a:solidFill>
              <a:srgbClr val="C7C7C7"/>
            </a:solidFill>
            <a:ln w="7938"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67" name="Group 66"/>
            <p:cNvGrpSpPr/>
            <p:nvPr/>
          </p:nvGrpSpPr>
          <p:grpSpPr>
            <a:xfrm>
              <a:off x="2625283" y="3118687"/>
              <a:ext cx="377825" cy="325438"/>
              <a:chOff x="2628926" y="3122330"/>
              <a:chExt cx="377825" cy="325438"/>
            </a:xfrm>
          </p:grpSpPr>
          <p:sp>
            <p:nvSpPr>
              <p:cNvPr id="68" name="Freeform 5"/>
              <p:cNvSpPr>
                <a:spLocks noEditPoints="1"/>
              </p:cNvSpPr>
              <p:nvPr/>
            </p:nvSpPr>
            <p:spPr bwMode="auto">
              <a:xfrm>
                <a:off x="2628926" y="3122330"/>
                <a:ext cx="377825" cy="325438"/>
              </a:xfrm>
              <a:custGeom>
                <a:avLst/>
                <a:gdLst>
                  <a:gd name="T0" fmla="*/ 170 w 238"/>
                  <a:gd name="T1" fmla="*/ 0 h 205"/>
                  <a:gd name="T2" fmla="*/ 0 w 238"/>
                  <a:gd name="T3" fmla="*/ 0 h 205"/>
                  <a:gd name="T4" fmla="*/ 0 w 238"/>
                  <a:gd name="T5" fmla="*/ 120 h 205"/>
                  <a:gd name="T6" fmla="*/ 17 w 238"/>
                  <a:gd name="T7" fmla="*/ 120 h 205"/>
                  <a:gd name="T8" fmla="*/ 17 w 238"/>
                  <a:gd name="T9" fmla="*/ 171 h 205"/>
                  <a:gd name="T10" fmla="*/ 68 w 238"/>
                  <a:gd name="T11" fmla="*/ 120 h 205"/>
                  <a:gd name="T12" fmla="*/ 68 w 238"/>
                  <a:gd name="T13" fmla="*/ 154 h 205"/>
                  <a:gd name="T14" fmla="*/ 170 w 238"/>
                  <a:gd name="T15" fmla="*/ 154 h 205"/>
                  <a:gd name="T16" fmla="*/ 221 w 238"/>
                  <a:gd name="T17" fmla="*/ 205 h 205"/>
                  <a:gd name="T18" fmla="*/ 221 w 238"/>
                  <a:gd name="T19" fmla="*/ 154 h 205"/>
                  <a:gd name="T20" fmla="*/ 238 w 238"/>
                  <a:gd name="T21" fmla="*/ 154 h 205"/>
                  <a:gd name="T22" fmla="*/ 238 w 238"/>
                  <a:gd name="T23" fmla="*/ 34 h 205"/>
                  <a:gd name="T24" fmla="*/ 170 w 238"/>
                  <a:gd name="T25" fmla="*/ 34 h 205"/>
                  <a:gd name="T26" fmla="*/ 170 w 238"/>
                  <a:gd name="T27" fmla="*/ 0 h 205"/>
                  <a:gd name="T28" fmla="*/ 62 w 238"/>
                  <a:gd name="T29" fmla="*/ 103 h 205"/>
                  <a:gd name="T30" fmla="*/ 55 w 238"/>
                  <a:gd name="T31" fmla="*/ 107 h 205"/>
                  <a:gd name="T32" fmla="*/ 34 w 238"/>
                  <a:gd name="T33" fmla="*/ 130 h 205"/>
                  <a:gd name="T34" fmla="*/ 34 w 238"/>
                  <a:gd name="T35" fmla="*/ 120 h 205"/>
                  <a:gd name="T36" fmla="*/ 34 w 238"/>
                  <a:gd name="T37" fmla="*/ 103 h 205"/>
                  <a:gd name="T38" fmla="*/ 17 w 238"/>
                  <a:gd name="T39" fmla="*/ 103 h 205"/>
                  <a:gd name="T40" fmla="*/ 17 w 238"/>
                  <a:gd name="T41" fmla="*/ 17 h 205"/>
                  <a:gd name="T42" fmla="*/ 153 w 238"/>
                  <a:gd name="T43" fmla="*/ 17 h 205"/>
                  <a:gd name="T44" fmla="*/ 153 w 238"/>
                  <a:gd name="T45" fmla="*/ 103 h 205"/>
                  <a:gd name="T46" fmla="*/ 68 w 238"/>
                  <a:gd name="T47" fmla="*/ 103 h 205"/>
                  <a:gd name="T48" fmla="*/ 62 w 238"/>
                  <a:gd name="T49" fmla="*/ 103 h 205"/>
                  <a:gd name="T50" fmla="*/ 221 w 238"/>
                  <a:gd name="T51" fmla="*/ 51 h 205"/>
                  <a:gd name="T52" fmla="*/ 221 w 238"/>
                  <a:gd name="T53" fmla="*/ 137 h 205"/>
                  <a:gd name="T54" fmla="*/ 204 w 238"/>
                  <a:gd name="T55" fmla="*/ 137 h 205"/>
                  <a:gd name="T56" fmla="*/ 204 w 238"/>
                  <a:gd name="T57" fmla="*/ 154 h 205"/>
                  <a:gd name="T58" fmla="*/ 204 w 238"/>
                  <a:gd name="T59" fmla="*/ 164 h 205"/>
                  <a:gd name="T60" fmla="*/ 183 w 238"/>
                  <a:gd name="T61" fmla="*/ 141 h 205"/>
                  <a:gd name="T62" fmla="*/ 176 w 238"/>
                  <a:gd name="T63" fmla="*/ 137 h 205"/>
                  <a:gd name="T64" fmla="*/ 170 w 238"/>
                  <a:gd name="T65" fmla="*/ 137 h 205"/>
                  <a:gd name="T66" fmla="*/ 85 w 238"/>
                  <a:gd name="T67" fmla="*/ 137 h 205"/>
                  <a:gd name="T68" fmla="*/ 85 w 238"/>
                  <a:gd name="T69" fmla="*/ 120 h 205"/>
                  <a:gd name="T70" fmla="*/ 170 w 238"/>
                  <a:gd name="T71" fmla="*/ 120 h 205"/>
                  <a:gd name="T72" fmla="*/ 170 w 238"/>
                  <a:gd name="T73" fmla="*/ 51 h 205"/>
                  <a:gd name="T74" fmla="*/ 221 w 238"/>
                  <a:gd name="T75" fmla="*/ 51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38" h="205">
                    <a:moveTo>
                      <a:pt x="170" y="0"/>
                    </a:moveTo>
                    <a:lnTo>
                      <a:pt x="0" y="0"/>
                    </a:lnTo>
                    <a:lnTo>
                      <a:pt x="0" y="120"/>
                    </a:lnTo>
                    <a:lnTo>
                      <a:pt x="17" y="120"/>
                    </a:lnTo>
                    <a:lnTo>
                      <a:pt x="17" y="171"/>
                    </a:lnTo>
                    <a:lnTo>
                      <a:pt x="68" y="120"/>
                    </a:lnTo>
                    <a:lnTo>
                      <a:pt x="68" y="154"/>
                    </a:lnTo>
                    <a:lnTo>
                      <a:pt x="170" y="154"/>
                    </a:lnTo>
                    <a:lnTo>
                      <a:pt x="221" y="205"/>
                    </a:lnTo>
                    <a:lnTo>
                      <a:pt x="221" y="154"/>
                    </a:lnTo>
                    <a:lnTo>
                      <a:pt x="238" y="154"/>
                    </a:lnTo>
                    <a:lnTo>
                      <a:pt x="238" y="34"/>
                    </a:lnTo>
                    <a:lnTo>
                      <a:pt x="170" y="34"/>
                    </a:lnTo>
                    <a:lnTo>
                      <a:pt x="170" y="0"/>
                    </a:lnTo>
                    <a:close/>
                    <a:moveTo>
                      <a:pt x="62" y="103"/>
                    </a:moveTo>
                    <a:lnTo>
                      <a:pt x="55" y="107"/>
                    </a:lnTo>
                    <a:lnTo>
                      <a:pt x="34" y="130"/>
                    </a:lnTo>
                    <a:lnTo>
                      <a:pt x="34" y="120"/>
                    </a:lnTo>
                    <a:lnTo>
                      <a:pt x="34" y="103"/>
                    </a:lnTo>
                    <a:lnTo>
                      <a:pt x="17" y="103"/>
                    </a:lnTo>
                    <a:lnTo>
                      <a:pt x="17" y="17"/>
                    </a:lnTo>
                    <a:lnTo>
                      <a:pt x="153" y="17"/>
                    </a:lnTo>
                    <a:lnTo>
                      <a:pt x="153" y="103"/>
                    </a:lnTo>
                    <a:lnTo>
                      <a:pt x="68" y="103"/>
                    </a:lnTo>
                    <a:lnTo>
                      <a:pt x="62" y="103"/>
                    </a:lnTo>
                    <a:close/>
                    <a:moveTo>
                      <a:pt x="221" y="51"/>
                    </a:moveTo>
                    <a:lnTo>
                      <a:pt x="221" y="137"/>
                    </a:lnTo>
                    <a:lnTo>
                      <a:pt x="204" y="137"/>
                    </a:lnTo>
                    <a:lnTo>
                      <a:pt x="204" y="154"/>
                    </a:lnTo>
                    <a:lnTo>
                      <a:pt x="204" y="164"/>
                    </a:lnTo>
                    <a:lnTo>
                      <a:pt x="183" y="141"/>
                    </a:lnTo>
                    <a:lnTo>
                      <a:pt x="176" y="137"/>
                    </a:lnTo>
                    <a:lnTo>
                      <a:pt x="170" y="137"/>
                    </a:lnTo>
                    <a:lnTo>
                      <a:pt x="85" y="137"/>
                    </a:lnTo>
                    <a:lnTo>
                      <a:pt x="85" y="120"/>
                    </a:lnTo>
                    <a:lnTo>
                      <a:pt x="170" y="120"/>
                    </a:lnTo>
                    <a:lnTo>
                      <a:pt x="170" y="51"/>
                    </a:lnTo>
                    <a:lnTo>
                      <a:pt x="221" y="51"/>
                    </a:lnTo>
                    <a:close/>
                  </a:path>
                </a:pathLst>
              </a:custGeom>
              <a:solidFill>
                <a:schemeClr val="bg1"/>
              </a:solidFill>
              <a:ln>
                <a:solidFill>
                  <a:srgbClr val="C7C7C7"/>
                </a:solidFill>
                <a:miter lim="800000"/>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TextBox 68"/>
              <p:cNvSpPr txBox="1"/>
              <p:nvPr/>
            </p:nvSpPr>
            <p:spPr>
              <a:xfrm>
                <a:off x="2701957" y="3178066"/>
                <a:ext cx="126638" cy="83100"/>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588" b="1"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rPr>
                  <a:t>abc</a:t>
                </a:r>
                <a:endParaRPr kumimoji="0" lang="en-US" sz="588" b="1"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49" name="Freeform 6"/>
          <p:cNvSpPr>
            <a:spLocks noEditPoints="1"/>
          </p:cNvSpPr>
          <p:nvPr/>
        </p:nvSpPr>
        <p:spPr bwMode="auto">
          <a:xfrm>
            <a:off x="2108585" y="5831715"/>
            <a:ext cx="304718" cy="256991"/>
          </a:xfrm>
          <a:custGeom>
            <a:avLst/>
            <a:gdLst>
              <a:gd name="T0" fmla="*/ 2284 w 3456"/>
              <a:gd name="T1" fmla="*/ 435 h 2920"/>
              <a:gd name="T2" fmla="*/ 1852 w 3456"/>
              <a:gd name="T3" fmla="*/ 0 h 2920"/>
              <a:gd name="T4" fmla="*/ 1482 w 3456"/>
              <a:gd name="T5" fmla="*/ 373 h 2920"/>
              <a:gd name="T6" fmla="*/ 1358 w 3456"/>
              <a:gd name="T7" fmla="*/ 249 h 2920"/>
              <a:gd name="T8" fmla="*/ 1173 w 3456"/>
              <a:gd name="T9" fmla="*/ 435 h 2920"/>
              <a:gd name="T10" fmla="*/ 371 w 3456"/>
              <a:gd name="T11" fmla="*/ 435 h 2920"/>
              <a:gd name="T12" fmla="*/ 0 w 3456"/>
              <a:gd name="T13" fmla="*/ 2920 h 2920"/>
              <a:gd name="T14" fmla="*/ 3456 w 3456"/>
              <a:gd name="T15" fmla="*/ 2920 h 2920"/>
              <a:gd name="T16" fmla="*/ 3086 w 3456"/>
              <a:gd name="T17" fmla="*/ 435 h 2920"/>
              <a:gd name="T18" fmla="*/ 2284 w 3456"/>
              <a:gd name="T19" fmla="*/ 435 h 2920"/>
              <a:gd name="T20" fmla="*/ 2870 w 3456"/>
              <a:gd name="T21" fmla="*/ 684 h 2920"/>
              <a:gd name="T22" fmla="*/ 2901 w 3456"/>
              <a:gd name="T23" fmla="*/ 932 h 2920"/>
              <a:gd name="T24" fmla="*/ 2778 w 3456"/>
              <a:gd name="T25" fmla="*/ 932 h 2920"/>
              <a:gd name="T26" fmla="*/ 2531 w 3456"/>
              <a:gd name="T27" fmla="*/ 684 h 2920"/>
              <a:gd name="T28" fmla="*/ 2870 w 3456"/>
              <a:gd name="T29" fmla="*/ 684 h 2920"/>
              <a:gd name="T30" fmla="*/ 1482 w 3456"/>
              <a:gd name="T31" fmla="*/ 715 h 2920"/>
              <a:gd name="T32" fmla="*/ 1852 w 3456"/>
              <a:gd name="T33" fmla="*/ 342 h 2920"/>
              <a:gd name="T34" fmla="*/ 2654 w 3456"/>
              <a:gd name="T35" fmla="*/ 1181 h 2920"/>
              <a:gd name="T36" fmla="*/ 2963 w 3456"/>
              <a:gd name="T37" fmla="*/ 1181 h 2920"/>
              <a:gd name="T38" fmla="*/ 3148 w 3456"/>
              <a:gd name="T39" fmla="*/ 2517 h 2920"/>
              <a:gd name="T40" fmla="*/ 2716 w 3456"/>
              <a:gd name="T41" fmla="*/ 1926 h 2920"/>
              <a:gd name="T42" fmla="*/ 2716 w 3456"/>
              <a:gd name="T43" fmla="*/ 1678 h 2920"/>
              <a:gd name="T44" fmla="*/ 2346 w 3456"/>
              <a:gd name="T45" fmla="*/ 1305 h 2920"/>
              <a:gd name="T46" fmla="*/ 1975 w 3456"/>
              <a:gd name="T47" fmla="*/ 1678 h 2920"/>
              <a:gd name="T48" fmla="*/ 1605 w 3456"/>
              <a:gd name="T49" fmla="*/ 2051 h 2920"/>
              <a:gd name="T50" fmla="*/ 1235 w 3456"/>
              <a:gd name="T51" fmla="*/ 1678 h 2920"/>
              <a:gd name="T52" fmla="*/ 1235 w 3456"/>
              <a:gd name="T53" fmla="*/ 1429 h 2920"/>
              <a:gd name="T54" fmla="*/ 988 w 3456"/>
              <a:gd name="T55" fmla="*/ 995 h 2920"/>
              <a:gd name="T56" fmla="*/ 1358 w 3456"/>
              <a:gd name="T57" fmla="*/ 591 h 2920"/>
              <a:gd name="T58" fmla="*/ 1482 w 3456"/>
              <a:gd name="T59" fmla="*/ 715 h 2920"/>
              <a:gd name="T60" fmla="*/ 926 w 3456"/>
              <a:gd name="T61" fmla="*/ 684 h 2920"/>
              <a:gd name="T62" fmla="*/ 679 w 3456"/>
              <a:gd name="T63" fmla="*/ 932 h 2920"/>
              <a:gd name="T64" fmla="*/ 556 w 3456"/>
              <a:gd name="T65" fmla="*/ 932 h 2920"/>
              <a:gd name="T66" fmla="*/ 587 w 3456"/>
              <a:gd name="T67" fmla="*/ 684 h 2920"/>
              <a:gd name="T68" fmla="*/ 926 w 3456"/>
              <a:gd name="T69" fmla="*/ 684 h 2920"/>
              <a:gd name="T70" fmla="*/ 494 w 3456"/>
              <a:gd name="T71" fmla="*/ 1181 h 2920"/>
              <a:gd name="T72" fmla="*/ 741 w 3456"/>
              <a:gd name="T73" fmla="*/ 1181 h 2920"/>
              <a:gd name="T74" fmla="*/ 988 w 3456"/>
              <a:gd name="T75" fmla="*/ 1429 h 2920"/>
              <a:gd name="T76" fmla="*/ 988 w 3456"/>
              <a:gd name="T77" fmla="*/ 1678 h 2920"/>
              <a:gd name="T78" fmla="*/ 1605 w 3456"/>
              <a:gd name="T79" fmla="*/ 2299 h 2920"/>
              <a:gd name="T80" fmla="*/ 2222 w 3456"/>
              <a:gd name="T81" fmla="*/ 1678 h 2920"/>
              <a:gd name="T82" fmla="*/ 2346 w 3456"/>
              <a:gd name="T83" fmla="*/ 1554 h 2920"/>
              <a:gd name="T84" fmla="*/ 2469 w 3456"/>
              <a:gd name="T85" fmla="*/ 1678 h 2920"/>
              <a:gd name="T86" fmla="*/ 2469 w 3456"/>
              <a:gd name="T87" fmla="*/ 1926 h 2920"/>
              <a:gd name="T88" fmla="*/ 2901 w 3456"/>
              <a:gd name="T89" fmla="*/ 2672 h 2920"/>
              <a:gd name="T90" fmla="*/ 278 w 3456"/>
              <a:gd name="T91" fmla="*/ 2672 h 2920"/>
              <a:gd name="T92" fmla="*/ 494 w 3456"/>
              <a:gd name="T93" fmla="*/ 1181 h 2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56" h="2920">
                <a:moveTo>
                  <a:pt x="2284" y="435"/>
                </a:moveTo>
                <a:cubicBezTo>
                  <a:pt x="1852" y="0"/>
                  <a:pt x="1852" y="0"/>
                  <a:pt x="1852" y="0"/>
                </a:cubicBezTo>
                <a:cubicBezTo>
                  <a:pt x="1482" y="373"/>
                  <a:pt x="1482" y="373"/>
                  <a:pt x="1482" y="373"/>
                </a:cubicBezTo>
                <a:cubicBezTo>
                  <a:pt x="1358" y="249"/>
                  <a:pt x="1358" y="249"/>
                  <a:pt x="1358" y="249"/>
                </a:cubicBezTo>
                <a:cubicBezTo>
                  <a:pt x="1173" y="435"/>
                  <a:pt x="1173" y="435"/>
                  <a:pt x="1173" y="435"/>
                </a:cubicBezTo>
                <a:cubicBezTo>
                  <a:pt x="371" y="435"/>
                  <a:pt x="371" y="435"/>
                  <a:pt x="371" y="435"/>
                </a:cubicBezTo>
                <a:cubicBezTo>
                  <a:pt x="0" y="2920"/>
                  <a:pt x="0" y="2920"/>
                  <a:pt x="0" y="2920"/>
                </a:cubicBezTo>
                <a:cubicBezTo>
                  <a:pt x="3456" y="2920"/>
                  <a:pt x="3456" y="2920"/>
                  <a:pt x="3456" y="2920"/>
                </a:cubicBezTo>
                <a:cubicBezTo>
                  <a:pt x="3086" y="435"/>
                  <a:pt x="3086" y="435"/>
                  <a:pt x="3086" y="435"/>
                </a:cubicBezTo>
                <a:lnTo>
                  <a:pt x="2284" y="435"/>
                </a:lnTo>
                <a:close/>
                <a:moveTo>
                  <a:pt x="2870" y="684"/>
                </a:moveTo>
                <a:cubicBezTo>
                  <a:pt x="2901" y="932"/>
                  <a:pt x="2901" y="932"/>
                  <a:pt x="2901" y="932"/>
                </a:cubicBezTo>
                <a:cubicBezTo>
                  <a:pt x="2778" y="932"/>
                  <a:pt x="2778" y="932"/>
                  <a:pt x="2778" y="932"/>
                </a:cubicBezTo>
                <a:cubicBezTo>
                  <a:pt x="2531" y="684"/>
                  <a:pt x="2531" y="684"/>
                  <a:pt x="2531" y="684"/>
                </a:cubicBezTo>
                <a:lnTo>
                  <a:pt x="2870" y="684"/>
                </a:lnTo>
                <a:close/>
                <a:moveTo>
                  <a:pt x="1482" y="715"/>
                </a:moveTo>
                <a:cubicBezTo>
                  <a:pt x="1852" y="342"/>
                  <a:pt x="1852" y="342"/>
                  <a:pt x="1852" y="342"/>
                </a:cubicBezTo>
                <a:cubicBezTo>
                  <a:pt x="2654" y="1181"/>
                  <a:pt x="2654" y="1181"/>
                  <a:pt x="2654" y="1181"/>
                </a:cubicBezTo>
                <a:cubicBezTo>
                  <a:pt x="2963" y="1181"/>
                  <a:pt x="2963" y="1181"/>
                  <a:pt x="2963" y="1181"/>
                </a:cubicBezTo>
                <a:cubicBezTo>
                  <a:pt x="3148" y="2517"/>
                  <a:pt x="3148" y="2517"/>
                  <a:pt x="3148" y="2517"/>
                </a:cubicBezTo>
                <a:cubicBezTo>
                  <a:pt x="2901" y="2423"/>
                  <a:pt x="2716" y="2206"/>
                  <a:pt x="2716" y="1926"/>
                </a:cubicBezTo>
                <a:cubicBezTo>
                  <a:pt x="2716" y="1678"/>
                  <a:pt x="2716" y="1678"/>
                  <a:pt x="2716" y="1678"/>
                </a:cubicBezTo>
                <a:cubicBezTo>
                  <a:pt x="2716" y="1460"/>
                  <a:pt x="2562" y="1305"/>
                  <a:pt x="2346" y="1305"/>
                </a:cubicBezTo>
                <a:cubicBezTo>
                  <a:pt x="2130" y="1305"/>
                  <a:pt x="1975" y="1460"/>
                  <a:pt x="1975" y="1678"/>
                </a:cubicBezTo>
                <a:cubicBezTo>
                  <a:pt x="1975" y="1864"/>
                  <a:pt x="1821" y="2051"/>
                  <a:pt x="1605" y="2051"/>
                </a:cubicBezTo>
                <a:cubicBezTo>
                  <a:pt x="1389" y="2051"/>
                  <a:pt x="1235" y="1864"/>
                  <a:pt x="1235" y="1678"/>
                </a:cubicBezTo>
                <a:cubicBezTo>
                  <a:pt x="1235" y="1429"/>
                  <a:pt x="1235" y="1429"/>
                  <a:pt x="1235" y="1429"/>
                </a:cubicBezTo>
                <a:cubicBezTo>
                  <a:pt x="1235" y="1243"/>
                  <a:pt x="1142" y="1088"/>
                  <a:pt x="988" y="995"/>
                </a:cubicBezTo>
                <a:cubicBezTo>
                  <a:pt x="1358" y="591"/>
                  <a:pt x="1358" y="591"/>
                  <a:pt x="1358" y="591"/>
                </a:cubicBezTo>
                <a:lnTo>
                  <a:pt x="1482" y="715"/>
                </a:lnTo>
                <a:close/>
                <a:moveTo>
                  <a:pt x="926" y="684"/>
                </a:moveTo>
                <a:cubicBezTo>
                  <a:pt x="679" y="932"/>
                  <a:pt x="679" y="932"/>
                  <a:pt x="679" y="932"/>
                </a:cubicBezTo>
                <a:cubicBezTo>
                  <a:pt x="556" y="932"/>
                  <a:pt x="556" y="932"/>
                  <a:pt x="556" y="932"/>
                </a:cubicBezTo>
                <a:cubicBezTo>
                  <a:pt x="587" y="684"/>
                  <a:pt x="587" y="684"/>
                  <a:pt x="587" y="684"/>
                </a:cubicBezTo>
                <a:lnTo>
                  <a:pt x="926" y="684"/>
                </a:lnTo>
                <a:close/>
                <a:moveTo>
                  <a:pt x="494" y="1181"/>
                </a:moveTo>
                <a:cubicBezTo>
                  <a:pt x="741" y="1181"/>
                  <a:pt x="741" y="1181"/>
                  <a:pt x="741" y="1181"/>
                </a:cubicBezTo>
                <a:cubicBezTo>
                  <a:pt x="864" y="1181"/>
                  <a:pt x="988" y="1274"/>
                  <a:pt x="988" y="1429"/>
                </a:cubicBezTo>
                <a:cubicBezTo>
                  <a:pt x="988" y="1678"/>
                  <a:pt x="988" y="1678"/>
                  <a:pt x="988" y="1678"/>
                </a:cubicBezTo>
                <a:cubicBezTo>
                  <a:pt x="988" y="2020"/>
                  <a:pt x="1266" y="2299"/>
                  <a:pt x="1605" y="2299"/>
                </a:cubicBezTo>
                <a:cubicBezTo>
                  <a:pt x="1944" y="2299"/>
                  <a:pt x="2222" y="2020"/>
                  <a:pt x="2222" y="1678"/>
                </a:cubicBezTo>
                <a:cubicBezTo>
                  <a:pt x="2222" y="1616"/>
                  <a:pt x="2284" y="1554"/>
                  <a:pt x="2346" y="1554"/>
                </a:cubicBezTo>
                <a:cubicBezTo>
                  <a:pt x="2407" y="1554"/>
                  <a:pt x="2469" y="1616"/>
                  <a:pt x="2469" y="1678"/>
                </a:cubicBezTo>
                <a:cubicBezTo>
                  <a:pt x="2469" y="1926"/>
                  <a:pt x="2469" y="1926"/>
                  <a:pt x="2469" y="1926"/>
                </a:cubicBezTo>
                <a:cubicBezTo>
                  <a:pt x="2469" y="2237"/>
                  <a:pt x="2623" y="2517"/>
                  <a:pt x="2901" y="2672"/>
                </a:cubicBezTo>
                <a:cubicBezTo>
                  <a:pt x="278" y="2672"/>
                  <a:pt x="278" y="2672"/>
                  <a:pt x="278" y="2672"/>
                </a:cubicBezTo>
                <a:lnTo>
                  <a:pt x="494" y="1181"/>
                </a:ln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186055682"/>
      </p:ext>
    </p:extLst>
  </p:cSld>
  <p:clrMapOvr>
    <a:masterClrMapping/>
  </p:clrMapOvr>
  <mc:AlternateContent xmlns:mc="http://schemas.openxmlformats.org/markup-compatibility/2006">
    <mc:Choice xmlns:p159="http://schemas.microsoft.com/office/powerpoint/2015/09/main" xmlns=""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350"/>
                                        <p:tgtEl>
                                          <p:spTgt spid="28"/>
                                        </p:tgtEl>
                                      </p:cBhvr>
                                    </p:animEffect>
                                  </p:childTnLst>
                                </p:cTn>
                              </p:par>
                              <p:par>
                                <p:cTn id="8" presetID="63" presetClass="path" presetSubtype="0" decel="100000" fill="hold" grpId="1" nodeType="withEffect">
                                  <p:stCondLst>
                                    <p:cond delay="0"/>
                                  </p:stCondLst>
                                  <p:childTnLst>
                                    <p:animMotion origin="layout" path="M -0.02719 2.22878E-6 L 4.70258E-6 2.22878E-6 " pathEditMode="relative" rAng="0" ptsTypes="AA">
                                      <p:cBhvr>
                                        <p:cTn id="9" dur="650" fill="hold"/>
                                        <p:tgtEl>
                                          <p:spTgt spid="28"/>
                                        </p:tgtEl>
                                        <p:attrNameLst>
                                          <p:attrName>ppt_x</p:attrName>
                                          <p:attrName>ppt_y</p:attrName>
                                        </p:attrNameLst>
                                      </p:cBhvr>
                                      <p:rCtr x="1353" y="0"/>
                                    </p:animMotion>
                                  </p:childTnLst>
                                </p:cTn>
                              </p:par>
                              <p:par>
                                <p:cTn id="10" presetID="10"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350"/>
                                        <p:tgtEl>
                                          <p:spTgt spid="17"/>
                                        </p:tgtEl>
                                      </p:cBhvr>
                                    </p:animEffect>
                                  </p:childTnLst>
                                </p:cTn>
                              </p:par>
                              <p:par>
                                <p:cTn id="13" presetID="63" presetClass="path" presetSubtype="0" decel="100000" fill="hold" nodeType="withEffect">
                                  <p:stCondLst>
                                    <p:cond delay="0"/>
                                  </p:stCondLst>
                                  <p:childTnLst>
                                    <p:animMotion origin="layout" path="M 0.02502 -2.30141E-6 L -8.83329E-7 -2.30141E-6 " pathEditMode="relative" rAng="0" ptsTypes="AA">
                                      <p:cBhvr>
                                        <p:cTn id="14" dur="650" fill="hold"/>
                                        <p:tgtEl>
                                          <p:spTgt spid="17"/>
                                        </p:tgtEl>
                                        <p:attrNameLst>
                                          <p:attrName>ppt_x</p:attrName>
                                          <p:attrName>ppt_y</p:attrName>
                                        </p:attrNameLst>
                                      </p:cBhvr>
                                      <p:rCtr x="-12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778" y="1265736"/>
            <a:ext cx="3393162" cy="899537"/>
          </a:xfrm>
        </p:spPr>
        <p:txBody>
          <a:bodyPr vert="horz" wrap="square" lIns="89642" tIns="44821" rIns="89642" bIns="44821" rtlCol="0" anchor="t">
            <a:noAutofit/>
          </a:bodyPr>
          <a:lstStyle/>
          <a:p>
            <a:pPr defTabSz="914102" fontAlgn="base">
              <a:lnSpc>
                <a:spcPct val="95000"/>
              </a:lnSpc>
            </a:pPr>
            <a:r>
              <a:rPr lang="en-US" sz="4313" spc="-98" dirty="0">
                <a:gradFill>
                  <a:gsLst>
                    <a:gs pos="24479">
                      <a:srgbClr val="505050"/>
                    </a:gs>
                    <a:gs pos="94000">
                      <a:srgbClr val="505050"/>
                    </a:gs>
                  </a:gsLst>
                  <a:lin ang="5400000" scaled="1"/>
                </a:gradFill>
                <a:latin typeface="Segoe UI Light"/>
              </a:rPr>
              <a:t>Powerful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self-service </a:t>
            </a:r>
            <a:br>
              <a:rPr lang="en-US" sz="4313" spc="-98" dirty="0">
                <a:gradFill>
                  <a:gsLst>
                    <a:gs pos="24479">
                      <a:srgbClr val="505050"/>
                    </a:gs>
                    <a:gs pos="94000">
                      <a:srgbClr val="505050"/>
                    </a:gs>
                  </a:gsLst>
                  <a:lin ang="5400000" scaled="1"/>
                </a:gradFill>
                <a:latin typeface="Segoe UI Light"/>
              </a:rPr>
            </a:br>
            <a:r>
              <a:rPr lang="en-US" sz="4313" spc="-98" dirty="0">
                <a:gradFill>
                  <a:gsLst>
                    <a:gs pos="24479">
                      <a:srgbClr val="505050"/>
                    </a:gs>
                    <a:gs pos="94000">
                      <a:srgbClr val="505050"/>
                    </a:gs>
                  </a:gsLst>
                  <a:lin ang="5400000" scaled="1"/>
                </a:gradFill>
                <a:latin typeface="Segoe UI Light"/>
              </a:rPr>
              <a:t>analysis</a:t>
            </a:r>
          </a:p>
        </p:txBody>
      </p:sp>
      <p:sp>
        <p:nvSpPr>
          <p:cNvPr id="15" name="TextBox 14"/>
          <p:cNvSpPr txBox="1"/>
          <p:nvPr/>
        </p:nvSpPr>
        <p:spPr>
          <a:xfrm>
            <a:off x="463155" y="3509262"/>
            <a:ext cx="3936773" cy="2021566"/>
          </a:xfrm>
          <a:prstGeom prst="rect">
            <a:avLst/>
          </a:prstGeom>
          <a:noFill/>
        </p:spPr>
        <p:txBody>
          <a:bodyPr wrap="square" lIns="89642" tIns="44821" rIns="89642" bIns="44821" rtlCol="0" anchor="ctr" anchorCtr="0">
            <a:spAutoFit/>
          </a:bodyPr>
          <a:lstStyle/>
          <a:p>
            <a:pPr marL="0" marR="0" lvl="0" indent="0" algn="l" defTabSz="913874" rtl="0" eaLnBrk="1" fontAlgn="auto" latinLnBrk="0" hangingPunct="1">
              <a:lnSpc>
                <a:spcPct val="90000"/>
              </a:lnSpc>
              <a:spcBef>
                <a:spcPts val="2400"/>
              </a:spcBef>
              <a:spcAft>
                <a:spcPts val="0"/>
              </a:spcAft>
              <a:buClrTx/>
              <a:buSzTx/>
              <a:buFontTx/>
              <a:buNone/>
              <a:tabLst/>
              <a:defRPr/>
            </a:pPr>
            <a:r>
              <a:rPr kumimoji="0" lang="en-US" sz="2353" b="0" i="0" u="none" strike="noStrike" kern="1200" cap="none" spc="0" normalizeH="0" baseline="0" noProof="0" dirty="0">
                <a:ln>
                  <a:noFill/>
                </a:ln>
                <a:gradFill>
                  <a:gsLst>
                    <a:gs pos="21429">
                      <a:srgbClr val="002050"/>
                    </a:gs>
                    <a:gs pos="100000">
                      <a:srgbClr val="002050"/>
                    </a:gs>
                  </a:gsLst>
                  <a:lin ang="5400000" scaled="0"/>
                </a:gradFill>
                <a:effectLst/>
                <a:uLnTx/>
                <a:uFillTx/>
                <a:latin typeface="Segoe UI Light"/>
                <a:ea typeface="+mn-ea"/>
                <a:cs typeface="Segoe UI" panose="020B0502040204020203" pitchFamily="34" charset="0"/>
              </a:rPr>
              <a:t>Power BI Desktop</a:t>
            </a:r>
            <a: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Semibold" panose="020B0702040204020203" pitchFamily="34" charset="0"/>
              </a:rPr>
              <a:t/>
            </a:r>
            <a:br>
              <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Semibold" panose="020B0702040204020203" pitchFamily="34" charset="0"/>
              </a:rPr>
            </a:b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Semibold" panose="020B0702040204020203" pitchFamily="34" charset="0"/>
              </a:rPr>
              <a:t>Visual drag-and-drop data exploration and interactive reporting</a:t>
            </a: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Semibold" panose="020B0702040204020203" pitchFamily="34" charset="0"/>
            </a:endParaRPr>
          </a:p>
          <a:p>
            <a:pPr marL="0" marR="0" lvl="0" indent="0" algn="l" defTabSz="913874" rtl="0" eaLnBrk="1" fontAlgn="auto" latinLnBrk="0" hangingPunct="1">
              <a:lnSpc>
                <a:spcPct val="90000"/>
              </a:lnSpc>
              <a:spcBef>
                <a:spcPts val="2400"/>
              </a:spcBef>
              <a:spcAft>
                <a:spcPts val="0"/>
              </a:spcAft>
              <a:buClrTx/>
              <a:buSzTx/>
              <a:buFontTx/>
              <a:buNone/>
              <a:tabLst/>
              <a:defRPr/>
            </a:pPr>
            <a:r>
              <a:rPr kumimoji="0" lang="en-US" sz="2353" b="0" i="0" u="none" strike="noStrike" kern="1200" cap="none" spc="0" normalizeH="0" baseline="0" noProof="0" dirty="0">
                <a:ln>
                  <a:noFill/>
                </a:ln>
                <a:gradFill>
                  <a:gsLst>
                    <a:gs pos="21429">
                      <a:srgbClr val="002050"/>
                    </a:gs>
                    <a:gs pos="100000">
                      <a:srgbClr val="002050"/>
                    </a:gs>
                  </a:gsLst>
                  <a:lin ang="5400000" scaled="0"/>
                </a:gradFill>
                <a:effectLst/>
                <a:uLnTx/>
                <a:uFillTx/>
                <a:latin typeface="Segoe UI Light"/>
                <a:ea typeface="+mn-ea"/>
                <a:cs typeface="Segoe UI" panose="020B0502040204020203" pitchFamily="34" charset="0"/>
              </a:rPr>
              <a:t>Excel</a:t>
            </a:r>
            <a:r>
              <a:rPr kumimoji="0" lang="en-US" sz="1961" b="1" i="0" u="none" strike="noStrike" kern="1200" cap="none" spc="0" normalizeH="0" baseline="0" noProof="0" dirty="0">
                <a:ln>
                  <a:noFill/>
                </a:ln>
                <a:gradFill>
                  <a:gsLst>
                    <a:gs pos="21429">
                      <a:srgbClr val="0078D7"/>
                    </a:gs>
                    <a:gs pos="50000">
                      <a:srgbClr val="0078D7"/>
                    </a:gs>
                  </a:gsLst>
                  <a:lin ang="5400000" scaled="0"/>
                </a:gradFill>
                <a:effectLst/>
                <a:uLnTx/>
                <a:uFillTx/>
                <a:latin typeface="Segoe UI Semilight"/>
                <a:ea typeface="+mn-ea"/>
                <a:cs typeface="Segoe UI" panose="020B0502040204020203" pitchFamily="34" charset="0"/>
              </a:rPr>
              <a:t/>
            </a:r>
            <a:br>
              <a:rPr kumimoji="0" lang="en-US" sz="1961" b="1" i="0" u="none" strike="noStrike" kern="1200" cap="none" spc="0" normalizeH="0" baseline="0" noProof="0" dirty="0">
                <a:ln>
                  <a:noFill/>
                </a:ln>
                <a:gradFill>
                  <a:gsLst>
                    <a:gs pos="21429">
                      <a:srgbClr val="0078D7"/>
                    </a:gs>
                    <a:gs pos="50000">
                      <a:srgbClr val="0078D7"/>
                    </a:gs>
                  </a:gsLst>
                  <a:lin ang="5400000" scaled="0"/>
                </a:gradFill>
                <a:effectLst/>
                <a:uLnTx/>
                <a:uFillTx/>
                <a:latin typeface="Segoe UI Semilight"/>
                <a:ea typeface="+mn-ea"/>
                <a:cs typeface="Segoe UI" panose="020B0502040204020203" pitchFamily="34" charset="0"/>
              </a:rPr>
            </a:b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Semibold" panose="020B0702040204020203" pitchFamily="34" charset="0"/>
              </a:rPr>
              <a:t>Ad-hoc analysis for blending structured and unstructured data</a:t>
            </a:r>
            <a:endParaRPr kumimoji="0" lang="en-US" sz="1961"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Semilight"/>
              <a:ea typeface="+mn-ea"/>
              <a:cs typeface="Segoe UI Semibold" panose="020B0702040204020203" pitchFamily="34" charset="0"/>
            </a:endParaRPr>
          </a:p>
        </p:txBody>
      </p:sp>
      <p:grpSp>
        <p:nvGrpSpPr>
          <p:cNvPr id="34" name="Group 33"/>
          <p:cNvGrpSpPr/>
          <p:nvPr/>
        </p:nvGrpSpPr>
        <p:grpSpPr>
          <a:xfrm>
            <a:off x="3892070" y="15427"/>
            <a:ext cx="8401401" cy="5594412"/>
            <a:chOff x="3790630" y="-94867"/>
            <a:chExt cx="10472005" cy="6973209"/>
          </a:xfrm>
        </p:grpSpPr>
        <p:pic>
          <p:nvPicPr>
            <p:cNvPr id="35" name="Devic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90630" y="-94867"/>
              <a:ext cx="10472005" cy="6973209"/>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nvGrpSpPr>
            <p:cNvPr id="36" name="Group 35"/>
            <p:cNvGrpSpPr>
              <a:grpSpLocks noChangeAspect="1"/>
            </p:cNvGrpSpPr>
            <p:nvPr/>
          </p:nvGrpSpPr>
          <p:grpSpPr>
            <a:xfrm>
              <a:off x="5191712" y="907844"/>
              <a:ext cx="7792578" cy="4840454"/>
              <a:chOff x="474781" y="1751200"/>
              <a:chExt cx="4824981" cy="2997095"/>
            </a:xfrm>
          </p:grpSpPr>
          <p:pic>
            <p:nvPicPr>
              <p:cNvPr id="37" name="Picture 36"/>
              <p:cNvPicPr>
                <a:picLocks noChangeAspect="1"/>
              </p:cNvPicPr>
              <p:nvPr/>
            </p:nvPicPr>
            <p:blipFill>
              <a:blip r:embed="rId4"/>
              <a:stretch>
                <a:fillRect/>
              </a:stretch>
            </p:blipFill>
            <p:spPr>
              <a:xfrm>
                <a:off x="474781" y="1751200"/>
                <a:ext cx="4824981" cy="2997095"/>
              </a:xfrm>
              <a:prstGeom prst="rect">
                <a:avLst/>
              </a:prstGeom>
              <a:ln>
                <a:noFill/>
              </a:ln>
              <a:effectLst/>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73137" y="2176219"/>
                <a:ext cx="1395070" cy="2078121"/>
              </a:xfrm>
              <a:prstGeom prst="rect">
                <a:avLst/>
              </a:prstGeom>
              <a:ln>
                <a:noFill/>
              </a:ln>
              <a:effectLst>
                <a:outerShdw blurRad="292100" dist="139700" dir="2700000" algn="tl" rotWithShape="0">
                  <a:srgbClr val="333333">
                    <a:alpha val="65000"/>
                  </a:srgbClr>
                </a:outerShdw>
              </a:effectLst>
            </p:spPr>
          </p:pic>
        </p:grpSp>
      </p:grpSp>
      <p:grpSp>
        <p:nvGrpSpPr>
          <p:cNvPr id="2" name="Group 1"/>
          <p:cNvGrpSpPr/>
          <p:nvPr/>
        </p:nvGrpSpPr>
        <p:grpSpPr>
          <a:xfrm>
            <a:off x="6420713" y="758047"/>
            <a:ext cx="8796204" cy="5857308"/>
            <a:chOff x="4846638" y="829900"/>
            <a:chExt cx="8972586" cy="5974759"/>
          </a:xfrm>
        </p:grpSpPr>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2926" y="1705542"/>
              <a:ext cx="7340269" cy="4128904"/>
            </a:xfrm>
            <a:prstGeom prst="rect">
              <a:avLst/>
            </a:prstGeom>
            <a:ln w="3175">
              <a:noFill/>
            </a:ln>
            <a:effectLst/>
          </p:spPr>
        </p:pic>
        <p:pic>
          <p:nvPicPr>
            <p:cNvPr id="40" name="Device"/>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46638" y="829900"/>
              <a:ext cx="8972586" cy="5974759"/>
            </a:xfrm>
            <a:prstGeom prst="rect">
              <a:avLst/>
            </a:prstGeom>
            <a:ln w="889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55875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350"/>
                                        <p:tgtEl>
                                          <p:spTgt spid="34"/>
                                        </p:tgtEl>
                                      </p:cBhvr>
                                    </p:animEffect>
                                  </p:childTnLst>
                                </p:cTn>
                              </p:par>
                              <p:par>
                                <p:cTn id="8" presetID="63" presetClass="path" presetSubtype="0" decel="100000" fill="hold" nodeType="withEffect">
                                  <p:stCondLst>
                                    <p:cond delay="250"/>
                                  </p:stCondLst>
                                  <p:childTnLst>
                                    <p:animMotion origin="layout" path="M 0.02502 -2.56015E-6 L -3.29589E-6 -2.56015E-6 " pathEditMode="relative" rAng="0" ptsTypes="AA">
                                      <p:cBhvr>
                                        <p:cTn id="9" dur="650" fill="hold"/>
                                        <p:tgtEl>
                                          <p:spTgt spid="34"/>
                                        </p:tgtEl>
                                        <p:attrNameLst>
                                          <p:attrName>ppt_x</p:attrName>
                                          <p:attrName>ppt_y</p:attrName>
                                        </p:attrNameLst>
                                      </p:cBhvr>
                                      <p:rCtr x="-1251" y="0"/>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63" presetClass="path" presetSubtype="0" decel="100000" fill="hold" nodeType="withEffect">
                                  <p:stCondLst>
                                    <p:cond delay="0"/>
                                  </p:stCondLst>
                                  <p:childTnLst>
                                    <p:animMotion origin="layout" path="M 0.02502 1.06673E-6 L -3.83712E-6 1.06673E-6 " pathEditMode="relative" rAng="0" ptsTypes="AA">
                                      <p:cBhvr>
                                        <p:cTn id="14" dur="650" fill="hold"/>
                                        <p:tgtEl>
                                          <p:spTgt spid="2"/>
                                        </p:tgtEl>
                                        <p:attrNameLst>
                                          <p:attrName>ppt_x</p:attrName>
                                          <p:attrName>ppt_y</p:attrName>
                                        </p:attrNameLst>
                                      </p:cBhvr>
                                      <p:rCtr x="-1251" y="0"/>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350"/>
                                        <p:tgtEl>
                                          <p:spTgt spid="3"/>
                                        </p:tgtEl>
                                      </p:cBhvr>
                                    </p:animEffect>
                                  </p:childTnLst>
                                </p:cTn>
                              </p:par>
                              <p:par>
                                <p:cTn id="18" presetID="63" presetClass="path" presetSubtype="0" decel="100000" fill="hold" grpId="1" nodeType="withEffect">
                                  <p:stCondLst>
                                    <p:cond delay="0"/>
                                  </p:stCondLst>
                                  <p:childTnLst>
                                    <p:animMotion origin="layout" path="M -0.02719 5.62869E-7 L 1.23819E-6 5.62869E-7 " pathEditMode="relative" rAng="0" ptsTypes="AA">
                                      <p:cBhvr>
                                        <p:cTn id="19" dur="650" fill="hold"/>
                                        <p:tgtEl>
                                          <p:spTgt spid="3"/>
                                        </p:tgtEl>
                                        <p:attrNameLst>
                                          <p:attrName>ppt_x</p:attrName>
                                          <p:attrName>ppt_y</p:attrName>
                                        </p:attrNameLst>
                                      </p:cBhvr>
                                      <p:rCtr x="1353" y="0"/>
                                    </p:animMotion>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350"/>
                                        <p:tgtEl>
                                          <p:spTgt spid="15"/>
                                        </p:tgtEl>
                                      </p:cBhvr>
                                    </p:animEffect>
                                  </p:childTnLst>
                                </p:cTn>
                              </p:par>
                              <p:par>
                                <p:cTn id="23" presetID="42" presetClass="path" presetSubtype="0" decel="100000" fill="hold" grpId="1" nodeType="withEffect">
                                  <p:stCondLst>
                                    <p:cond delay="0"/>
                                  </p:stCondLst>
                                  <p:childTnLst>
                                    <p:animMotion origin="layout" path="M 2.71381E-6 -1.2256E-6 L 2.71381E-6 0.03881 " pathEditMode="relative" rAng="0" ptsTypes="AA">
                                      <p:cBhvr>
                                        <p:cTn id="24" dur="650" spd="-100000" fill="hold"/>
                                        <p:tgtEl>
                                          <p:spTgt spid="15"/>
                                        </p:tgtEl>
                                        <p:attrNameLst>
                                          <p:attrName>ppt_x</p:attrName>
                                          <p:attrName>ppt_y</p:attrName>
                                        </p:attrNameLst>
                                      </p:cBhvr>
                                      <p:rCtr x="0" y="19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5" grpId="0"/>
      <p:bldP spid="1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487"/>
            <a:ext cx="5647788" cy="685702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5417">
                    <a:srgbClr val="000000"/>
                  </a:gs>
                  <a:gs pos="100000">
                    <a:srgbClr val="000000"/>
                  </a:gs>
                </a:gsLst>
                <a:lin ang="5400000" scaled="0"/>
              </a:gradFill>
              <a:effectLst/>
              <a:uLnTx/>
              <a:uFillTx/>
              <a:latin typeface="Segoe UI"/>
              <a:ea typeface="+mn-ea"/>
              <a:cs typeface="+mn-cs"/>
            </a:endParaRPr>
          </a:p>
        </p:txBody>
      </p:sp>
      <p:sp>
        <p:nvSpPr>
          <p:cNvPr id="3" name="Title 2"/>
          <p:cNvSpPr>
            <a:spLocks noGrp="1"/>
          </p:cNvSpPr>
          <p:nvPr>
            <p:ph type="title"/>
          </p:nvPr>
        </p:nvSpPr>
        <p:spPr/>
        <p:txBody>
          <a:bodyPr/>
          <a:lstStyle/>
          <a:p>
            <a:r>
              <a:rPr lang="en-US" spc="0" dirty="0">
                <a:gradFill>
                  <a:gsLst>
                    <a:gs pos="7576">
                      <a:schemeClr val="bg1"/>
                    </a:gs>
                    <a:gs pos="51000">
                      <a:schemeClr val="bg1"/>
                    </a:gs>
                  </a:gsLst>
                  <a:lin ang="5400000" scaled="0"/>
                </a:gradFill>
              </a:rPr>
              <a:t>Power BI </a:t>
            </a:r>
            <a:br>
              <a:rPr lang="en-US" spc="0" dirty="0">
                <a:gradFill>
                  <a:gsLst>
                    <a:gs pos="7576">
                      <a:schemeClr val="bg1"/>
                    </a:gs>
                    <a:gs pos="51000">
                      <a:schemeClr val="bg1"/>
                    </a:gs>
                  </a:gsLst>
                  <a:lin ang="5400000" scaled="0"/>
                </a:gradFill>
              </a:rPr>
            </a:br>
            <a:r>
              <a:rPr lang="en-US" spc="0" dirty="0">
                <a:gradFill>
                  <a:gsLst>
                    <a:gs pos="7576">
                      <a:schemeClr val="bg1"/>
                    </a:gs>
                    <a:gs pos="51000">
                      <a:schemeClr val="bg1"/>
                    </a:gs>
                  </a:gsLst>
                  <a:lin ang="5400000" scaled="0"/>
                </a:gradFill>
              </a:rPr>
              <a:t>Content Packs</a:t>
            </a:r>
          </a:p>
        </p:txBody>
      </p:sp>
      <p:sp>
        <p:nvSpPr>
          <p:cNvPr id="6" name="TextBox 22"/>
          <p:cNvSpPr txBox="1">
            <a:spLocks noChangeArrowheads="1"/>
          </p:cNvSpPr>
          <p:nvPr/>
        </p:nvSpPr>
        <p:spPr bwMode="auto">
          <a:xfrm>
            <a:off x="269241" y="1792776"/>
            <a:ext cx="3729099" cy="953455"/>
          </a:xfrm>
          <a:prstGeom prst="rect">
            <a:avLst/>
          </a:prstGeom>
          <a:noFill/>
          <a:ln>
            <a:noFill/>
          </a:ln>
          <a:extLst/>
        </p:spPr>
        <p:txBody>
          <a:bodyPr wrap="square" lIns="179285" tIns="143428" rIns="179285" bIns="143428">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l" defTabSz="913505" rtl="0" eaLnBrk="1" fontAlgn="base" latinLnBrk="0" hangingPunct="1">
              <a:lnSpc>
                <a:spcPct val="110000"/>
              </a:lnSpc>
              <a:spcBef>
                <a:spcPct val="0"/>
              </a:spcBef>
              <a:spcAft>
                <a:spcPct val="0"/>
              </a:spcAft>
              <a:buClrTx/>
              <a:buSzTx/>
              <a:buFontTx/>
              <a:buNone/>
              <a:tabLst/>
              <a:defRPr/>
            </a:pPr>
            <a:r>
              <a:rPr kumimoji="0" lang="en-US" sz="1961" b="0" i="0" u="none" strike="noStrike" kern="1200" cap="none" spc="0" normalizeH="0" baseline="0" noProof="0" dirty="0">
                <a:ln>
                  <a:noFill/>
                </a:ln>
                <a:gradFill>
                  <a:gsLst>
                    <a:gs pos="0">
                      <a:srgbClr val="FFFFFF">
                        <a:alpha val="60000"/>
                      </a:srgbClr>
                    </a:gs>
                    <a:gs pos="100000">
                      <a:srgbClr val="FFFFFF">
                        <a:alpha val="60000"/>
                      </a:srgbClr>
                    </a:gs>
                  </a:gsLst>
                  <a:lin ang="5400000" scaled="0"/>
                </a:gradFill>
                <a:effectLst/>
                <a:uLnTx/>
                <a:uFillTx/>
                <a:latin typeface="Segoe UI"/>
                <a:ea typeface="MS PGothic" panose="020B0600070205080204" pitchFamily="34" charset="-128"/>
                <a:cs typeface="Segoe UI Light"/>
              </a:rPr>
              <a:t>Prebuilt Power BI experience for your service</a:t>
            </a:r>
          </a:p>
        </p:txBody>
      </p:sp>
      <p:pic>
        <p:nvPicPr>
          <p:cNvPr id="29" name="Picture 28"/>
          <p:cNvPicPr>
            <a:picLocks noChangeAspect="1"/>
          </p:cNvPicPr>
          <p:nvPr/>
        </p:nvPicPr>
        <p:blipFill rotWithShape="1">
          <a:blip r:embed="rId3"/>
          <a:srcRect t="505"/>
          <a:stretch/>
        </p:blipFill>
        <p:spPr>
          <a:xfrm>
            <a:off x="448215" y="3362139"/>
            <a:ext cx="4678216" cy="3025374"/>
          </a:xfrm>
          <a:prstGeom prst="rect">
            <a:avLst/>
          </a:prstGeom>
        </p:spPr>
      </p:pic>
      <p:sp>
        <p:nvSpPr>
          <p:cNvPr id="30" name="TextBox 22"/>
          <p:cNvSpPr txBox="1">
            <a:spLocks noChangeArrowheads="1"/>
          </p:cNvSpPr>
          <p:nvPr/>
        </p:nvSpPr>
        <p:spPr bwMode="auto">
          <a:xfrm>
            <a:off x="5917029" y="109803"/>
            <a:ext cx="3729099" cy="621556"/>
          </a:xfrm>
          <a:prstGeom prst="rect">
            <a:avLst/>
          </a:prstGeom>
          <a:noFill/>
          <a:ln>
            <a:noFill/>
          </a:ln>
          <a:extLst/>
        </p:spPr>
        <p:txBody>
          <a:bodyPr wrap="square" lIns="179285" tIns="143428" rIns="179285" bIns="143428">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l" defTabSz="913505" rtl="0" eaLnBrk="1" fontAlgn="base" latinLnBrk="0" hangingPunct="1">
              <a:lnSpc>
                <a:spcPct val="110000"/>
              </a:lnSpc>
              <a:spcBef>
                <a:spcPct val="0"/>
              </a:spcBef>
              <a:spcAft>
                <a:spcPct val="0"/>
              </a:spcAft>
              <a:buClrTx/>
              <a:buSzTx/>
              <a:buFontTx/>
              <a:buNone/>
              <a:tabLst/>
              <a:defRPr/>
            </a:pPr>
            <a:r>
              <a:rPr kumimoji="0" lang="en-US" sz="1961" b="1" i="0" u="none" strike="noStrike" kern="1200" cap="none" spc="49" normalizeH="0" baseline="0" noProof="0" dirty="0">
                <a:ln>
                  <a:noFill/>
                </a:ln>
                <a:gradFill>
                  <a:gsLst>
                    <a:gs pos="6061">
                      <a:srgbClr val="505050"/>
                    </a:gs>
                    <a:gs pos="92000">
                      <a:srgbClr val="505050"/>
                    </a:gs>
                  </a:gsLst>
                  <a:lin ang="5400000" scaled="0"/>
                </a:gradFill>
                <a:effectLst/>
                <a:uLnTx/>
                <a:uFillTx/>
                <a:latin typeface="Segoe UI"/>
                <a:ea typeface="MS PGothic" panose="020B0600070205080204" pitchFamily="34" charset="-128"/>
                <a:cs typeface="Segoe UI Light"/>
              </a:rPr>
              <a:t>TODAY</a:t>
            </a:r>
          </a:p>
        </p:txBody>
      </p:sp>
      <p:sp>
        <p:nvSpPr>
          <p:cNvPr id="34" name="TextBox 22"/>
          <p:cNvSpPr txBox="1">
            <a:spLocks noChangeArrowheads="1"/>
          </p:cNvSpPr>
          <p:nvPr/>
        </p:nvSpPr>
        <p:spPr bwMode="auto">
          <a:xfrm>
            <a:off x="5917029" y="3573700"/>
            <a:ext cx="3729099" cy="621608"/>
          </a:xfrm>
          <a:prstGeom prst="rect">
            <a:avLst/>
          </a:prstGeom>
          <a:noFill/>
          <a:ln>
            <a:noFill/>
          </a:ln>
          <a:extLst/>
        </p:spPr>
        <p:txBody>
          <a:bodyPr wrap="square" lIns="179285" tIns="143428" rIns="179285" bIns="143428">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marL="0" marR="0" lvl="0" indent="0" algn="l" defTabSz="913505" rtl="0" eaLnBrk="1" fontAlgn="base" latinLnBrk="0" hangingPunct="1">
              <a:lnSpc>
                <a:spcPct val="110000"/>
              </a:lnSpc>
              <a:spcBef>
                <a:spcPct val="0"/>
              </a:spcBef>
              <a:spcAft>
                <a:spcPct val="0"/>
              </a:spcAft>
              <a:buClrTx/>
              <a:buSzTx/>
              <a:buFontTx/>
              <a:buNone/>
              <a:tabLst/>
              <a:defRPr/>
            </a:pPr>
            <a:r>
              <a:rPr kumimoji="0" lang="en-US" sz="1961" b="1" i="0" u="none" strike="noStrike" kern="1200" cap="none" spc="49" normalizeH="0" baseline="0" noProof="0" dirty="0">
                <a:ln>
                  <a:noFill/>
                </a:ln>
                <a:gradFill>
                  <a:gsLst>
                    <a:gs pos="6061">
                      <a:srgbClr val="505050"/>
                    </a:gs>
                    <a:gs pos="92000">
                      <a:srgbClr val="505050"/>
                    </a:gs>
                  </a:gsLst>
                  <a:lin ang="5400000" scaled="0"/>
                </a:gradFill>
                <a:effectLst/>
                <a:uLnTx/>
                <a:uFillTx/>
                <a:latin typeface="Segoe UI"/>
                <a:ea typeface="MS PGothic" panose="020B0600070205080204" pitchFamily="34" charset="-128"/>
                <a:cs typeface="Segoe UI Light"/>
              </a:rPr>
              <a:t>COMING SOON</a:t>
            </a:r>
          </a:p>
        </p:txBody>
      </p:sp>
      <p:pic>
        <p:nvPicPr>
          <p:cNvPr id="9" name="Picture 8"/>
          <p:cNvPicPr>
            <a:picLocks noChangeAspect="1"/>
          </p:cNvPicPr>
          <p:nvPr/>
        </p:nvPicPr>
        <p:blipFill>
          <a:blip r:embed="rId4"/>
          <a:stretch>
            <a:fillRect/>
          </a:stretch>
        </p:blipFill>
        <p:spPr>
          <a:xfrm>
            <a:off x="6096001" y="1667710"/>
            <a:ext cx="1619296" cy="372382"/>
          </a:xfrm>
          <a:prstGeom prst="rect">
            <a:avLst/>
          </a:prstGeom>
        </p:spPr>
      </p:pic>
      <p:pic>
        <p:nvPicPr>
          <p:cNvPr id="107" name="Picture 10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70965" y="1721706"/>
            <a:ext cx="735448" cy="192135"/>
          </a:xfrm>
          <a:prstGeom prst="rect">
            <a:avLst/>
          </a:prstGeom>
        </p:spPr>
      </p:pic>
      <p:sp>
        <p:nvSpPr>
          <p:cNvPr id="109" name="Title 3"/>
          <p:cNvSpPr txBox="1">
            <a:spLocks/>
          </p:cNvSpPr>
          <p:nvPr/>
        </p:nvSpPr>
        <p:spPr>
          <a:xfrm>
            <a:off x="5960497" y="2254220"/>
            <a:ext cx="2372986" cy="537203"/>
          </a:xfrm>
          <a:prstGeom prst="rect">
            <a:avLst/>
          </a:prstGeom>
        </p:spPr>
        <p:txBody>
          <a:bodyPr vert="horz" wrap="square" lIns="140528" tIns="87831" rIns="140528" bIns="87831"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dirty="0">
                <a:ln w="3175">
                  <a:noFill/>
                </a:ln>
                <a:gradFill>
                  <a:gsLst>
                    <a:gs pos="0">
                      <a:srgbClr val="505050"/>
                    </a:gs>
                    <a:gs pos="100000">
                      <a:srgbClr val="505050"/>
                    </a:gs>
                  </a:gsLst>
                  <a:lin ang="5400000" scaled="1"/>
                </a:gradFill>
                <a:effectLst/>
                <a:uLnTx/>
                <a:uFillTx/>
                <a:latin typeface="Segoe UI" panose="020B0502040204020203" pitchFamily="34" charset="0"/>
                <a:ea typeface="ＭＳ Ｐゴシック" charset="0"/>
                <a:cs typeface="Segoe UI" pitchFamily="34" charset="0"/>
              </a:rPr>
              <a:t>Dynamics </a:t>
            </a:r>
            <a:br>
              <a:rPr kumimoji="0" lang="en-US" sz="1568" b="0" i="0" u="none" strike="noStrike" kern="1200" cap="none" spc="0" normalizeH="0" baseline="0" noProof="0" dirty="0">
                <a:ln w="3175">
                  <a:noFill/>
                </a:ln>
                <a:gradFill>
                  <a:gsLst>
                    <a:gs pos="0">
                      <a:srgbClr val="505050"/>
                    </a:gs>
                    <a:gs pos="100000">
                      <a:srgbClr val="505050"/>
                    </a:gs>
                  </a:gsLst>
                  <a:lin ang="5400000" scaled="1"/>
                </a:gradFill>
                <a:effectLst/>
                <a:uLnTx/>
                <a:uFillTx/>
                <a:latin typeface="Segoe UI" panose="020B0502040204020203" pitchFamily="34" charset="0"/>
                <a:ea typeface="ＭＳ Ｐゴシック" charset="0"/>
                <a:cs typeface="Segoe UI" pitchFamily="34" charset="0"/>
              </a:rPr>
            </a:br>
            <a:r>
              <a:rPr kumimoji="0" lang="en-US" sz="1568" b="0" i="0" u="none" strike="noStrike" kern="1200" cap="none" spc="0" normalizeH="0" baseline="0" noProof="0" dirty="0">
                <a:ln w="3175">
                  <a:noFill/>
                </a:ln>
                <a:gradFill>
                  <a:gsLst>
                    <a:gs pos="0">
                      <a:srgbClr val="505050"/>
                    </a:gs>
                    <a:gs pos="100000">
                      <a:srgbClr val="505050"/>
                    </a:gs>
                  </a:gsLst>
                  <a:lin ang="5400000" scaled="1"/>
                </a:gradFill>
                <a:effectLst/>
                <a:uLnTx/>
                <a:uFillTx/>
                <a:latin typeface="Segoe UI" panose="020B0502040204020203" pitchFamily="34" charset="0"/>
                <a:ea typeface="ＭＳ Ｐゴシック" charset="0"/>
                <a:cs typeface="Segoe UI" pitchFamily="34" charset="0"/>
              </a:rPr>
              <a:t>Marketing</a:t>
            </a:r>
          </a:p>
        </p:txBody>
      </p:sp>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88381" y="933720"/>
            <a:ext cx="1256464" cy="426273"/>
          </a:xfrm>
          <a:prstGeom prst="rect">
            <a:avLst/>
          </a:prstGeom>
        </p:spPr>
      </p:pic>
      <p:pic>
        <p:nvPicPr>
          <p:cNvPr id="111" name="Picture 110"/>
          <p:cNvPicPr>
            <a:picLocks noChangeAspect="1"/>
          </p:cNvPicPr>
          <p:nvPr/>
        </p:nvPicPr>
        <p:blipFill rotWithShape="1">
          <a:blip r:embed="rId7">
            <a:extLst>
              <a:ext uri="{28A0092B-C50C-407E-A947-70E740481C1C}">
                <a14:useLocalDpi xmlns:a14="http://schemas.microsoft.com/office/drawing/2010/main" val="0"/>
              </a:ext>
            </a:extLst>
          </a:blip>
          <a:srcRect l="4573" t="25985" r="4573" b="28167"/>
          <a:stretch/>
        </p:blipFill>
        <p:spPr>
          <a:xfrm>
            <a:off x="7995185" y="1573577"/>
            <a:ext cx="1395892" cy="488393"/>
          </a:xfrm>
          <a:prstGeom prst="rect">
            <a:avLst/>
          </a:prstGeom>
        </p:spPr>
      </p:pic>
      <p:pic>
        <p:nvPicPr>
          <p:cNvPr id="113" name="Picture 1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93907" y="2251321"/>
            <a:ext cx="1188289" cy="275045"/>
          </a:xfrm>
          <a:prstGeom prst="rect">
            <a:avLst/>
          </a:prstGeom>
        </p:spPr>
      </p:pic>
      <p:pic>
        <p:nvPicPr>
          <p:cNvPr id="115" name="Picture 1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76363" y="2279334"/>
            <a:ext cx="1780574" cy="321652"/>
          </a:xfrm>
          <a:prstGeom prst="rect">
            <a:avLst/>
          </a:prstGeom>
        </p:spPr>
      </p:pic>
      <p:pic>
        <p:nvPicPr>
          <p:cNvPr id="117"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55586" y="904980"/>
            <a:ext cx="1678309" cy="457721"/>
          </a:xfrm>
          <a:prstGeom prst="rect">
            <a:avLst/>
          </a:prstGeom>
        </p:spPr>
      </p:pic>
      <p:pic>
        <p:nvPicPr>
          <p:cNvPr id="127" name="Picture 126"/>
          <p:cNvPicPr>
            <a:picLocks noChangeAspect="1"/>
          </p:cNvPicPr>
          <p:nvPr/>
        </p:nvPicPr>
        <p:blipFill rotWithShape="1">
          <a:blip r:embed="rId11" cstate="print">
            <a:extLst>
              <a:ext uri="{28A0092B-C50C-407E-A947-70E740481C1C}">
                <a14:useLocalDpi xmlns:a14="http://schemas.microsoft.com/office/drawing/2010/main" val="0"/>
              </a:ext>
            </a:extLst>
          </a:blip>
          <a:srcRect l="16538" t="19057" r="17889" b="19354"/>
          <a:stretch/>
        </p:blipFill>
        <p:spPr>
          <a:xfrm>
            <a:off x="6040870" y="885080"/>
            <a:ext cx="963228" cy="420830"/>
          </a:xfrm>
          <a:prstGeom prst="rect">
            <a:avLst/>
          </a:prstGeom>
        </p:spPr>
      </p:pic>
      <p:pic>
        <p:nvPicPr>
          <p:cNvPr id="128" name="Picture 1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99280" y="891513"/>
            <a:ext cx="723714" cy="506365"/>
          </a:xfrm>
          <a:prstGeom prst="rect">
            <a:avLst/>
          </a:prstGeom>
        </p:spPr>
      </p:pic>
      <p:pic>
        <p:nvPicPr>
          <p:cNvPr id="130" name="Picture 4" descr="http://tctechcrunch2011.files.wordpress.com/2012/11/twilio-logo-6a141664f35a78e9ac08eed627c2a859.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86301" y="1654088"/>
            <a:ext cx="1058544" cy="32737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971713" y="4878410"/>
            <a:ext cx="880979" cy="387630"/>
          </a:xfrm>
          <a:prstGeom prst="rect">
            <a:avLst/>
          </a:prstGeom>
        </p:spPr>
      </p:pic>
      <p:pic>
        <p:nvPicPr>
          <p:cNvPr id="156" name="Picture 155"/>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218632" y="4475393"/>
            <a:ext cx="696036" cy="292335"/>
          </a:xfrm>
          <a:prstGeom prst="rect">
            <a:avLst/>
          </a:prstGeom>
        </p:spPr>
      </p:pic>
      <p:pic>
        <p:nvPicPr>
          <p:cNvPr id="157" name="Picture 1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46185" y="4468434"/>
            <a:ext cx="1175215" cy="215457"/>
          </a:xfrm>
          <a:prstGeom prst="rect">
            <a:avLst/>
          </a:prstGeom>
        </p:spPr>
      </p:pic>
      <p:pic>
        <p:nvPicPr>
          <p:cNvPr id="158" name="Picture 157"/>
          <p:cNvPicPr>
            <a:picLocks noChangeAspect="1"/>
          </p:cNvPicPr>
          <p:nvPr/>
        </p:nvPicPr>
        <p:blipFill rotWithShape="1">
          <a:blip r:embed="rId17"/>
          <a:srcRect l="26686" t="4788" r="63939" b="90446"/>
          <a:stretch/>
        </p:blipFill>
        <p:spPr>
          <a:xfrm>
            <a:off x="7274442" y="2302445"/>
            <a:ext cx="1127526" cy="346341"/>
          </a:xfrm>
          <a:prstGeom prst="rect">
            <a:avLst/>
          </a:prstGeom>
        </p:spPr>
      </p:pic>
      <p:pic>
        <p:nvPicPr>
          <p:cNvPr id="160" name="Picture 15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084194" y="4861381"/>
            <a:ext cx="1109392" cy="366100"/>
          </a:xfrm>
          <a:prstGeom prst="rect">
            <a:avLst/>
          </a:prstGeom>
        </p:spPr>
      </p:pic>
      <p:pic>
        <p:nvPicPr>
          <p:cNvPr id="161" name="Picture 16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077772" y="5567169"/>
            <a:ext cx="1213636" cy="323240"/>
          </a:xfrm>
          <a:prstGeom prst="rect">
            <a:avLst/>
          </a:prstGeom>
        </p:spPr>
      </p:pic>
      <p:pic>
        <p:nvPicPr>
          <p:cNvPr id="162" name="Picture 16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523892" y="2990553"/>
            <a:ext cx="1093286" cy="258705"/>
          </a:xfrm>
          <a:prstGeom prst="rect">
            <a:avLst/>
          </a:prstGeom>
        </p:spPr>
      </p:pic>
      <p:pic>
        <p:nvPicPr>
          <p:cNvPr id="163" name="Picture 16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979744" y="2711713"/>
            <a:ext cx="1337009" cy="802205"/>
          </a:xfrm>
          <a:prstGeom prst="rect">
            <a:avLst/>
          </a:prstGeom>
        </p:spPr>
      </p:pic>
      <p:grpSp>
        <p:nvGrpSpPr>
          <p:cNvPr id="14" name="Group 13"/>
          <p:cNvGrpSpPr/>
          <p:nvPr/>
        </p:nvGrpSpPr>
        <p:grpSpPr>
          <a:xfrm>
            <a:off x="10091597" y="4882631"/>
            <a:ext cx="1726947" cy="459766"/>
            <a:chOff x="10308095" y="6446553"/>
            <a:chExt cx="2110461" cy="561869"/>
          </a:xfrm>
        </p:grpSpPr>
        <p:pic>
          <p:nvPicPr>
            <p:cNvPr id="159" name="Picture 158"/>
            <p:cNvPicPr>
              <a:picLocks noChangeAspect="1"/>
            </p:cNvPicPr>
            <p:nvPr/>
          </p:nvPicPr>
          <p:blipFill rotWithShape="1">
            <a:blip r:embed="rId22" cstate="print">
              <a:extLst>
                <a:ext uri="{28A0092B-C50C-407E-A947-70E740481C1C}">
                  <a14:useLocalDpi xmlns:a14="http://schemas.microsoft.com/office/drawing/2010/main" val="0"/>
                </a:ext>
              </a:extLst>
            </a:blip>
            <a:srcRect l="23093"/>
            <a:stretch/>
          </p:blipFill>
          <p:spPr>
            <a:xfrm>
              <a:off x="10713135" y="6446553"/>
              <a:ext cx="1705421" cy="561869"/>
            </a:xfrm>
            <a:prstGeom prst="rect">
              <a:avLst/>
            </a:prstGeom>
          </p:spPr>
        </p:pic>
        <p:pic>
          <p:nvPicPr>
            <p:cNvPr id="164" name="Picture 163"/>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308095" y="6536461"/>
              <a:ext cx="351617" cy="351617"/>
            </a:xfrm>
            <a:prstGeom prst="rect">
              <a:avLst/>
            </a:prstGeom>
          </p:spPr>
        </p:pic>
      </p:grpSp>
      <p:pic>
        <p:nvPicPr>
          <p:cNvPr id="165" name="Picture 16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432493" y="4999648"/>
            <a:ext cx="1300314" cy="225730"/>
          </a:xfrm>
          <a:prstGeom prst="rect">
            <a:avLst/>
          </a:prstGeom>
        </p:spPr>
      </p:pic>
      <p:cxnSp>
        <p:nvCxnSpPr>
          <p:cNvPr id="18" name="Straight Connector 17"/>
          <p:cNvCxnSpPr/>
          <p:nvPr/>
        </p:nvCxnSpPr>
        <p:spPr>
          <a:xfrm>
            <a:off x="6096002" y="727479"/>
            <a:ext cx="5647787"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6028059" y="4169232"/>
            <a:ext cx="5647787"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358576" y="2945800"/>
            <a:ext cx="1433668" cy="358417"/>
          </a:xfrm>
          <a:prstGeom prst="rect">
            <a:avLst/>
          </a:prstGeom>
        </p:spPr>
      </p:pic>
      <p:pic>
        <p:nvPicPr>
          <p:cNvPr id="40" name="Picture 39"/>
          <p:cNvPicPr>
            <a:picLocks noChangeAspect="1"/>
          </p:cNvPicPr>
          <p:nvPr/>
        </p:nvPicPr>
        <p:blipFill rotWithShape="1">
          <a:blip r:embed="rId26" cstate="print">
            <a:extLst>
              <a:ext uri="{28A0092B-C50C-407E-A947-70E740481C1C}">
                <a14:useLocalDpi xmlns:a14="http://schemas.microsoft.com/office/drawing/2010/main" val="0"/>
              </a:ext>
            </a:extLst>
          </a:blip>
          <a:srcRect l="13629" t="31389" r="21011" b="42778"/>
          <a:stretch/>
        </p:blipFill>
        <p:spPr>
          <a:xfrm>
            <a:off x="7403748" y="4479007"/>
            <a:ext cx="1280395" cy="298951"/>
          </a:xfrm>
          <a:prstGeom prst="rect">
            <a:avLst/>
          </a:prstGeom>
        </p:spPr>
      </p:pic>
      <p:pic>
        <p:nvPicPr>
          <p:cNvPr id="41" name="Picture 4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772383" y="5491120"/>
            <a:ext cx="795505" cy="294337"/>
          </a:xfrm>
          <a:prstGeom prst="rect">
            <a:avLst/>
          </a:prstGeom>
        </p:spPr>
      </p:pic>
      <p:pic>
        <p:nvPicPr>
          <p:cNvPr id="42" name="Picture 41"/>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023317" y="6130479"/>
            <a:ext cx="1511647" cy="441521"/>
          </a:xfrm>
          <a:prstGeom prst="rect">
            <a:avLst/>
          </a:prstGeom>
        </p:spPr>
      </p:pic>
      <p:pic>
        <p:nvPicPr>
          <p:cNvPr id="43" name="Picture 42"/>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612463" y="6096724"/>
            <a:ext cx="1472089" cy="346790"/>
          </a:xfrm>
          <a:prstGeom prst="rect">
            <a:avLst/>
          </a:prstGeom>
        </p:spPr>
      </p:pic>
      <p:pic>
        <p:nvPicPr>
          <p:cNvPr id="44" name="Picture 43"/>
          <p:cNvPicPr>
            <a:picLocks noChangeAspect="1"/>
          </p:cNvPicPr>
          <p:nvPr/>
        </p:nvPicPr>
        <p:blipFill>
          <a:blip r:embed="rId30"/>
          <a:stretch>
            <a:fillRect/>
          </a:stretch>
        </p:blipFill>
        <p:spPr>
          <a:xfrm>
            <a:off x="9345390" y="6140052"/>
            <a:ext cx="1022445" cy="383417"/>
          </a:xfrm>
          <a:prstGeom prst="rect">
            <a:avLst/>
          </a:prstGeom>
        </p:spPr>
      </p:pic>
      <p:pic>
        <p:nvPicPr>
          <p:cNvPr id="45" name="Picture 2" descr="http://comparecamp.com/media/uploads/2015/01/insightly.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0719183" y="6081516"/>
            <a:ext cx="1020633" cy="38337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p:cNvPicPr>
            <a:picLocks noChangeAspect="1"/>
          </p:cNvPicPr>
          <p:nvPr/>
        </p:nvPicPr>
        <p:blipFill rotWithShape="1">
          <a:blip r:embed="rId32">
            <a:extLst>
              <a:ext uri="{28A0092B-C50C-407E-A947-70E740481C1C}">
                <a14:useLocalDpi xmlns:a14="http://schemas.microsoft.com/office/drawing/2010/main" val="0"/>
              </a:ext>
            </a:extLst>
          </a:blip>
          <a:srcRect t="17367"/>
          <a:stretch/>
        </p:blipFill>
        <p:spPr>
          <a:xfrm>
            <a:off x="9205264" y="5428108"/>
            <a:ext cx="1102456" cy="485142"/>
          </a:xfrm>
          <a:prstGeom prst="rect">
            <a:avLst/>
          </a:prstGeom>
        </p:spPr>
      </p:pic>
      <p:sp>
        <p:nvSpPr>
          <p:cNvPr id="47" name="Title 3"/>
          <p:cNvSpPr txBox="1">
            <a:spLocks/>
          </p:cNvSpPr>
          <p:nvPr/>
        </p:nvSpPr>
        <p:spPr>
          <a:xfrm>
            <a:off x="7668403" y="5445503"/>
            <a:ext cx="1676988" cy="537203"/>
          </a:xfrm>
          <a:prstGeom prst="rect">
            <a:avLst/>
          </a:prstGeom>
        </p:spPr>
        <p:txBody>
          <a:bodyPr vert="horz" wrap="square" lIns="140528" tIns="87831" rIns="140528" bIns="87831" rtlCol="0" anchor="ctr">
            <a:noAutofit/>
          </a:bodyPr>
          <a:lstStyle>
            <a:lvl1pPr algn="l" defTabSz="931863" rtl="0" fontAlgn="base">
              <a:lnSpc>
                <a:spcPct val="90000"/>
              </a:lnSpc>
              <a:spcBef>
                <a:spcPct val="0"/>
              </a:spcBef>
              <a:spcAft>
                <a:spcPct val="0"/>
              </a:spcAft>
              <a:defRPr lang="en-US" sz="5200" kern="1200" spc="-102">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w="3175">
                  <a:noFill/>
                </a:ln>
                <a:gradFill>
                  <a:gsLst>
                    <a:gs pos="0">
                      <a:srgbClr val="505050"/>
                    </a:gs>
                    <a:gs pos="100000">
                      <a:srgbClr val="505050"/>
                    </a:gs>
                  </a:gsLst>
                  <a:lin ang="5400000" scaled="1"/>
                </a:gradFill>
                <a:effectLst/>
                <a:uLnTx/>
                <a:uFillTx/>
                <a:latin typeface="Segoe UI" panose="020B0502040204020203" pitchFamily="34" charset="0"/>
                <a:ea typeface="ＭＳ Ｐゴシック" charset="0"/>
                <a:cs typeface="Segoe UI" pitchFamily="34" charset="0"/>
              </a:rPr>
              <a:t>Azure Mobile Engagement</a:t>
            </a:r>
          </a:p>
        </p:txBody>
      </p:sp>
      <p:pic>
        <p:nvPicPr>
          <p:cNvPr id="4" name="Picture 3"/>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8782746" y="3007951"/>
            <a:ext cx="1298026" cy="303095"/>
          </a:xfrm>
          <a:prstGeom prst="rect">
            <a:avLst/>
          </a:prstGeom>
        </p:spPr>
      </p:pic>
      <p:pic>
        <p:nvPicPr>
          <p:cNvPr id="5" name="Picture 4"/>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001894" y="4331526"/>
            <a:ext cx="1275883" cy="566173"/>
          </a:xfrm>
          <a:prstGeom prst="rect">
            <a:avLst/>
          </a:prstGeom>
        </p:spPr>
      </p:pic>
    </p:spTree>
    <p:extLst>
      <p:ext uri="{BB962C8B-B14F-4D97-AF65-F5344CB8AC3E}">
        <p14:creationId xmlns:p14="http://schemas.microsoft.com/office/powerpoint/2010/main" val="121536414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000000"/>
                </a:solidFill>
              </a:rPr>
              <a:t>Power BI overview</a:t>
            </a:r>
            <a:endParaRPr lang="en-US" noProof="0" dirty="0"/>
          </a:p>
        </p:txBody>
      </p:sp>
      <p:sp>
        <p:nvSpPr>
          <p:cNvPr id="3" name="Content Placeholder 2"/>
          <p:cNvSpPr>
            <a:spLocks noGrp="1"/>
          </p:cNvSpPr>
          <p:nvPr>
            <p:ph sz="quarter" idx="10"/>
          </p:nvPr>
        </p:nvSpPr>
        <p:spPr/>
        <p:txBody>
          <a:bodyPr/>
          <a:lstStyle/>
          <a:p>
            <a:r>
              <a:rPr lang="en-US" noProof="0" dirty="0"/>
              <a:t>No matter what industry, or what role, Power BI is relevant</a:t>
            </a:r>
          </a:p>
        </p:txBody>
      </p:sp>
      <p:sp>
        <p:nvSpPr>
          <p:cNvPr id="4" name="Text Placeholder 3"/>
          <p:cNvSpPr>
            <a:spLocks noGrp="1"/>
          </p:cNvSpPr>
          <p:nvPr>
            <p:ph type="body" sz="quarter" idx="11"/>
          </p:nvPr>
        </p:nvSpPr>
        <p:spPr>
          <a:xfrm>
            <a:off x="1480457" y="2133600"/>
            <a:ext cx="10543542" cy="4724400"/>
          </a:xfrm>
        </p:spPr>
        <p:txBody>
          <a:bodyPr>
            <a:normAutofit/>
          </a:bodyPr>
          <a:lstStyle/>
          <a:p>
            <a:pPr>
              <a:spcBef>
                <a:spcPts val="4200"/>
              </a:spcBef>
            </a:pPr>
            <a:r>
              <a:rPr lang="en-US" b="1" noProof="0" dirty="0"/>
              <a:t>Business user</a:t>
            </a:r>
            <a:endParaRPr lang="en-US" dirty="0"/>
          </a:p>
          <a:p>
            <a:pPr>
              <a:spcBef>
                <a:spcPts val="4200"/>
              </a:spcBef>
            </a:pPr>
            <a:r>
              <a:rPr lang="en-US" b="1" dirty="0"/>
              <a:t>Business analyst</a:t>
            </a:r>
          </a:p>
          <a:p>
            <a:pPr>
              <a:spcBef>
                <a:spcPts val="4200"/>
              </a:spcBef>
            </a:pPr>
            <a:r>
              <a:rPr lang="en-US" b="1" dirty="0"/>
              <a:t>BI professional</a:t>
            </a:r>
          </a:p>
          <a:p>
            <a:pPr>
              <a:spcBef>
                <a:spcPts val="4200"/>
              </a:spcBef>
            </a:pPr>
            <a:r>
              <a:rPr lang="en-US" b="1" dirty="0"/>
              <a:t>Software developer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38" y="2133600"/>
            <a:ext cx="825397" cy="8253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337" y="3253657"/>
            <a:ext cx="825397" cy="82539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339" y="4373714"/>
            <a:ext cx="825397" cy="82539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337" y="5493771"/>
            <a:ext cx="825397" cy="825397"/>
          </a:xfrm>
          <a:prstGeom prst="rect">
            <a:avLst/>
          </a:prstGeom>
        </p:spPr>
      </p:pic>
    </p:spTree>
    <p:extLst>
      <p:ext uri="{BB962C8B-B14F-4D97-AF65-F5344CB8AC3E}">
        <p14:creationId xmlns:p14="http://schemas.microsoft.com/office/powerpoint/2010/main" val="162252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000000"/>
                </a:solidFill>
              </a:rPr>
              <a:t>Power BI overview</a:t>
            </a:r>
            <a:endParaRPr lang="en-US" noProof="0" dirty="0"/>
          </a:p>
        </p:txBody>
      </p:sp>
      <p:sp>
        <p:nvSpPr>
          <p:cNvPr id="3" name="Content Placeholder 2"/>
          <p:cNvSpPr>
            <a:spLocks noGrp="1"/>
          </p:cNvSpPr>
          <p:nvPr>
            <p:ph sz="quarter" idx="10"/>
          </p:nvPr>
        </p:nvSpPr>
        <p:spPr/>
        <p:txBody>
          <a:bodyPr/>
          <a:lstStyle/>
          <a:p>
            <a:r>
              <a:rPr lang="en-US" noProof="0" dirty="0"/>
              <a:t>No matter what industry, or what role, Power BI is relevant</a:t>
            </a:r>
          </a:p>
        </p:txBody>
      </p:sp>
      <p:sp>
        <p:nvSpPr>
          <p:cNvPr id="4" name="Text Placeholder 3"/>
          <p:cNvSpPr>
            <a:spLocks noGrp="1"/>
          </p:cNvSpPr>
          <p:nvPr>
            <p:ph type="body" sz="quarter" idx="11"/>
          </p:nvPr>
        </p:nvSpPr>
        <p:spPr>
          <a:xfrm>
            <a:off x="1763999" y="1749425"/>
            <a:ext cx="10260000" cy="5108575"/>
          </a:xfrm>
        </p:spPr>
        <p:txBody>
          <a:bodyPr>
            <a:normAutofit/>
          </a:bodyPr>
          <a:lstStyle/>
          <a:p>
            <a:r>
              <a:rPr lang="en-US" b="1" noProof="0" dirty="0"/>
              <a:t>Business user</a:t>
            </a:r>
          </a:p>
          <a:p>
            <a:pPr lvl="1"/>
            <a:r>
              <a:rPr lang="en-US" noProof="0" dirty="0"/>
              <a:t>Import data from SaaS sources</a:t>
            </a:r>
          </a:p>
          <a:p>
            <a:pPr lvl="1"/>
            <a:r>
              <a:rPr lang="en-US" dirty="0"/>
              <a:t>Work</a:t>
            </a:r>
            <a:r>
              <a:rPr lang="en-US" noProof="0" dirty="0"/>
              <a:t> with dashboards and reports</a:t>
            </a:r>
          </a:p>
          <a:p>
            <a:pPr lvl="1"/>
            <a:r>
              <a:rPr lang="en-US" noProof="0" dirty="0"/>
              <a:t>Ask natural language questions</a:t>
            </a:r>
          </a:p>
          <a:p>
            <a:pPr lvl="1"/>
            <a:r>
              <a:rPr lang="en-US" dirty="0"/>
              <a:t>Discover quick insights from data</a:t>
            </a:r>
            <a:endParaRPr lang="en-US" noProof="0" dirty="0"/>
          </a:p>
          <a:p>
            <a:pPr lvl="1"/>
            <a:endParaRPr lang="en-US" noProof="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40" y="1944000"/>
            <a:ext cx="1152139" cy="1152139"/>
          </a:xfrm>
          <a:prstGeom prst="rect">
            <a:avLst/>
          </a:prstGeom>
        </p:spPr>
      </p:pic>
    </p:spTree>
    <p:extLst>
      <p:ext uri="{BB962C8B-B14F-4D97-AF65-F5344CB8AC3E}">
        <p14:creationId xmlns:p14="http://schemas.microsoft.com/office/powerpoint/2010/main" val="101829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000000"/>
                </a:solidFill>
              </a:rPr>
              <a:t>Power BI overview</a:t>
            </a:r>
            <a:endParaRPr lang="en-US" noProof="0" dirty="0"/>
          </a:p>
        </p:txBody>
      </p:sp>
      <p:sp>
        <p:nvSpPr>
          <p:cNvPr id="3" name="Content Placeholder 2"/>
          <p:cNvSpPr>
            <a:spLocks noGrp="1"/>
          </p:cNvSpPr>
          <p:nvPr>
            <p:ph sz="quarter" idx="10"/>
          </p:nvPr>
        </p:nvSpPr>
        <p:spPr/>
        <p:txBody>
          <a:bodyPr/>
          <a:lstStyle/>
          <a:p>
            <a:r>
              <a:rPr lang="en-US" noProof="0" dirty="0"/>
              <a:t>No matter what industry, or what role, Power BI is relevant</a:t>
            </a:r>
          </a:p>
        </p:txBody>
      </p:sp>
      <p:sp>
        <p:nvSpPr>
          <p:cNvPr id="4" name="Text Placeholder 3"/>
          <p:cNvSpPr>
            <a:spLocks noGrp="1"/>
          </p:cNvSpPr>
          <p:nvPr>
            <p:ph type="body" sz="quarter" idx="11"/>
          </p:nvPr>
        </p:nvSpPr>
        <p:spPr>
          <a:xfrm>
            <a:off x="1764000" y="1749425"/>
            <a:ext cx="10260000" cy="5108575"/>
          </a:xfrm>
        </p:spPr>
        <p:txBody>
          <a:bodyPr>
            <a:normAutofit/>
          </a:bodyPr>
          <a:lstStyle/>
          <a:p>
            <a:r>
              <a:rPr lang="en-US" b="1" dirty="0"/>
              <a:t>Business analyst</a:t>
            </a:r>
          </a:p>
          <a:p>
            <a:pPr lvl="1"/>
            <a:r>
              <a:rPr lang="en-US" dirty="0"/>
              <a:t>Import, reshape, integrate and model data</a:t>
            </a:r>
          </a:p>
          <a:p>
            <a:pPr lvl="1"/>
            <a:r>
              <a:rPr lang="en-US" dirty="0"/>
              <a:t>Enrich data with calculations</a:t>
            </a:r>
          </a:p>
          <a:p>
            <a:pPr lvl="1"/>
            <a:r>
              <a:rPr lang="en-US" dirty="0"/>
              <a:t>Create compelling reports and visualizations</a:t>
            </a:r>
          </a:p>
          <a:p>
            <a:pPr lvl="1"/>
            <a:r>
              <a:rPr lang="en-US" dirty="0"/>
              <a:t>Publish reports to the Power BI service</a:t>
            </a:r>
          </a:p>
          <a:p>
            <a:pPr lvl="1"/>
            <a:r>
              <a:rPr lang="en-US" dirty="0"/>
              <a:t>Publish content packs to share insights within the organization</a:t>
            </a:r>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 y="1944000"/>
            <a:ext cx="1152139" cy="1152139"/>
          </a:xfrm>
          <a:prstGeom prst="rect">
            <a:avLst/>
          </a:prstGeom>
        </p:spPr>
      </p:pic>
    </p:spTree>
    <p:extLst>
      <p:ext uri="{BB962C8B-B14F-4D97-AF65-F5344CB8AC3E}">
        <p14:creationId xmlns:p14="http://schemas.microsoft.com/office/powerpoint/2010/main" val="370415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000000"/>
                </a:solidFill>
              </a:rPr>
              <a:t>Power BI overview</a:t>
            </a:r>
            <a:endParaRPr lang="en-US" noProof="0" dirty="0"/>
          </a:p>
        </p:txBody>
      </p:sp>
      <p:sp>
        <p:nvSpPr>
          <p:cNvPr id="3" name="Content Placeholder 2"/>
          <p:cNvSpPr>
            <a:spLocks noGrp="1"/>
          </p:cNvSpPr>
          <p:nvPr>
            <p:ph sz="quarter" idx="10"/>
          </p:nvPr>
        </p:nvSpPr>
        <p:spPr/>
        <p:txBody>
          <a:bodyPr/>
          <a:lstStyle/>
          <a:p>
            <a:r>
              <a:rPr lang="en-US" noProof="0" dirty="0"/>
              <a:t>No matter what industry, or what role, Power BI is relevant</a:t>
            </a:r>
          </a:p>
        </p:txBody>
      </p:sp>
      <p:sp>
        <p:nvSpPr>
          <p:cNvPr id="4" name="Text Placeholder 3"/>
          <p:cNvSpPr>
            <a:spLocks noGrp="1"/>
          </p:cNvSpPr>
          <p:nvPr>
            <p:ph type="body" sz="quarter" idx="11"/>
          </p:nvPr>
        </p:nvSpPr>
        <p:spPr>
          <a:xfrm>
            <a:off x="1764000" y="1749425"/>
            <a:ext cx="10260000" cy="5108575"/>
          </a:xfrm>
        </p:spPr>
        <p:txBody>
          <a:bodyPr>
            <a:normAutofit/>
          </a:bodyPr>
          <a:lstStyle/>
          <a:p>
            <a:r>
              <a:rPr lang="en-US" b="1" dirty="0"/>
              <a:t>BI professional</a:t>
            </a:r>
          </a:p>
          <a:p>
            <a:pPr lvl="1"/>
            <a:r>
              <a:rPr lang="en-US" dirty="0"/>
              <a:t>Connect to live Azure data services</a:t>
            </a:r>
          </a:p>
          <a:p>
            <a:pPr lvl="1"/>
            <a:r>
              <a:rPr lang="en-US" dirty="0"/>
              <a:t>Connect to on-premises Analysis Services databases</a:t>
            </a:r>
          </a:p>
          <a:p>
            <a:pPr lvl="1"/>
            <a:r>
              <a:rPr lang="en-US" dirty="0"/>
              <a:t>Educate and empower the business to create their own reports</a:t>
            </a:r>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 y="1944000"/>
            <a:ext cx="1152139" cy="1152139"/>
          </a:xfrm>
          <a:prstGeom prst="rect">
            <a:avLst/>
          </a:prstGeom>
        </p:spPr>
      </p:pic>
    </p:spTree>
    <p:extLst>
      <p:ext uri="{BB962C8B-B14F-4D97-AF65-F5344CB8AC3E}">
        <p14:creationId xmlns:p14="http://schemas.microsoft.com/office/powerpoint/2010/main" val="22916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Course aim</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11319151" cy="4926013"/>
          </a:xfrm>
        </p:spPr>
        <p:txBody>
          <a:bodyPr>
            <a:normAutofit lnSpcReduction="10000"/>
          </a:bodyPr>
          <a:lstStyle/>
          <a:p>
            <a:r>
              <a:rPr lang="en-US" noProof="0" dirty="0"/>
              <a:t>Excite partners with the potential of Microsoft Power BI</a:t>
            </a:r>
          </a:p>
          <a:p>
            <a:pPr lvl="1"/>
            <a:r>
              <a:rPr lang="en-US" noProof="0" dirty="0"/>
              <a:t>Empower partners with the technical knowledge required to transform their business to sell Power BI solutions to their customers</a:t>
            </a:r>
          </a:p>
          <a:p>
            <a:pPr lvl="1"/>
            <a:r>
              <a:rPr lang="en-US" noProof="0" dirty="0"/>
              <a:t>Provide partners with ideas to identify opportunities, and with resources to help them take the next steps on their path to mastering Power BI</a:t>
            </a:r>
          </a:p>
          <a:p>
            <a:r>
              <a:rPr lang="en-US" dirty="0"/>
              <a:t>This course is suitable</a:t>
            </a:r>
            <a:r>
              <a:rPr lang="en-US" noProof="0" dirty="0"/>
              <a:t> for Business Intelligence Developers, Architects and Practice Leads</a:t>
            </a:r>
          </a:p>
          <a:p>
            <a:r>
              <a:rPr lang="en-US" noProof="0" dirty="0"/>
              <a:t>As an introductory training course, there is no requirement to have existing Power BI skills</a:t>
            </a:r>
          </a:p>
          <a:p>
            <a:endParaRPr lang="en-US" noProof="0" dirty="0"/>
          </a:p>
        </p:txBody>
      </p:sp>
    </p:spTree>
    <p:extLst>
      <p:ext uri="{BB962C8B-B14F-4D97-AF65-F5344CB8AC3E}">
        <p14:creationId xmlns:p14="http://schemas.microsoft.com/office/powerpoint/2010/main" val="245366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solidFill>
                  <a:srgbClr val="000000"/>
                </a:solidFill>
              </a:rPr>
              <a:t>Power BI overview</a:t>
            </a:r>
            <a:endParaRPr lang="en-US" noProof="0" dirty="0"/>
          </a:p>
        </p:txBody>
      </p:sp>
      <p:sp>
        <p:nvSpPr>
          <p:cNvPr id="3" name="Content Placeholder 2"/>
          <p:cNvSpPr>
            <a:spLocks noGrp="1"/>
          </p:cNvSpPr>
          <p:nvPr>
            <p:ph sz="quarter" idx="10"/>
          </p:nvPr>
        </p:nvSpPr>
        <p:spPr/>
        <p:txBody>
          <a:bodyPr/>
          <a:lstStyle/>
          <a:p>
            <a:r>
              <a:rPr lang="en-US" noProof="0" dirty="0"/>
              <a:t>No matter what industry, or what role, Power BI is relevant</a:t>
            </a:r>
          </a:p>
        </p:txBody>
      </p:sp>
      <p:sp>
        <p:nvSpPr>
          <p:cNvPr id="4" name="Text Placeholder 3"/>
          <p:cNvSpPr>
            <a:spLocks noGrp="1"/>
          </p:cNvSpPr>
          <p:nvPr>
            <p:ph type="body" sz="quarter" idx="11"/>
          </p:nvPr>
        </p:nvSpPr>
        <p:spPr>
          <a:xfrm>
            <a:off x="1764000" y="1749425"/>
            <a:ext cx="10260000" cy="5108575"/>
          </a:xfrm>
        </p:spPr>
        <p:txBody>
          <a:bodyPr>
            <a:normAutofit/>
          </a:bodyPr>
          <a:lstStyle/>
          <a:p>
            <a:r>
              <a:rPr lang="en-US" b="1" dirty="0"/>
              <a:t>Software developer</a:t>
            </a:r>
          </a:p>
          <a:p>
            <a:pPr lvl="1"/>
            <a:r>
              <a:rPr lang="en-US" dirty="0"/>
              <a:t>Integrate applications with Power BI</a:t>
            </a:r>
          </a:p>
          <a:p>
            <a:pPr lvl="1"/>
            <a:r>
              <a:rPr lang="en-US" dirty="0"/>
              <a:t>Create real-time dashboards</a:t>
            </a:r>
          </a:p>
          <a:p>
            <a:pPr lvl="1"/>
            <a:r>
              <a:rPr lang="en-US" dirty="0"/>
              <a:t>Develop custom visuals</a:t>
            </a:r>
          </a:p>
          <a:p>
            <a:pPr lvl="1"/>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 y="1944000"/>
            <a:ext cx="1152139" cy="1152139"/>
          </a:xfrm>
          <a:prstGeom prst="rect">
            <a:avLst/>
          </a:prstGeom>
        </p:spPr>
      </p:pic>
    </p:spTree>
    <p:extLst>
      <p:ext uri="{BB962C8B-B14F-4D97-AF65-F5344CB8AC3E}">
        <p14:creationId xmlns:p14="http://schemas.microsoft.com/office/powerpoint/2010/main" val="54063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95338" y="3307822"/>
            <a:ext cx="4302809" cy="2442915"/>
          </a:xfrm>
          <a:prstGeom prst="rect">
            <a:avLst/>
          </a:prstGeom>
        </p:spPr>
        <p:txBody>
          <a:bodyPr wrap="square">
            <a:spAutoFit/>
          </a:bodyPr>
          <a:lstStyle/>
          <a:p>
            <a:pPr defTabSz="913917">
              <a:defRPr/>
            </a:pPr>
            <a:r>
              <a:rPr lang="en-US" sz="2352" b="1" dirty="0">
                <a:gradFill>
                  <a:gsLst>
                    <a:gs pos="2917">
                      <a:srgbClr val="505050"/>
                    </a:gs>
                    <a:gs pos="30000">
                      <a:srgbClr val="505050"/>
                    </a:gs>
                  </a:gsLst>
                  <a:lin ang="5400000" scaled="0"/>
                </a:gradFill>
                <a:latin typeface="Segoe UI"/>
              </a:rPr>
              <a:t>FEBRUARY 2017</a:t>
            </a:r>
          </a:p>
          <a:p>
            <a:pPr defTabSz="913917">
              <a:defRPr/>
            </a:pPr>
            <a:r>
              <a:rPr lang="en-US" sz="4311" dirty="0">
                <a:gradFill>
                  <a:gsLst>
                    <a:gs pos="2917">
                      <a:srgbClr val="505050"/>
                    </a:gs>
                    <a:gs pos="30000">
                      <a:srgbClr val="505050"/>
                    </a:gs>
                  </a:gsLst>
                  <a:lin ang="5400000" scaled="0"/>
                </a:gradFill>
                <a:latin typeface="Segoe UI Light"/>
              </a:rPr>
              <a:t>A Leader in the  Magic Quadrant for BI &amp; Analytics*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648" y="1188841"/>
            <a:ext cx="3047864" cy="69194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6128" y="747036"/>
            <a:ext cx="5191192" cy="5174799"/>
          </a:xfrm>
          <a:prstGeom prst="rect">
            <a:avLst/>
          </a:prstGeom>
        </p:spPr>
      </p:pic>
      <p:sp>
        <p:nvSpPr>
          <p:cNvPr id="9" name="TextBox 8"/>
          <p:cNvSpPr txBox="1"/>
          <p:nvPr/>
        </p:nvSpPr>
        <p:spPr>
          <a:xfrm>
            <a:off x="-57249" y="5712519"/>
            <a:ext cx="12053672" cy="1262565"/>
          </a:xfrm>
          <a:prstGeom prst="rect">
            <a:avLst/>
          </a:prstGeom>
          <a:noFill/>
        </p:spPr>
        <p:txBody>
          <a:bodyPr wrap="square" lIns="179259" tIns="143407" rIns="179259" bIns="143407" rtlCol="0">
            <a:spAutoFit/>
          </a:bodyPr>
          <a:lstStyle/>
          <a:p>
            <a:pPr defTabSz="913860">
              <a:defRPr/>
            </a:pPr>
            <a:endParaRPr lang="en-US" sz="1000" dirty="0">
              <a:solidFill>
                <a:srgbClr val="002050"/>
              </a:solidFill>
              <a:latin typeface="Segoe UI"/>
            </a:endParaRPr>
          </a:p>
          <a:p>
            <a:pPr defTabSz="913860">
              <a:defRPr/>
            </a:pPr>
            <a:r>
              <a:rPr lang="en-US" sz="1000" dirty="0">
                <a:solidFill>
                  <a:srgbClr val="002050"/>
                </a:solidFill>
                <a:latin typeface="Segoe UI"/>
              </a:rPr>
              <a:t> </a:t>
            </a:r>
          </a:p>
          <a:p>
            <a:pPr defTabSz="913860">
              <a:defRPr/>
            </a:pPr>
            <a:endParaRPr lang="en-US" sz="1000" dirty="0">
              <a:solidFill>
                <a:srgbClr val="002050"/>
              </a:solidFill>
              <a:latin typeface="Segoe UI"/>
            </a:endParaRPr>
          </a:p>
          <a:p>
            <a:pPr defTabSz="913860">
              <a:defRPr/>
            </a:pPr>
            <a:r>
              <a:rPr lang="en-US" sz="800" dirty="0">
                <a:solidFill>
                  <a:srgbClr val="002050"/>
                </a:solidFill>
                <a:latin typeface="Segoe UI"/>
              </a:rPr>
              <a:t>*Gartner “Magic Quadrant for Business Intelligence and Analytics Platforms,” by Rita L. </a:t>
            </a:r>
            <a:r>
              <a:rPr lang="en-US" sz="800" dirty="0" err="1">
                <a:solidFill>
                  <a:srgbClr val="002050"/>
                </a:solidFill>
                <a:latin typeface="Segoe UI"/>
              </a:rPr>
              <a:t>Sallam</a:t>
            </a:r>
            <a:r>
              <a:rPr lang="en-US" sz="800" dirty="0">
                <a:solidFill>
                  <a:srgbClr val="002050"/>
                </a:solidFill>
                <a:latin typeface="Segoe UI"/>
              </a:rPr>
              <a:t>, Cindi Howson, Carlie J. Idoine, Thomas W. </a:t>
            </a:r>
            <a:r>
              <a:rPr lang="en-US" sz="800" dirty="0" err="1">
                <a:solidFill>
                  <a:srgbClr val="002050"/>
                </a:solidFill>
                <a:latin typeface="Segoe UI"/>
              </a:rPr>
              <a:t>Oestreich</a:t>
            </a:r>
            <a:r>
              <a:rPr lang="en-US" sz="800" dirty="0">
                <a:solidFill>
                  <a:srgbClr val="002050"/>
                </a:solidFill>
                <a:latin typeface="Segoe UI"/>
              </a:rPr>
              <a:t>, James Laurence Richardson, and Joao </a:t>
            </a:r>
            <a:r>
              <a:rPr lang="en-US" sz="800" dirty="0" err="1">
                <a:solidFill>
                  <a:srgbClr val="002050"/>
                </a:solidFill>
                <a:latin typeface="Segoe UI"/>
              </a:rPr>
              <a:t>Tapadinhas</a:t>
            </a:r>
            <a:r>
              <a:rPr lang="en-US" sz="800" dirty="0">
                <a:solidFill>
                  <a:srgbClr val="002050"/>
                </a:solidFill>
                <a:latin typeface="Segoe UI"/>
              </a:rPr>
              <a:t> February 16, 2017</a:t>
            </a:r>
          </a:p>
          <a:p>
            <a:pPr defTabSz="913860">
              <a:defRPr/>
            </a:pPr>
            <a:r>
              <a:rPr lang="en-US" sz="800" i="1" dirty="0">
                <a:solidFill>
                  <a:srgbClr val="505050"/>
                </a:solidFill>
                <a:latin typeface="Segoe UI"/>
              </a:rPr>
              <a:t>This graphic was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 </a:t>
            </a:r>
            <a:endParaRPr lang="en-US" sz="800" dirty="0">
              <a:gradFill>
                <a:gsLst>
                  <a:gs pos="2917">
                    <a:srgbClr val="505050"/>
                  </a:gs>
                  <a:gs pos="30000">
                    <a:srgbClr val="505050"/>
                  </a:gs>
                </a:gsLst>
                <a:lin ang="5400000" scaled="0"/>
              </a:gradFill>
              <a:latin typeface="Segoe UI"/>
            </a:endParaRPr>
          </a:p>
        </p:txBody>
      </p:sp>
    </p:spTree>
    <p:extLst>
      <p:ext uri="{BB962C8B-B14F-4D97-AF65-F5344CB8AC3E}">
        <p14:creationId xmlns:p14="http://schemas.microsoft.com/office/powerpoint/2010/main" val="176110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Signing up for Power BI</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7949215" cy="4926013"/>
          </a:xfrm>
        </p:spPr>
        <p:txBody>
          <a:bodyPr>
            <a:normAutofit/>
          </a:bodyPr>
          <a:lstStyle/>
          <a:p>
            <a:r>
              <a:rPr lang="en-US" noProof="0" dirty="0"/>
              <a:t>Sign up can be achieved for free, and within seconds</a:t>
            </a:r>
          </a:p>
          <a:p>
            <a:pPr lvl="1"/>
            <a:r>
              <a:rPr lang="en-US" noProof="0" dirty="0"/>
              <a:t>Power BI works only with an organizational account, associated with a work or school email address</a:t>
            </a:r>
          </a:p>
          <a:p>
            <a:r>
              <a:rPr lang="en-US" noProof="0" dirty="0"/>
              <a:t>Encourage customers to trial Power BI for free, and to realize the benefits of </a:t>
            </a:r>
            <a:r>
              <a:rPr lang="en-US" b="1" noProof="0" dirty="0"/>
              <a:t>Power BI Pro </a:t>
            </a:r>
            <a:r>
              <a:rPr lang="en-US" noProof="0" dirty="0"/>
              <a:t>features</a:t>
            </a:r>
          </a:p>
        </p:txBody>
      </p:sp>
      <p:pic>
        <p:nvPicPr>
          <p:cNvPr id="5" name="Picture 4"/>
          <p:cNvPicPr>
            <a:picLocks noChangeAspect="1"/>
          </p:cNvPicPr>
          <p:nvPr/>
        </p:nvPicPr>
        <p:blipFill>
          <a:blip r:embed="rId3"/>
          <a:stretch>
            <a:fillRect/>
          </a:stretch>
        </p:blipFill>
        <p:spPr>
          <a:xfrm>
            <a:off x="8355723" y="1875291"/>
            <a:ext cx="3308643" cy="2114163"/>
          </a:xfrm>
          <a:prstGeom prst="rect">
            <a:avLst/>
          </a:prstGeom>
          <a:ln w="3175">
            <a:solidFill>
              <a:schemeClr val="tx1"/>
            </a:solidFill>
          </a:ln>
          <a:effectLst/>
        </p:spPr>
      </p:pic>
      <p:sp>
        <p:nvSpPr>
          <p:cNvPr id="6" name="TextBox 5"/>
          <p:cNvSpPr txBox="1"/>
          <p:nvPr/>
        </p:nvSpPr>
        <p:spPr>
          <a:xfrm>
            <a:off x="437320" y="6003235"/>
            <a:ext cx="7487479"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Pricing and licensing will be described in the final module</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4606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Exploring Power BI</a:t>
            </a:r>
          </a:p>
        </p:txBody>
      </p:sp>
      <p:sp>
        <p:nvSpPr>
          <p:cNvPr id="4" name="Text Placeholder 3"/>
          <p:cNvSpPr>
            <a:spLocks noGrp="1"/>
          </p:cNvSpPr>
          <p:nvPr>
            <p:ph type="body" sz="quarter" idx="10"/>
          </p:nvPr>
        </p:nvSpPr>
        <p:spPr/>
        <p:txBody>
          <a:bodyPr/>
          <a:lstStyle/>
          <a:p>
            <a:r>
              <a:rPr lang="en-US" noProof="0" dirty="0"/>
              <a:t>01A</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626949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4" name="Content Placeholder 3"/>
          <p:cNvSpPr>
            <a:spLocks noGrp="1"/>
          </p:cNvSpPr>
          <p:nvPr>
            <p:ph sz="quarter" idx="10"/>
          </p:nvPr>
        </p:nvSpPr>
        <p:spPr/>
        <p:txBody>
          <a:bodyPr/>
          <a:lstStyle/>
          <a:p>
            <a:endParaRPr lang="en-AU" dirty="0"/>
          </a:p>
        </p:txBody>
      </p:sp>
      <p:sp>
        <p:nvSpPr>
          <p:cNvPr id="7" name="Text Placeholder 6"/>
          <p:cNvSpPr>
            <a:spLocks noGrp="1"/>
          </p:cNvSpPr>
          <p:nvPr>
            <p:ph type="body" sz="quarter" idx="11"/>
          </p:nvPr>
        </p:nvSpPr>
        <p:spPr/>
        <p:txBody>
          <a:bodyPr>
            <a:normAutofit lnSpcReduction="10000"/>
          </a:bodyPr>
          <a:lstStyle/>
          <a:p>
            <a:pPr lvl="1"/>
            <a:r>
              <a:rPr lang="en-US" noProof="0" dirty="0"/>
              <a:t>Power BI is a cloud-based business analytics service, delivering end user BI</a:t>
            </a:r>
          </a:p>
          <a:p>
            <a:pPr lvl="1"/>
            <a:r>
              <a:rPr lang="en-US" noProof="0" dirty="0"/>
              <a:t>Power BI delivers numerous benefits and differentiators</a:t>
            </a:r>
          </a:p>
          <a:p>
            <a:pPr lvl="2"/>
            <a:r>
              <a:rPr lang="en-US" noProof="0" dirty="0"/>
              <a:t>Pre-built content packs</a:t>
            </a:r>
          </a:p>
          <a:p>
            <a:pPr lvl="2"/>
            <a:r>
              <a:rPr lang="en-US" noProof="0" dirty="0"/>
              <a:t>Real-time dashboard updates</a:t>
            </a:r>
          </a:p>
          <a:p>
            <a:pPr lvl="2"/>
            <a:r>
              <a:rPr lang="en-US" noProof="0" dirty="0"/>
              <a:t>Live connections to on-premises and cloud data sources</a:t>
            </a:r>
          </a:p>
          <a:p>
            <a:pPr lvl="2"/>
            <a:r>
              <a:rPr lang="en-US" noProof="0" dirty="0"/>
              <a:t>Intuitive data exploration by using natural language query</a:t>
            </a:r>
          </a:p>
          <a:p>
            <a:pPr lvl="2"/>
            <a:r>
              <a:rPr lang="en-US" noProof="0" dirty="0"/>
              <a:t>Integration with familiar Microsoft products and services</a:t>
            </a:r>
          </a:p>
          <a:p>
            <a:pPr lvl="2"/>
            <a:r>
              <a:rPr lang="en-US" noProof="0" dirty="0"/>
              <a:t>Fast deployment, hybrid configuration, secure, and integrated with existing IT systems</a:t>
            </a:r>
          </a:p>
          <a:p>
            <a:pPr lvl="1"/>
            <a:r>
              <a:rPr lang="en-US" dirty="0"/>
              <a:t>Microsoft is placed furthest in vision within the </a:t>
            </a:r>
            <a:r>
              <a:rPr lang="en-US" b="1" dirty="0"/>
              <a:t>BI and Analytics Platform </a:t>
            </a:r>
            <a:r>
              <a:rPr lang="en-US" dirty="0"/>
              <a:t>Leaders quadrant</a:t>
            </a:r>
          </a:p>
          <a:p>
            <a:pPr lvl="2"/>
            <a:endParaRPr lang="en-US" noProof="0" dirty="0"/>
          </a:p>
          <a:p>
            <a:pPr lvl="1"/>
            <a:endParaRPr lang="en-US" noProof="0" dirty="0"/>
          </a:p>
        </p:txBody>
      </p:sp>
    </p:spTree>
    <p:extLst>
      <p:ext uri="{BB962C8B-B14F-4D97-AF65-F5344CB8AC3E}">
        <p14:creationId xmlns:p14="http://schemas.microsoft.com/office/powerpoint/2010/main" val="387382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fontScale="92500" lnSpcReduction="10000"/>
          </a:bodyPr>
          <a:lstStyle/>
          <a:p>
            <a:r>
              <a:rPr lang="en-US" noProof="0" dirty="0"/>
              <a:t>Power BI site</a:t>
            </a:r>
          </a:p>
          <a:p>
            <a:pPr lvl="1"/>
            <a:r>
              <a:rPr lang="en-US" noProof="0" dirty="0">
                <a:hlinkClick r:id="rId3"/>
              </a:rPr>
              <a:t>http://powerbi.microsoft.com</a:t>
            </a:r>
            <a:endParaRPr lang="en-US" noProof="0" dirty="0"/>
          </a:p>
          <a:p>
            <a:r>
              <a:rPr lang="en-US" noProof="0" dirty="0"/>
              <a:t>Power BI documentation</a:t>
            </a:r>
          </a:p>
          <a:p>
            <a:pPr lvl="1"/>
            <a:r>
              <a:rPr lang="en-US" noProof="0" dirty="0">
                <a:hlinkClick r:id="rId4"/>
              </a:rPr>
              <a:t>http://support.powerbi.com/</a:t>
            </a:r>
            <a:endParaRPr lang="en-US" noProof="0" dirty="0"/>
          </a:p>
          <a:p>
            <a:r>
              <a:rPr lang="en-US" noProof="0" dirty="0"/>
              <a:t>Power BI community</a:t>
            </a:r>
          </a:p>
          <a:p>
            <a:pPr lvl="1"/>
            <a:r>
              <a:rPr lang="en-US" noProof="0" dirty="0">
                <a:hlinkClick r:id="rId5"/>
              </a:rPr>
              <a:t>http://community.powerbi.com/</a:t>
            </a:r>
            <a:endParaRPr lang="en-US" noProof="0" dirty="0"/>
          </a:p>
          <a:p>
            <a:r>
              <a:rPr lang="en-US" noProof="0" dirty="0"/>
              <a:t>Power BI blog</a:t>
            </a:r>
          </a:p>
          <a:p>
            <a:pPr lvl="1"/>
            <a:r>
              <a:rPr lang="en-US" noProof="0" dirty="0">
                <a:hlinkClick r:id="rId6"/>
              </a:rPr>
              <a:t>http://blogs.msdn.com/b/powerbi/</a:t>
            </a:r>
            <a:endParaRPr lang="en-US" noProof="0" dirty="0"/>
          </a:p>
          <a:p>
            <a:pPr lvl="1"/>
            <a:endParaRPr lang="en-US" noProof="0" dirty="0"/>
          </a:p>
        </p:txBody>
      </p:sp>
      <p:sp>
        <p:nvSpPr>
          <p:cNvPr id="8" name="TextBox 7"/>
          <p:cNvSpPr txBox="1"/>
          <p:nvPr/>
        </p:nvSpPr>
        <p:spPr>
          <a:xfrm>
            <a:off x="6519778" y="5335228"/>
            <a:ext cx="5102087"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Power BI is evolving at a rapid rate. </a:t>
            </a:r>
            <a:br>
              <a:rPr lang="en-AU" dirty="0">
                <a:gradFill>
                  <a:gsLst>
                    <a:gs pos="2917">
                      <a:schemeClr val="tx1"/>
                    </a:gs>
                    <a:gs pos="30000">
                      <a:schemeClr val="tx1"/>
                    </a:gs>
                  </a:gsLst>
                  <a:lin ang="5400000" scaled="0"/>
                </a:gradFill>
              </a:rPr>
            </a:br>
            <a:r>
              <a:rPr lang="en-AU" dirty="0">
                <a:gradFill>
                  <a:gsLst>
                    <a:gs pos="2917">
                      <a:schemeClr val="tx1"/>
                    </a:gs>
                    <a:gs pos="30000">
                      <a:schemeClr val="tx1"/>
                    </a:gs>
                  </a:gsLst>
                  <a:lin ang="5400000" scaled="0"/>
                </a:gradFill>
              </a:rPr>
              <a:t>One of the best ways to keep pace with updates is to subscribe to the Power BI blog.</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48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r>
              <a:rPr lang="en-US" noProof="0" dirty="0"/>
              <a:t>Continued</a:t>
            </a:r>
          </a:p>
        </p:txBody>
      </p:sp>
      <p:sp>
        <p:nvSpPr>
          <p:cNvPr id="7" name="Text Placeholder 6"/>
          <p:cNvSpPr>
            <a:spLocks noGrp="1"/>
          </p:cNvSpPr>
          <p:nvPr>
            <p:ph type="body" sz="quarter" idx="11"/>
          </p:nvPr>
        </p:nvSpPr>
        <p:spPr/>
        <p:txBody>
          <a:bodyPr>
            <a:normAutofit fontScale="85000" lnSpcReduction="20000"/>
          </a:bodyPr>
          <a:lstStyle/>
          <a:p>
            <a:r>
              <a:rPr lang="en-US" noProof="0" dirty="0"/>
              <a:t>Microsoft Cloud and Enterprise Partner Resources</a:t>
            </a:r>
          </a:p>
          <a:p>
            <a:pPr lvl="1"/>
            <a:r>
              <a:rPr lang="en-US" noProof="0" dirty="0">
                <a:hlinkClick r:id="rId3"/>
              </a:rPr>
              <a:t>http://aka.ms/powerbipartners</a:t>
            </a:r>
            <a:endParaRPr lang="en-US" noProof="0" dirty="0"/>
          </a:p>
          <a:p>
            <a:pPr lvl="1"/>
            <a:r>
              <a:rPr lang="en-US" noProof="0" dirty="0"/>
              <a:t>Includes up-to-date resources:</a:t>
            </a:r>
          </a:p>
          <a:p>
            <a:pPr lvl="2"/>
            <a:r>
              <a:rPr lang="en-US" noProof="0" dirty="0"/>
              <a:t>Customer-ready materials</a:t>
            </a:r>
          </a:p>
          <a:p>
            <a:pPr lvl="2"/>
            <a:r>
              <a:rPr lang="en-US" noProof="0" dirty="0"/>
              <a:t>Customer evidence</a:t>
            </a:r>
          </a:p>
          <a:p>
            <a:pPr lvl="2"/>
            <a:r>
              <a:rPr lang="en-US" noProof="0" dirty="0"/>
              <a:t>Training and labs</a:t>
            </a:r>
          </a:p>
          <a:p>
            <a:pPr lvl="2"/>
            <a:r>
              <a:rPr lang="en-US" noProof="0" dirty="0"/>
              <a:t>Demos</a:t>
            </a:r>
          </a:p>
          <a:p>
            <a:pPr lvl="2"/>
            <a:r>
              <a:rPr lang="en-US" noProof="0" dirty="0"/>
              <a:t>“What to do next”</a:t>
            </a:r>
          </a:p>
          <a:p>
            <a:r>
              <a:rPr lang="en-US" dirty="0"/>
              <a:t>Gartner positions Microsoft as a leader in BI and Analytics Platforms</a:t>
            </a:r>
          </a:p>
          <a:p>
            <a:pPr lvl="1"/>
            <a:r>
              <a:rPr lang="en-US" dirty="0"/>
              <a:t>https://powerbi.microsoft.com/en-us/blog/gartner-positions-microsoft-as-a-leader-in-bi-and-analytics-platforms-for-ten-consecutive-years/</a:t>
            </a:r>
            <a:endParaRPr lang="en-US" noProof="0" dirty="0"/>
          </a:p>
          <a:p>
            <a:pPr lvl="1"/>
            <a:endParaRPr lang="en-US" noProof="0" dirty="0"/>
          </a:p>
        </p:txBody>
      </p:sp>
    </p:spTree>
    <p:extLst>
      <p:ext uri="{BB962C8B-B14F-4D97-AF65-F5344CB8AC3E}">
        <p14:creationId xmlns:p14="http://schemas.microsoft.com/office/powerpoint/2010/main" val="276711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4762" y="4762"/>
            <a:ext cx="12182475" cy="6848475"/>
          </a:xfrm>
          <a:prstGeom prst="rect">
            <a:avLst/>
          </a:prstGeom>
        </p:spPr>
      </p:pic>
      <p:pic>
        <p:nvPicPr>
          <p:cNvPr id="3" name="yfbXtQq7MVY">
            <a:hlinkClick r:id="" action="ppaction://media"/>
          </p:cNvPr>
          <p:cNvPicPr>
            <a:picLocks noRot="1" noChangeAspect="1"/>
          </p:cNvPicPr>
          <p:nvPr>
            <a:videoFile r:link="rId1"/>
          </p:nvPr>
        </p:nvPicPr>
        <p:blipFill>
          <a:blip r:embed="rId5"/>
          <a:stretch>
            <a:fillRect/>
          </a:stretch>
        </p:blipFill>
        <p:spPr>
          <a:xfrm>
            <a:off x="2380594" y="1048535"/>
            <a:ext cx="7592964" cy="5694723"/>
          </a:xfrm>
          <a:prstGeom prst="rect">
            <a:avLst/>
          </a:prstGeom>
        </p:spPr>
      </p:pic>
      <p:sp>
        <p:nvSpPr>
          <p:cNvPr id="5" name="Rectangle 4"/>
          <p:cNvSpPr/>
          <p:nvPr/>
        </p:nvSpPr>
        <p:spPr>
          <a:xfrm>
            <a:off x="3862267" y="6196374"/>
            <a:ext cx="4987969" cy="369332"/>
          </a:xfrm>
          <a:prstGeom prst="rect">
            <a:avLst/>
          </a:prstGeom>
        </p:spPr>
        <p:txBody>
          <a:bodyPr wrap="none">
            <a:spAutoFit/>
          </a:bodyPr>
          <a:lstStyle/>
          <a:p>
            <a:r>
              <a:rPr lang="en-US" dirty="0">
                <a:solidFill>
                  <a:schemeClr val="bg1"/>
                </a:solidFill>
              </a:rPr>
              <a:t>https://www.youtube.com/watch?v=yfbXtQq7MVY</a:t>
            </a:r>
          </a:p>
        </p:txBody>
      </p:sp>
    </p:spTree>
    <p:extLst>
      <p:ext uri="{BB962C8B-B14F-4D97-AF65-F5344CB8AC3E}">
        <p14:creationId xmlns:p14="http://schemas.microsoft.com/office/powerpoint/2010/main" val="205664380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363239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02</a:t>
            </a:r>
            <a:br>
              <a:rPr lang="en-US" noProof="0" dirty="0"/>
            </a:br>
            <a:r>
              <a:rPr lang="en-US" noProof="0" dirty="0"/>
              <a:t>Creating Power BI Desktop solutions</a:t>
            </a:r>
          </a:p>
        </p:txBody>
      </p:sp>
      <p:sp>
        <p:nvSpPr>
          <p:cNvPr id="3" name="Text Placeholder 2"/>
          <p:cNvSpPr>
            <a:spLocks noGrp="1"/>
          </p:cNvSpPr>
          <p:nvPr>
            <p:ph type="body" sz="quarter" idx="10"/>
          </p:nvPr>
        </p:nvSpPr>
        <p:spPr/>
        <p:txBody>
          <a:bodyPr>
            <a:normAutofit fontScale="92500" lnSpcReduction="20000"/>
          </a:bodyPr>
          <a:lstStyle/>
          <a:p>
            <a:r>
              <a:rPr lang="en-US" noProof="0" dirty="0"/>
              <a:t>Introducing Power BI Desktop</a:t>
            </a:r>
          </a:p>
          <a:p>
            <a:r>
              <a:rPr lang="en-US" noProof="0" dirty="0"/>
              <a:t>Creating queries</a:t>
            </a:r>
          </a:p>
          <a:p>
            <a:r>
              <a:rPr lang="en-US" noProof="0" dirty="0"/>
              <a:t>Configuring relationships</a:t>
            </a:r>
          </a:p>
          <a:p>
            <a:r>
              <a:rPr lang="en-US" noProof="0" dirty="0"/>
              <a:t>Enhancing the model</a:t>
            </a:r>
          </a:p>
          <a:p>
            <a:r>
              <a:rPr lang="en-US" noProof="0" dirty="0"/>
              <a:t>Securing the model</a:t>
            </a:r>
          </a:p>
          <a:p>
            <a:r>
              <a:rPr lang="en-US" noProof="0" dirty="0"/>
              <a:t>Designing reports</a:t>
            </a:r>
          </a:p>
          <a:p>
            <a:r>
              <a:rPr lang="en-US" noProof="0" dirty="0"/>
              <a:t>Publishing to Power BI</a:t>
            </a:r>
          </a:p>
          <a:p>
            <a:r>
              <a:rPr lang="en-US" noProof="0" dirty="0"/>
              <a:t>Describing additional capabilities</a:t>
            </a:r>
          </a:p>
          <a:p>
            <a:endParaRPr lang="en-US" noProof="0" dirty="0"/>
          </a:p>
          <a:p>
            <a:endParaRPr lang="en-US" noProof="0" dirty="0"/>
          </a:p>
        </p:txBody>
      </p:sp>
    </p:spTree>
    <p:extLst>
      <p:ext uri="{BB962C8B-B14F-4D97-AF65-F5344CB8AC3E}">
        <p14:creationId xmlns:p14="http://schemas.microsoft.com/office/powerpoint/2010/main" val="3133677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Course outline</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11319151" cy="4926013"/>
          </a:xfrm>
        </p:spPr>
        <p:txBody>
          <a:bodyPr>
            <a:normAutofit/>
          </a:bodyPr>
          <a:lstStyle/>
          <a:p>
            <a:r>
              <a:rPr lang="en-US" sz="2400" noProof="0" dirty="0"/>
              <a:t>01: Microsoft Power BI overview</a:t>
            </a:r>
          </a:p>
          <a:p>
            <a:r>
              <a:rPr lang="en-US" sz="2400" dirty="0"/>
              <a:t>02: Creating Power BI Desktop solutions</a:t>
            </a:r>
          </a:p>
          <a:p>
            <a:r>
              <a:rPr lang="en-US" sz="2400" noProof="0" dirty="0"/>
              <a:t>03: Working with the Power BI service</a:t>
            </a:r>
          </a:p>
          <a:p>
            <a:r>
              <a:rPr lang="en-US" sz="2400" noProof="0" dirty="0"/>
              <a:t>04: Connecting to Power BI data sources</a:t>
            </a:r>
          </a:p>
          <a:p>
            <a:r>
              <a:rPr lang="en-US" sz="2400" noProof="0" dirty="0"/>
              <a:t>05: Power BI for the developer</a:t>
            </a:r>
          </a:p>
          <a:p>
            <a:r>
              <a:rPr lang="en-US" sz="2400" noProof="0" dirty="0"/>
              <a:t>06: Power BI Premium</a:t>
            </a:r>
          </a:p>
          <a:p>
            <a:r>
              <a:rPr lang="en-US" sz="2400" noProof="0" dirty="0"/>
              <a:t>07: Summary</a:t>
            </a:r>
          </a:p>
        </p:txBody>
      </p:sp>
    </p:spTree>
    <p:extLst>
      <p:ext uri="{BB962C8B-B14F-4D97-AF65-F5344CB8AC3E}">
        <p14:creationId xmlns:p14="http://schemas.microsoft.com/office/powerpoint/2010/main" val="407657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8" name="Content Placeholder 7"/>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1749425"/>
            <a:ext cx="11829360" cy="5108575"/>
          </a:xfrm>
        </p:spPr>
        <p:txBody>
          <a:bodyPr>
            <a:normAutofit/>
          </a:bodyPr>
          <a:lstStyle/>
          <a:p>
            <a:r>
              <a:rPr lang="en-US" noProof="0" dirty="0"/>
              <a:t>Power BI Desktop is a visual data exploration and reporting tool</a:t>
            </a:r>
          </a:p>
          <a:p>
            <a:pPr lvl="1"/>
            <a:r>
              <a:rPr lang="en-US" noProof="0" dirty="0"/>
              <a:t>A freely downloadable 32- or 64-bit </a:t>
            </a:r>
            <a:br>
              <a:rPr lang="en-US" noProof="0" dirty="0"/>
            </a:br>
            <a:r>
              <a:rPr lang="en-US" noProof="0" dirty="0"/>
              <a:t>desktop application optimized for use </a:t>
            </a:r>
            <a:br>
              <a:rPr lang="en-US" noProof="0" dirty="0"/>
            </a:br>
            <a:r>
              <a:rPr lang="en-US" noProof="0" dirty="0"/>
              <a:t>with the Power BI service</a:t>
            </a:r>
          </a:p>
          <a:p>
            <a:pPr lvl="1"/>
            <a:r>
              <a:rPr lang="en-US" noProof="0" dirty="0"/>
              <a:t>Integrates proven Microsoft technologies</a:t>
            </a:r>
          </a:p>
          <a:p>
            <a:pPr lvl="2"/>
            <a:r>
              <a:rPr lang="en-US" noProof="0" dirty="0"/>
              <a:t>Excel add-ins: Power Query, Power Pivot and </a:t>
            </a:r>
            <a:br>
              <a:rPr lang="en-US" noProof="0" dirty="0"/>
            </a:br>
            <a:r>
              <a:rPr lang="en-US" noProof="0" dirty="0"/>
              <a:t>Power View</a:t>
            </a:r>
          </a:p>
          <a:p>
            <a:pPr lvl="1"/>
            <a:r>
              <a:rPr lang="en-US" noProof="0" dirty="0"/>
              <a:t>Enables multiple ways to transform </a:t>
            </a:r>
            <a:br>
              <a:rPr lang="en-US" noProof="0" dirty="0"/>
            </a:br>
            <a:r>
              <a:rPr lang="en-US" noProof="0" dirty="0"/>
              <a:t>schema and data</a:t>
            </a:r>
          </a:p>
          <a:p>
            <a:pPr lvl="1"/>
            <a:r>
              <a:rPr lang="en-US" noProof="0" dirty="0"/>
              <a:t>Updated (at least) on a monthly basis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63126" y="3776867"/>
            <a:ext cx="4698127" cy="2483785"/>
          </a:xfrm>
          <a:prstGeom prst="rect">
            <a:avLst/>
          </a:prstGeom>
          <a:ln>
            <a:noFill/>
          </a:ln>
          <a:effectLst/>
        </p:spPr>
      </p:pic>
    </p:spTree>
    <p:extLst>
      <p:ext uri="{BB962C8B-B14F-4D97-AF65-F5344CB8AC3E}">
        <p14:creationId xmlns:p14="http://schemas.microsoft.com/office/powerpoint/2010/main" val="311868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8" name="Content Placeholder 7"/>
          <p:cNvSpPr>
            <a:spLocks noGrp="1"/>
          </p:cNvSpPr>
          <p:nvPr>
            <p:ph sz="quarter" idx="10"/>
          </p:nvPr>
        </p:nvSpPr>
        <p:spPr/>
        <p:txBody>
          <a:bodyPr/>
          <a:lstStyle/>
          <a:p>
            <a:r>
              <a:rPr lang="en-US" noProof="0" dirty="0"/>
              <a:t>Providing feedback</a:t>
            </a:r>
          </a:p>
        </p:txBody>
      </p:sp>
      <p:sp>
        <p:nvSpPr>
          <p:cNvPr id="4" name="Text Placeholder 3"/>
          <p:cNvSpPr>
            <a:spLocks noGrp="1"/>
          </p:cNvSpPr>
          <p:nvPr>
            <p:ph type="body" sz="quarter" idx="11"/>
          </p:nvPr>
        </p:nvSpPr>
        <p:spPr>
          <a:xfrm>
            <a:off x="269876" y="1749425"/>
            <a:ext cx="6398052" cy="5108575"/>
          </a:xfrm>
        </p:spPr>
        <p:txBody>
          <a:bodyPr/>
          <a:lstStyle/>
          <a:p>
            <a:r>
              <a:rPr lang="en-US" noProof="0" dirty="0"/>
              <a:t>Feedback can be provided:</a:t>
            </a:r>
          </a:p>
          <a:p>
            <a:pPr lvl="1"/>
            <a:r>
              <a:rPr lang="en-US" b="1" noProof="0" dirty="0"/>
              <a:t>Send a Smile </a:t>
            </a:r>
            <a:r>
              <a:rPr lang="en-US" noProof="0" dirty="0"/>
              <a:t>to convey satisfaction with the tool, or a specific feature</a:t>
            </a:r>
          </a:p>
          <a:p>
            <a:pPr lvl="1"/>
            <a:r>
              <a:rPr lang="en-US" b="1" noProof="0" dirty="0"/>
              <a:t>Send a Frown </a:t>
            </a:r>
            <a:r>
              <a:rPr lang="en-US" noProof="0" dirty="0"/>
              <a:t>to convey the opposite</a:t>
            </a:r>
          </a:p>
          <a:p>
            <a:pPr lvl="1"/>
            <a:r>
              <a:rPr lang="en-US" noProof="0" dirty="0"/>
              <a:t>Both options open a mail message, with the opposition to include a screenshot and/or formulas</a:t>
            </a:r>
          </a:p>
          <a:p>
            <a:r>
              <a:rPr lang="en-US" noProof="0" dirty="0"/>
              <a:t>Specific feedback can be sent directly by rating the experience</a:t>
            </a:r>
          </a:p>
        </p:txBody>
      </p:sp>
      <p:pic>
        <p:nvPicPr>
          <p:cNvPr id="3" name="Picture 2"/>
          <p:cNvPicPr>
            <a:picLocks noChangeAspect="1"/>
          </p:cNvPicPr>
          <p:nvPr/>
        </p:nvPicPr>
        <p:blipFill>
          <a:blip r:embed="rId3"/>
          <a:stretch>
            <a:fillRect/>
          </a:stretch>
        </p:blipFill>
        <p:spPr>
          <a:xfrm>
            <a:off x="7077354" y="1904095"/>
            <a:ext cx="3679690" cy="1252116"/>
          </a:xfrm>
          <a:prstGeom prst="rect">
            <a:avLst/>
          </a:prstGeom>
        </p:spPr>
      </p:pic>
      <p:pic>
        <p:nvPicPr>
          <p:cNvPr id="10" name="Picture 9"/>
          <p:cNvPicPr>
            <a:picLocks noChangeAspect="1"/>
          </p:cNvPicPr>
          <p:nvPr/>
        </p:nvPicPr>
        <p:blipFill>
          <a:blip r:embed="rId4"/>
          <a:stretch>
            <a:fillRect/>
          </a:stretch>
        </p:blipFill>
        <p:spPr>
          <a:xfrm>
            <a:off x="7077354" y="3380198"/>
            <a:ext cx="4361905" cy="3133333"/>
          </a:xfrm>
          <a:prstGeom prst="rect">
            <a:avLst/>
          </a:prstGeom>
        </p:spPr>
      </p:pic>
    </p:spTree>
    <p:extLst>
      <p:ext uri="{BB962C8B-B14F-4D97-AF65-F5344CB8AC3E}">
        <p14:creationId xmlns:p14="http://schemas.microsoft.com/office/powerpoint/2010/main" val="524928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Developing a simple </a:t>
            </a:r>
            <a:br>
              <a:rPr lang="en-US" noProof="0" dirty="0"/>
            </a:br>
            <a:r>
              <a:rPr lang="en-US" noProof="0" dirty="0"/>
              <a:t>Power BI Desktop solution</a:t>
            </a:r>
          </a:p>
        </p:txBody>
      </p:sp>
      <p:sp>
        <p:nvSpPr>
          <p:cNvPr id="4" name="Text Placeholder 3"/>
          <p:cNvSpPr>
            <a:spLocks noGrp="1"/>
          </p:cNvSpPr>
          <p:nvPr>
            <p:ph type="body" sz="quarter" idx="10"/>
          </p:nvPr>
        </p:nvSpPr>
        <p:spPr/>
        <p:txBody>
          <a:bodyPr/>
          <a:lstStyle/>
          <a:p>
            <a:r>
              <a:rPr lang="en-US" noProof="0" dirty="0"/>
              <a:t>05A</a:t>
            </a:r>
          </a:p>
        </p:txBody>
      </p:sp>
      <p:sp>
        <p:nvSpPr>
          <p:cNvPr id="5" name="Text Placeholder 4"/>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182940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7923" y="2024499"/>
            <a:ext cx="11187436" cy="1512521"/>
          </a:xfrm>
          <a:prstGeom prst="rect">
            <a:avLst/>
          </a:prstGeom>
        </p:spPr>
      </p:pic>
      <p:sp>
        <p:nvSpPr>
          <p:cNvPr id="2" name="Title 1"/>
          <p:cNvSpPr>
            <a:spLocks noGrp="1"/>
          </p:cNvSpPr>
          <p:nvPr>
            <p:ph type="title"/>
          </p:nvPr>
        </p:nvSpPr>
        <p:spPr/>
        <p:txBody>
          <a:bodyPr/>
          <a:lstStyle/>
          <a:p>
            <a:r>
              <a:rPr lang="en-US" noProof="0" dirty="0"/>
              <a:t>Introducing Power BI Desktop</a:t>
            </a:r>
          </a:p>
        </p:txBody>
      </p:sp>
      <p:sp>
        <p:nvSpPr>
          <p:cNvPr id="8" name="Content Placeholder 7"/>
          <p:cNvSpPr>
            <a:spLocks noGrp="1"/>
          </p:cNvSpPr>
          <p:nvPr>
            <p:ph sz="quarter" idx="10"/>
          </p:nvPr>
        </p:nvSpPr>
        <p:spPr/>
        <p:txBody>
          <a:bodyPr/>
          <a:lstStyle/>
          <a:p>
            <a:r>
              <a:rPr lang="en-US" noProof="0" dirty="0"/>
              <a:t>User experience: Getting data</a:t>
            </a:r>
          </a:p>
        </p:txBody>
      </p:sp>
      <p:sp>
        <p:nvSpPr>
          <p:cNvPr id="4" name="Text Placeholder 3"/>
          <p:cNvSpPr>
            <a:spLocks noGrp="1"/>
          </p:cNvSpPr>
          <p:nvPr>
            <p:ph type="body" sz="quarter" idx="11"/>
          </p:nvPr>
        </p:nvSpPr>
        <p:spPr>
          <a:xfrm>
            <a:off x="269875" y="3680178"/>
            <a:ext cx="11655425" cy="3177823"/>
          </a:xfrm>
        </p:spPr>
        <p:txBody>
          <a:bodyPr>
            <a:normAutofit/>
          </a:bodyPr>
          <a:lstStyle/>
          <a:p>
            <a:r>
              <a:rPr lang="en-US" noProof="0" dirty="0"/>
              <a:t>A query is defined by “getting data”</a:t>
            </a:r>
          </a:p>
          <a:p>
            <a:pPr lvl="1"/>
            <a:r>
              <a:rPr lang="en-US" noProof="0" dirty="0"/>
              <a:t>Source types include File, Database, Azure, Online Services and Other</a:t>
            </a:r>
          </a:p>
          <a:p>
            <a:r>
              <a:rPr lang="en-US" noProof="0" dirty="0"/>
              <a:t>Data can be simply and quickly loaded “as is”</a:t>
            </a:r>
          </a:p>
          <a:p>
            <a:pPr lvl="1"/>
            <a:r>
              <a:rPr lang="en-US" noProof="0" dirty="0"/>
              <a:t>Typically: Select type </a:t>
            </a:r>
            <a:r>
              <a:rPr lang="en-US" noProof="0" dirty="0">
                <a:latin typeface="Courier New" panose="02070309020205020404" pitchFamily="49" charset="0"/>
                <a:cs typeface="Courier New" panose="02070309020205020404" pitchFamily="49" charset="0"/>
              </a:rPr>
              <a:t>►</a:t>
            </a:r>
            <a:r>
              <a:rPr lang="en-US" noProof="0" dirty="0"/>
              <a:t> Define connection </a:t>
            </a:r>
            <a:r>
              <a:rPr lang="en-US" noProof="0" dirty="0">
                <a:latin typeface="Courier New" panose="02070309020205020404" pitchFamily="49" charset="0"/>
                <a:cs typeface="Courier New" panose="02070309020205020404" pitchFamily="49" charset="0"/>
              </a:rPr>
              <a:t>►</a:t>
            </a:r>
            <a:r>
              <a:rPr lang="en-US" noProof="0" dirty="0"/>
              <a:t> Authenticate </a:t>
            </a:r>
            <a:r>
              <a:rPr lang="en-US" noProof="0" dirty="0">
                <a:latin typeface="Courier New" panose="02070309020205020404" pitchFamily="49" charset="0"/>
                <a:cs typeface="Courier New" panose="02070309020205020404" pitchFamily="49" charset="0"/>
              </a:rPr>
              <a:t>►</a:t>
            </a:r>
            <a:r>
              <a:rPr lang="en-US" noProof="0" dirty="0"/>
              <a:t> Load</a:t>
            </a:r>
          </a:p>
          <a:p>
            <a:pPr lvl="1"/>
            <a:r>
              <a:rPr lang="en-US" noProof="0" dirty="0"/>
              <a:t>Optionally, the </a:t>
            </a:r>
            <a:r>
              <a:rPr lang="en-US" b="1" noProof="0" dirty="0"/>
              <a:t>Query Editor </a:t>
            </a:r>
            <a:r>
              <a:rPr lang="en-US" noProof="0" dirty="0"/>
              <a:t>can be used to transform queries</a:t>
            </a:r>
          </a:p>
        </p:txBody>
      </p:sp>
      <p:sp>
        <p:nvSpPr>
          <p:cNvPr id="13" name="Rectangle 12"/>
          <p:cNvSpPr/>
          <p:nvPr/>
        </p:nvSpPr>
        <p:spPr bwMode="auto">
          <a:xfrm>
            <a:off x="2451316" y="2324559"/>
            <a:ext cx="699509" cy="1212462"/>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8544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3"/>
          <a:srcRect t="37120"/>
          <a:stretch/>
        </p:blipFill>
        <p:spPr>
          <a:xfrm>
            <a:off x="458930" y="3504158"/>
            <a:ext cx="10593641" cy="2997126"/>
          </a:xfrm>
          <a:prstGeom prst="rect">
            <a:avLst/>
          </a:prstGeom>
        </p:spPr>
      </p:pic>
      <p:sp>
        <p:nvSpPr>
          <p:cNvPr id="2" name="Title 1"/>
          <p:cNvSpPr>
            <a:spLocks noGrp="1"/>
          </p:cNvSpPr>
          <p:nvPr>
            <p:ph type="title"/>
          </p:nvPr>
        </p:nvSpPr>
        <p:spPr/>
        <p:txBody>
          <a:bodyPr/>
          <a:lstStyle/>
          <a:p>
            <a:r>
              <a:rPr lang="en-US" noProof="0" dirty="0"/>
              <a:t>Introducing Power BI Desktop</a:t>
            </a:r>
          </a:p>
        </p:txBody>
      </p:sp>
      <p:sp>
        <p:nvSpPr>
          <p:cNvPr id="3" name="Content Placeholder 2"/>
          <p:cNvSpPr>
            <a:spLocks noGrp="1"/>
          </p:cNvSpPr>
          <p:nvPr>
            <p:ph sz="quarter" idx="10"/>
          </p:nvPr>
        </p:nvSpPr>
        <p:spPr/>
        <p:txBody>
          <a:bodyPr/>
          <a:lstStyle/>
          <a:p>
            <a:r>
              <a:rPr lang="en-US" noProof="0" dirty="0"/>
              <a:t>User experience: Three views</a:t>
            </a:r>
          </a:p>
        </p:txBody>
      </p:sp>
      <p:grpSp>
        <p:nvGrpSpPr>
          <p:cNvPr id="10" name="Group 9"/>
          <p:cNvGrpSpPr/>
          <p:nvPr/>
        </p:nvGrpSpPr>
        <p:grpSpPr>
          <a:xfrm>
            <a:off x="1281887" y="3504158"/>
            <a:ext cx="2938421" cy="627864"/>
            <a:chOff x="1101017" y="3524255"/>
            <a:chExt cx="2938421" cy="627864"/>
          </a:xfrm>
        </p:grpSpPr>
        <p:cxnSp>
          <p:nvCxnSpPr>
            <p:cNvPr id="6" name="Straight Arrow Connector 5"/>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8462" y="3524255"/>
              <a:ext cx="2280976"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gradFill>
                    <a:gsLst>
                      <a:gs pos="2917">
                        <a:schemeClr val="tx1"/>
                      </a:gs>
                      <a:gs pos="30000">
                        <a:schemeClr val="tx1"/>
                      </a:gs>
                    </a:gsLst>
                    <a:lin ang="5400000" scaled="0"/>
                  </a:gradFill>
                </a:rPr>
                <a:t>Report</a:t>
              </a:r>
              <a:r>
                <a:rPr lang="en-AU" sz="2400" dirty="0">
                  <a:gradFill>
                    <a:gsLst>
                      <a:gs pos="2917">
                        <a:schemeClr val="tx1"/>
                      </a:gs>
                      <a:gs pos="30000">
                        <a:schemeClr val="tx1"/>
                      </a:gs>
                    </a:gsLst>
                    <a:lin ang="5400000" scaled="0"/>
                  </a:gradFill>
                </a:rPr>
                <a:t> view</a:t>
              </a:r>
              <a:endParaRPr lang="en-US" sz="2400" dirty="0">
                <a:gradFill>
                  <a:gsLst>
                    <a:gs pos="2917">
                      <a:schemeClr val="tx1"/>
                    </a:gs>
                    <a:gs pos="30000">
                      <a:schemeClr val="tx1"/>
                    </a:gs>
                  </a:gsLst>
                  <a:lin ang="5400000" scaled="0"/>
                </a:gradFill>
              </a:endParaRPr>
            </a:p>
          </p:txBody>
        </p:sp>
      </p:grpSp>
      <p:grpSp>
        <p:nvGrpSpPr>
          <p:cNvPr id="11" name="Group 10"/>
          <p:cNvGrpSpPr/>
          <p:nvPr/>
        </p:nvGrpSpPr>
        <p:grpSpPr>
          <a:xfrm>
            <a:off x="1281887" y="4129633"/>
            <a:ext cx="2938421" cy="627864"/>
            <a:chOff x="1101017" y="3524255"/>
            <a:chExt cx="2938421" cy="627864"/>
          </a:xfrm>
        </p:grpSpPr>
        <p:cxnSp>
          <p:nvCxnSpPr>
            <p:cNvPr id="12" name="Straight Arrow Connector 11"/>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758462" y="3524255"/>
              <a:ext cx="2280976"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gradFill>
                    <a:gsLst>
                      <a:gs pos="2917">
                        <a:schemeClr val="tx1"/>
                      </a:gs>
                      <a:gs pos="30000">
                        <a:schemeClr val="tx1"/>
                      </a:gs>
                    </a:gsLst>
                    <a:lin ang="5400000" scaled="0"/>
                  </a:gradFill>
                </a:rPr>
                <a:t>Data</a:t>
              </a:r>
              <a:r>
                <a:rPr lang="en-AU" sz="2400" dirty="0">
                  <a:gradFill>
                    <a:gsLst>
                      <a:gs pos="2917">
                        <a:schemeClr val="tx1"/>
                      </a:gs>
                      <a:gs pos="30000">
                        <a:schemeClr val="tx1"/>
                      </a:gs>
                    </a:gsLst>
                    <a:lin ang="5400000" scaled="0"/>
                  </a:gradFill>
                </a:rPr>
                <a:t> view</a:t>
              </a:r>
              <a:endParaRPr lang="en-US" sz="2400" dirty="0">
                <a:gradFill>
                  <a:gsLst>
                    <a:gs pos="2917">
                      <a:schemeClr val="tx1"/>
                    </a:gs>
                    <a:gs pos="30000">
                      <a:schemeClr val="tx1"/>
                    </a:gs>
                  </a:gsLst>
                  <a:lin ang="5400000" scaled="0"/>
                </a:gradFill>
              </a:endParaRPr>
            </a:p>
          </p:txBody>
        </p:sp>
      </p:grpSp>
      <p:grpSp>
        <p:nvGrpSpPr>
          <p:cNvPr id="14" name="Group 13"/>
          <p:cNvGrpSpPr/>
          <p:nvPr/>
        </p:nvGrpSpPr>
        <p:grpSpPr>
          <a:xfrm>
            <a:off x="1281887" y="4755107"/>
            <a:ext cx="3742288" cy="627864"/>
            <a:chOff x="1101017" y="3524255"/>
            <a:chExt cx="3742288" cy="627864"/>
          </a:xfrm>
        </p:grpSpPr>
        <p:cxnSp>
          <p:nvCxnSpPr>
            <p:cNvPr id="15" name="Straight Arrow Connector 14"/>
            <p:cNvCxnSpPr/>
            <p:nvPr/>
          </p:nvCxnSpPr>
          <p:spPr>
            <a:xfrm>
              <a:off x="1101017" y="3838187"/>
              <a:ext cx="657445" cy="0"/>
            </a:xfrm>
            <a:prstGeom prst="straightConnector1">
              <a:avLst/>
            </a:prstGeom>
            <a:ln w="12700">
              <a:solidFill>
                <a:schemeClr val="tx1"/>
              </a:solidFill>
              <a:headEnd type="none"/>
              <a:tailEnd type="arrow" w="sm"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58461" y="3524255"/>
              <a:ext cx="3084844" cy="627864"/>
            </a:xfrm>
            <a:prstGeom prst="rect">
              <a:avLst/>
            </a:prstGeom>
            <a:noFill/>
          </p:spPr>
          <p:txBody>
            <a:bodyPr wrap="square" lIns="182880" tIns="146304" rIns="182880" bIns="146304" rtlCol="0">
              <a:spAutoFit/>
            </a:bodyPr>
            <a:lstStyle/>
            <a:p>
              <a:pPr>
                <a:lnSpc>
                  <a:spcPct val="90000"/>
                </a:lnSpc>
                <a:spcAft>
                  <a:spcPts val="600"/>
                </a:spcAft>
              </a:pPr>
              <a:r>
                <a:rPr lang="en-AU" sz="2400" b="1" dirty="0">
                  <a:gradFill>
                    <a:gsLst>
                      <a:gs pos="2917">
                        <a:schemeClr val="tx1"/>
                      </a:gs>
                      <a:gs pos="30000">
                        <a:schemeClr val="tx1"/>
                      </a:gs>
                    </a:gsLst>
                    <a:lin ang="5400000" scaled="0"/>
                  </a:gradFill>
                </a:rPr>
                <a:t>Relationships</a:t>
              </a:r>
              <a:r>
                <a:rPr lang="en-AU" sz="2400" dirty="0">
                  <a:gradFill>
                    <a:gsLst>
                      <a:gs pos="2917">
                        <a:schemeClr val="tx1"/>
                      </a:gs>
                      <a:gs pos="30000">
                        <a:schemeClr val="tx1"/>
                      </a:gs>
                    </a:gsLst>
                    <a:lin ang="5400000" scaled="0"/>
                  </a:gradFill>
                </a:rPr>
                <a:t> view</a:t>
              </a:r>
              <a:endParaRPr lang="en-US" sz="2400" dirty="0">
                <a:gradFill>
                  <a:gsLst>
                    <a:gs pos="2917">
                      <a:schemeClr val="tx1"/>
                    </a:gs>
                    <a:gs pos="30000">
                      <a:schemeClr val="tx1"/>
                    </a:gs>
                  </a:gsLst>
                  <a:lin ang="5400000" scaled="0"/>
                </a:gradFill>
              </a:endParaRPr>
            </a:p>
          </p:txBody>
        </p:sp>
      </p:grpSp>
      <p:pic>
        <p:nvPicPr>
          <p:cNvPr id="18" name="Picture 17"/>
          <p:cNvPicPr>
            <a:picLocks noChangeAspect="1"/>
          </p:cNvPicPr>
          <p:nvPr/>
        </p:nvPicPr>
        <p:blipFill>
          <a:blip r:embed="rId4"/>
          <a:stretch>
            <a:fillRect/>
          </a:stretch>
        </p:blipFill>
        <p:spPr>
          <a:xfrm>
            <a:off x="458930" y="1983036"/>
            <a:ext cx="11251056" cy="1521122"/>
          </a:xfrm>
          <a:prstGeom prst="rect">
            <a:avLst/>
          </a:prstGeom>
        </p:spPr>
      </p:pic>
    </p:spTree>
    <p:extLst>
      <p:ext uri="{BB962C8B-B14F-4D97-AF65-F5344CB8AC3E}">
        <p14:creationId xmlns:p14="http://schemas.microsoft.com/office/powerpoint/2010/main" val="136430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0-#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3" name="Content Placeholder 2"/>
          <p:cNvSpPr>
            <a:spLocks noGrp="1"/>
          </p:cNvSpPr>
          <p:nvPr>
            <p:ph sz="quarter" idx="10"/>
          </p:nvPr>
        </p:nvSpPr>
        <p:spPr/>
        <p:txBody>
          <a:bodyPr/>
          <a:lstStyle/>
          <a:p>
            <a:r>
              <a:rPr lang="en-US" noProof="0" dirty="0"/>
              <a:t>User experience: Report view</a:t>
            </a:r>
          </a:p>
        </p:txBody>
      </p:sp>
      <p:sp>
        <p:nvSpPr>
          <p:cNvPr id="4" name="Text Placeholder 3"/>
          <p:cNvSpPr>
            <a:spLocks noGrp="1"/>
          </p:cNvSpPr>
          <p:nvPr>
            <p:ph type="body" sz="quarter" idx="11"/>
          </p:nvPr>
        </p:nvSpPr>
        <p:spPr/>
        <p:txBody>
          <a:bodyPr/>
          <a:lstStyle/>
          <a:p>
            <a:r>
              <a:rPr lang="en-US" noProof="0" dirty="0"/>
              <a:t>Work in </a:t>
            </a:r>
            <a:r>
              <a:rPr lang="en-US" b="1" noProof="0" dirty="0"/>
              <a:t>Report View </a:t>
            </a:r>
            <a:r>
              <a:rPr lang="en-US" noProof="0" dirty="0"/>
              <a:t>to create any number of report pages with visualizations</a:t>
            </a:r>
          </a:p>
          <a:p>
            <a:pPr lvl="1"/>
            <a:r>
              <a:rPr lang="en-US" noProof="0" dirty="0"/>
              <a:t>It provides a very</a:t>
            </a:r>
            <a:r>
              <a:rPr lang="en-US" dirty="0"/>
              <a:t> similar</a:t>
            </a:r>
            <a:r>
              <a:rPr lang="en-US" noProof="0" dirty="0"/>
              <a:t> design experience as the Power BI service</a:t>
            </a:r>
          </a:p>
          <a:p>
            <a:pPr lvl="1"/>
            <a:r>
              <a:rPr lang="en-US" noProof="0" dirty="0"/>
              <a:t>A report will have at a blank page to start, and any number of pages can be added</a:t>
            </a:r>
          </a:p>
          <a:p>
            <a:pPr lvl="1"/>
            <a:r>
              <a:rPr lang="en-US" noProof="0" dirty="0"/>
              <a:t>Pages appear, and can be managed, in the navigator pane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69" y="4842439"/>
            <a:ext cx="3877673" cy="1377242"/>
          </a:xfrm>
          <a:prstGeom prst="rect">
            <a:avLst/>
          </a:prstGeom>
        </p:spPr>
      </p:pic>
    </p:spTree>
    <p:extLst>
      <p:ext uri="{BB962C8B-B14F-4D97-AF65-F5344CB8AC3E}">
        <p14:creationId xmlns:p14="http://schemas.microsoft.com/office/powerpoint/2010/main" val="1880908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3" name="Content Placeholder 2"/>
          <p:cNvSpPr>
            <a:spLocks noGrp="1"/>
          </p:cNvSpPr>
          <p:nvPr>
            <p:ph sz="quarter" idx="10"/>
          </p:nvPr>
        </p:nvSpPr>
        <p:spPr/>
        <p:txBody>
          <a:bodyPr/>
          <a:lstStyle/>
          <a:p>
            <a:r>
              <a:rPr lang="en-US" noProof="0" dirty="0"/>
              <a:t>User experience: Report view: Continued</a:t>
            </a:r>
          </a:p>
        </p:txBody>
      </p:sp>
      <p:sp>
        <p:nvSpPr>
          <p:cNvPr id="4" name="Text Placeholder 3"/>
          <p:cNvSpPr>
            <a:spLocks noGrp="1"/>
          </p:cNvSpPr>
          <p:nvPr>
            <p:ph type="body" sz="quarter" idx="11"/>
          </p:nvPr>
        </p:nvSpPr>
        <p:spPr/>
        <p:txBody>
          <a:bodyPr>
            <a:normAutofit lnSpcReduction="10000"/>
          </a:bodyPr>
          <a:lstStyle/>
          <a:p>
            <a:r>
              <a:rPr lang="en-US" noProof="0" dirty="0"/>
              <a:t>The intent of the application is to land the user on the report canvas as quickly as possible</a:t>
            </a:r>
          </a:p>
          <a:p>
            <a:pPr lvl="1"/>
            <a:r>
              <a:rPr lang="en-US" noProof="0" dirty="0"/>
              <a:t>Built-in intelligence will often infer relationships, and detect data types and categories</a:t>
            </a:r>
          </a:p>
          <a:p>
            <a:pPr lvl="1"/>
            <a:r>
              <a:rPr lang="en-US" noProof="0" dirty="0"/>
              <a:t>Evidence suggests that most schemas are relatively simple, and so the optimized path is: Load data </a:t>
            </a:r>
            <a:r>
              <a:rPr lang="en-US" noProof="0" dirty="0">
                <a:latin typeface="Courier New" panose="02070309020205020404" pitchFamily="49" charset="0"/>
                <a:cs typeface="Courier New" panose="02070309020205020404" pitchFamily="49" charset="0"/>
              </a:rPr>
              <a:t>►</a:t>
            </a:r>
            <a:r>
              <a:rPr lang="en-US" noProof="0" dirty="0"/>
              <a:t> Visualize</a:t>
            </a:r>
          </a:p>
          <a:p>
            <a:r>
              <a:rPr lang="en-US" noProof="0" dirty="0"/>
              <a:t>Many model transformations can be applied while working in Report View</a:t>
            </a:r>
          </a:p>
          <a:p>
            <a:pPr lvl="1"/>
            <a:r>
              <a:rPr lang="en-US" noProof="0" dirty="0"/>
              <a:t>Change data types, formats, calculation formulas</a:t>
            </a:r>
          </a:p>
          <a:p>
            <a:pPr lvl="1"/>
            <a:r>
              <a:rPr lang="en-US" noProof="0" dirty="0"/>
              <a:t>Rename fields</a:t>
            </a:r>
          </a:p>
          <a:p>
            <a:pPr lvl="1"/>
            <a:r>
              <a:rPr lang="en-US" noProof="0" dirty="0"/>
              <a:t>Sort columns</a:t>
            </a:r>
          </a:p>
          <a:p>
            <a:pPr lvl="1"/>
            <a:r>
              <a:rPr lang="en-US" noProof="0" dirty="0"/>
              <a:t>Manage relationships</a:t>
            </a:r>
          </a:p>
        </p:txBody>
      </p:sp>
      <p:sp>
        <p:nvSpPr>
          <p:cNvPr id="6" name="TextBox 5"/>
          <p:cNvSpPr txBox="1"/>
          <p:nvPr/>
        </p:nvSpPr>
        <p:spPr>
          <a:xfrm>
            <a:off x="7286898" y="5056069"/>
            <a:ext cx="4431326" cy="1541961"/>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Note: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The versatility of Report View, and the immediate visualization of model transformations, is a strong competitive advantage over many other data analysis and reporting products</a:t>
            </a:r>
          </a:p>
        </p:txBody>
      </p:sp>
    </p:spTree>
    <p:extLst>
      <p:ext uri="{BB962C8B-B14F-4D97-AF65-F5344CB8AC3E}">
        <p14:creationId xmlns:p14="http://schemas.microsoft.com/office/powerpoint/2010/main" val="190303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3" name="Content Placeholder 2"/>
          <p:cNvSpPr>
            <a:spLocks noGrp="1"/>
          </p:cNvSpPr>
          <p:nvPr>
            <p:ph sz="quarter" idx="10"/>
          </p:nvPr>
        </p:nvSpPr>
        <p:spPr/>
        <p:txBody>
          <a:bodyPr/>
          <a:lstStyle/>
          <a:p>
            <a:r>
              <a:rPr lang="en-US" noProof="0" dirty="0"/>
              <a:t>User experience: Data view</a:t>
            </a:r>
          </a:p>
        </p:txBody>
      </p:sp>
      <p:sp>
        <p:nvSpPr>
          <p:cNvPr id="4" name="Text Placeholder 3"/>
          <p:cNvSpPr>
            <a:spLocks noGrp="1"/>
          </p:cNvSpPr>
          <p:nvPr>
            <p:ph type="body" sz="quarter" idx="11"/>
          </p:nvPr>
        </p:nvSpPr>
        <p:spPr>
          <a:xfrm>
            <a:off x="269875" y="1749425"/>
            <a:ext cx="11833082" cy="5108575"/>
          </a:xfrm>
        </p:spPr>
        <p:txBody>
          <a:bodyPr>
            <a:normAutofit/>
          </a:bodyPr>
          <a:lstStyle/>
          <a:p>
            <a:r>
              <a:rPr lang="en-US" noProof="0" dirty="0"/>
              <a:t>Work in </a:t>
            </a:r>
            <a:r>
              <a:rPr lang="en-US" b="1" noProof="0" dirty="0"/>
              <a:t>Data View </a:t>
            </a:r>
            <a:r>
              <a:rPr lang="en-US" noProof="0" dirty="0"/>
              <a:t>to inspect, explore, and understand data in the model</a:t>
            </a:r>
          </a:p>
          <a:p>
            <a:pPr lvl="1"/>
            <a:r>
              <a:rPr lang="en-US" noProof="0" dirty="0"/>
              <a:t>It is a different experience from how you view tables, columns and data in </a:t>
            </a:r>
            <a:r>
              <a:rPr lang="en-US" b="1" noProof="0" dirty="0"/>
              <a:t>Query Editor</a:t>
            </a:r>
          </a:p>
          <a:p>
            <a:pPr lvl="1"/>
            <a:r>
              <a:rPr lang="en-US" noProof="0" dirty="0"/>
              <a:t>This is a view of the data </a:t>
            </a:r>
            <a:r>
              <a:rPr lang="en-US" u="sng" noProof="0" dirty="0"/>
              <a:t>after it has been loaded</a:t>
            </a:r>
            <a:r>
              <a:rPr lang="en-US" noProof="0" dirty="0"/>
              <a:t> into the model</a:t>
            </a:r>
          </a:p>
          <a:p>
            <a:pPr marL="1054" lvl="1" indent="0">
              <a:buNone/>
            </a:pPr>
            <a:endParaRPr lang="en-US" noProof="0" dirty="0"/>
          </a:p>
          <a:p>
            <a:endParaRPr lang="en-US" noProof="0" dirty="0"/>
          </a:p>
        </p:txBody>
      </p:sp>
      <p:pic>
        <p:nvPicPr>
          <p:cNvPr id="7" name="Picture 6"/>
          <p:cNvPicPr>
            <a:picLocks noChangeAspect="1"/>
          </p:cNvPicPr>
          <p:nvPr/>
        </p:nvPicPr>
        <p:blipFill rotWithShape="1">
          <a:blip r:embed="rId3"/>
          <a:srcRect r="10959"/>
          <a:stretch/>
        </p:blipFill>
        <p:spPr>
          <a:xfrm>
            <a:off x="515947" y="4231793"/>
            <a:ext cx="5843757" cy="2221514"/>
          </a:xfrm>
          <a:prstGeom prst="rect">
            <a:avLst/>
          </a:prstGeom>
        </p:spPr>
      </p:pic>
    </p:spTree>
    <p:extLst>
      <p:ext uri="{BB962C8B-B14F-4D97-AF65-F5344CB8AC3E}">
        <p14:creationId xmlns:p14="http://schemas.microsoft.com/office/powerpoint/2010/main" val="376889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3" name="Content Placeholder 2"/>
          <p:cNvSpPr>
            <a:spLocks noGrp="1"/>
          </p:cNvSpPr>
          <p:nvPr>
            <p:ph sz="quarter" idx="10"/>
          </p:nvPr>
        </p:nvSpPr>
        <p:spPr/>
        <p:txBody>
          <a:bodyPr/>
          <a:lstStyle/>
          <a:p>
            <a:r>
              <a:rPr lang="en-US" noProof="0" dirty="0"/>
              <a:t>User experience: Relationships view</a:t>
            </a:r>
          </a:p>
        </p:txBody>
      </p:sp>
      <p:sp>
        <p:nvSpPr>
          <p:cNvPr id="4" name="Text Placeholder 3"/>
          <p:cNvSpPr>
            <a:spLocks noGrp="1"/>
          </p:cNvSpPr>
          <p:nvPr>
            <p:ph type="body" sz="quarter" idx="11"/>
          </p:nvPr>
        </p:nvSpPr>
        <p:spPr>
          <a:xfrm>
            <a:off x="269875" y="1749425"/>
            <a:ext cx="4603575" cy="5108575"/>
          </a:xfrm>
        </p:spPr>
        <p:txBody>
          <a:bodyPr>
            <a:normAutofit/>
          </a:bodyPr>
          <a:lstStyle/>
          <a:p>
            <a:r>
              <a:rPr lang="en-US" noProof="0" dirty="0"/>
              <a:t>Work in </a:t>
            </a:r>
            <a:r>
              <a:rPr lang="en-US" b="1" noProof="0" dirty="0"/>
              <a:t>Relationships View </a:t>
            </a:r>
            <a:r>
              <a:rPr lang="en-US" noProof="0" dirty="0"/>
              <a:t>to view all tables, columns, measures and relationships in the model</a:t>
            </a:r>
          </a:p>
        </p:txBody>
      </p:sp>
      <p:pic>
        <p:nvPicPr>
          <p:cNvPr id="5" name="Picture 4"/>
          <p:cNvPicPr>
            <a:picLocks noChangeAspect="1"/>
          </p:cNvPicPr>
          <p:nvPr/>
        </p:nvPicPr>
        <p:blipFill>
          <a:blip r:embed="rId3"/>
          <a:stretch>
            <a:fillRect/>
          </a:stretch>
        </p:blipFill>
        <p:spPr>
          <a:xfrm>
            <a:off x="5711763" y="1749425"/>
            <a:ext cx="5672790" cy="4507047"/>
          </a:xfrm>
          <a:prstGeom prst="rect">
            <a:avLst/>
          </a:prstGeom>
        </p:spPr>
      </p:pic>
    </p:spTree>
    <p:extLst>
      <p:ext uri="{BB962C8B-B14F-4D97-AF65-F5344CB8AC3E}">
        <p14:creationId xmlns:p14="http://schemas.microsoft.com/office/powerpoint/2010/main" val="167103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Power BI Desktop</a:t>
            </a:r>
          </a:p>
        </p:txBody>
      </p:sp>
      <p:sp>
        <p:nvSpPr>
          <p:cNvPr id="8" name="Content Placeholder 7"/>
          <p:cNvSpPr>
            <a:spLocks noGrp="1"/>
          </p:cNvSpPr>
          <p:nvPr>
            <p:ph sz="quarter" idx="10"/>
          </p:nvPr>
        </p:nvSpPr>
        <p:spPr/>
        <p:txBody>
          <a:bodyPr/>
          <a:lstStyle/>
          <a:p>
            <a:r>
              <a:rPr lang="en-US" noProof="0" dirty="0"/>
              <a:t>Complex schemas: Development methodology</a:t>
            </a:r>
          </a:p>
        </p:txBody>
      </p:sp>
      <p:sp>
        <p:nvSpPr>
          <p:cNvPr id="4" name="Text Placeholder 3"/>
          <p:cNvSpPr>
            <a:spLocks noGrp="1"/>
          </p:cNvSpPr>
          <p:nvPr>
            <p:ph type="body" sz="quarter" idx="11"/>
          </p:nvPr>
        </p:nvSpPr>
        <p:spPr/>
        <p:txBody>
          <a:bodyPr/>
          <a:lstStyle/>
          <a:p>
            <a:r>
              <a:rPr lang="en-US" noProof="0" dirty="0"/>
              <a:t>In contrast to the simple and quick “get then visualize” approach, more complex schemas may follow this methodology:</a:t>
            </a:r>
          </a:p>
          <a:p>
            <a:pPr marL="360363" lvl="1" indent="-360363">
              <a:buFont typeface="+mj-lt"/>
              <a:buAutoNum type="arabicPeriod"/>
            </a:pPr>
            <a:r>
              <a:rPr lang="en-US" sz="2000" noProof="0" dirty="0"/>
              <a:t>Create queries and use the </a:t>
            </a:r>
            <a:r>
              <a:rPr lang="en-US" sz="2000" b="1" noProof="0" dirty="0"/>
              <a:t>Query Editor </a:t>
            </a:r>
            <a:r>
              <a:rPr lang="en-US" sz="2000" noProof="0" dirty="0"/>
              <a:t>to filter, cleanse and reshape data</a:t>
            </a:r>
          </a:p>
          <a:p>
            <a:pPr marL="360363" lvl="1" indent="-360363">
              <a:buFont typeface="+mj-lt"/>
              <a:buAutoNum type="arabicPeriod"/>
            </a:pPr>
            <a:r>
              <a:rPr lang="en-US" sz="2000" noProof="0" dirty="0"/>
              <a:t>Configure/refine relationships to establish the foundations of a model</a:t>
            </a:r>
          </a:p>
          <a:p>
            <a:pPr marL="360363" lvl="1" indent="-360363">
              <a:buFont typeface="+mj-lt"/>
              <a:buAutoNum type="arabicPeriod"/>
            </a:pPr>
            <a:r>
              <a:rPr lang="en-US" sz="2000" noProof="0" dirty="0"/>
              <a:t>Enrich the model with calculation logic and formatting</a:t>
            </a:r>
          </a:p>
          <a:p>
            <a:pPr marL="360363" lvl="1" indent="-360363">
              <a:buFont typeface="+mj-lt"/>
              <a:buAutoNum type="arabicPeriod"/>
            </a:pPr>
            <a:r>
              <a:rPr lang="en-US" sz="2000" noProof="0" dirty="0"/>
              <a:t>Design interactive reports with a broad range of modern data visualizations</a:t>
            </a:r>
          </a:p>
          <a:p>
            <a:pPr marL="360363" lvl="1" indent="-360363">
              <a:buFont typeface="+mj-lt"/>
              <a:buAutoNum type="arabicPeriod"/>
            </a:pPr>
            <a:r>
              <a:rPr lang="en-US" sz="2000" noProof="0" dirty="0"/>
              <a:t>Publish solutions directly to the Power BI service</a:t>
            </a:r>
          </a:p>
          <a:p>
            <a:endParaRPr lang="en-US" noProof="0" dirty="0"/>
          </a:p>
        </p:txBody>
      </p:sp>
      <p:graphicFrame>
        <p:nvGraphicFramePr>
          <p:cNvPr id="3" name="Diagram 2"/>
          <p:cNvGraphicFramePr/>
          <p:nvPr>
            <p:extLst/>
          </p:nvPr>
        </p:nvGraphicFramePr>
        <p:xfrm>
          <a:off x="428486" y="5489368"/>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261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Lab scenario</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normAutofit/>
          </a:bodyPr>
          <a:lstStyle/>
          <a:p>
            <a:r>
              <a:rPr lang="en-US" noProof="0" dirty="0"/>
              <a:t>The labs in this training course are based on the sales activities of the fictitious Tailspin Toys company</a:t>
            </a:r>
          </a:p>
          <a:p>
            <a:r>
              <a:rPr lang="en-US" noProof="0" dirty="0"/>
              <a:t>The Tailspin Toys company:</a:t>
            </a:r>
          </a:p>
          <a:p>
            <a:pPr lvl="1"/>
            <a:r>
              <a:rPr lang="en-US" noProof="0" dirty="0"/>
              <a:t>Represents a specialist toy sales business that sells model airplanes and helicopters to global markets</a:t>
            </a:r>
          </a:p>
          <a:p>
            <a:pPr lvl="1"/>
            <a:r>
              <a:rPr lang="en-US" noProof="0" dirty="0"/>
              <a:t>Accumulates core sales data in a Azure SQL database, and is interested to explore, discover and share deeper insight from this data</a:t>
            </a:r>
          </a:p>
          <a:p>
            <a:r>
              <a:rPr lang="en-US" noProof="0" dirty="0"/>
              <a:t>As a developer/analyst for Tailspin Toys, you will implement various Microsoft Power BI solutions</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4658" b="6968"/>
          <a:stretch/>
        </p:blipFill>
        <p:spPr>
          <a:xfrm>
            <a:off x="9194599" y="153392"/>
            <a:ext cx="2520280" cy="1473796"/>
          </a:xfrm>
          <a:prstGeom prst="rect">
            <a:avLst/>
          </a:prstGeom>
          <a:ln>
            <a:noFill/>
          </a:ln>
        </p:spPr>
      </p:pic>
    </p:spTree>
    <p:extLst>
      <p:ext uri="{BB962C8B-B14F-4D97-AF65-F5344CB8AC3E}">
        <p14:creationId xmlns:p14="http://schemas.microsoft.com/office/powerpoint/2010/main" val="303959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a:bodyPr>
          <a:lstStyle/>
          <a:p>
            <a:r>
              <a:rPr lang="en-US" noProof="0" dirty="0"/>
              <a:t>Queries can be edited before loading into the model</a:t>
            </a:r>
          </a:p>
          <a:p>
            <a:r>
              <a:rPr lang="en-US" noProof="0" dirty="0"/>
              <a:t>Once created, each query:</a:t>
            </a:r>
          </a:p>
          <a:p>
            <a:pPr lvl="1"/>
            <a:r>
              <a:rPr lang="en-US" noProof="0" dirty="0"/>
              <a:t>Is referenced by a unique name</a:t>
            </a:r>
          </a:p>
          <a:p>
            <a:pPr lvl="1"/>
            <a:r>
              <a:rPr lang="en-US" noProof="0" dirty="0"/>
              <a:t>Defines query steps by using the language “M”</a:t>
            </a:r>
          </a:p>
          <a:p>
            <a:pPr lvl="2"/>
            <a:r>
              <a:rPr lang="en-US" noProof="0" dirty="0"/>
              <a:t>Most query step logic does not require writing formulas</a:t>
            </a:r>
          </a:p>
          <a:p>
            <a:pPr lvl="2"/>
            <a:r>
              <a:rPr lang="en-US" noProof="0" dirty="0"/>
              <a:t>Advanced logic can be written, and even exposed as functions</a:t>
            </a:r>
          </a:p>
          <a:p>
            <a:pPr lvl="1"/>
            <a:r>
              <a:rPr lang="en-US" noProof="0" dirty="0"/>
              <a:t>Is used to load data into a model table</a:t>
            </a:r>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9400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Source types: File</a:t>
            </a:r>
          </a:p>
        </p:txBody>
      </p:sp>
      <p:sp>
        <p:nvSpPr>
          <p:cNvPr id="4" name="Text Placeholder 3"/>
          <p:cNvSpPr>
            <a:spLocks noGrp="1"/>
          </p:cNvSpPr>
          <p:nvPr>
            <p:ph type="body" sz="quarter" idx="11"/>
          </p:nvPr>
        </p:nvSpPr>
        <p:spPr>
          <a:xfrm>
            <a:off x="5274365" y="1749425"/>
            <a:ext cx="6650935" cy="5108575"/>
          </a:xfrm>
        </p:spPr>
        <p:txBody>
          <a:bodyPr>
            <a:normAutofit/>
          </a:bodyPr>
          <a:lstStyle/>
          <a:p>
            <a:endParaRPr lang="en-US" dirty="0"/>
          </a:p>
        </p:txBody>
      </p:sp>
      <p:pic>
        <p:nvPicPr>
          <p:cNvPr id="6" name="Picture 5"/>
          <p:cNvPicPr>
            <a:picLocks noChangeAspect="1"/>
          </p:cNvPicPr>
          <p:nvPr/>
        </p:nvPicPr>
        <p:blipFill>
          <a:blip r:embed="rId3"/>
          <a:stretch>
            <a:fillRect/>
          </a:stretch>
        </p:blipFill>
        <p:spPr>
          <a:xfrm>
            <a:off x="468000" y="1749425"/>
            <a:ext cx="4377697" cy="4757432"/>
          </a:xfrm>
          <a:prstGeom prst="rect">
            <a:avLst/>
          </a:prstGeom>
        </p:spPr>
      </p:pic>
    </p:spTree>
    <p:extLst>
      <p:ext uri="{BB962C8B-B14F-4D97-AF65-F5344CB8AC3E}">
        <p14:creationId xmlns:p14="http://schemas.microsoft.com/office/powerpoint/2010/main" val="3893032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Source types: Database</a:t>
            </a:r>
          </a:p>
        </p:txBody>
      </p:sp>
      <p:sp>
        <p:nvSpPr>
          <p:cNvPr id="4" name="Text Placeholder 3"/>
          <p:cNvSpPr>
            <a:spLocks noGrp="1"/>
          </p:cNvSpPr>
          <p:nvPr>
            <p:ph type="body" sz="quarter" idx="11"/>
          </p:nvPr>
        </p:nvSpPr>
        <p:spPr>
          <a:xfrm>
            <a:off x="5274365" y="1749425"/>
            <a:ext cx="6650935" cy="5108575"/>
          </a:xfrm>
        </p:spPr>
        <p:txBody>
          <a:bodyPr>
            <a:normAutofit/>
          </a:bodyPr>
          <a:lstStyle/>
          <a:p>
            <a:endParaRPr lang="en-US" dirty="0"/>
          </a:p>
        </p:txBody>
      </p:sp>
      <p:sp>
        <p:nvSpPr>
          <p:cNvPr id="7" name="TextBox 6"/>
          <p:cNvSpPr txBox="1"/>
          <p:nvPr/>
        </p:nvSpPr>
        <p:spPr>
          <a:xfrm>
            <a:off x="6044260" y="5347684"/>
            <a:ext cx="5111143"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The SQL Server Analysis Services Database connector enables connecting to </a:t>
            </a:r>
            <a:br>
              <a:rPr lang="en-AU" dirty="0">
                <a:gradFill>
                  <a:gsLst>
                    <a:gs pos="2917">
                      <a:schemeClr val="tx1"/>
                    </a:gs>
                    <a:gs pos="30000">
                      <a:schemeClr val="tx1"/>
                    </a:gs>
                  </a:gsLst>
                  <a:lin ang="5400000" scaled="0"/>
                </a:gradFill>
              </a:rPr>
            </a:br>
            <a:r>
              <a:rPr lang="en-AU" dirty="0">
                <a:gradFill>
                  <a:gsLst>
                    <a:gs pos="2917">
                      <a:schemeClr val="tx1"/>
                    </a:gs>
                    <a:gs pos="30000">
                      <a:schemeClr val="tx1"/>
                    </a:gs>
                  </a:gsLst>
                  <a:lin ang="5400000" scaled="0"/>
                </a:gradFill>
              </a:rPr>
              <a:t>Azure Analysis Services</a:t>
            </a:r>
          </a:p>
        </p:txBody>
      </p:sp>
      <p:pic>
        <p:nvPicPr>
          <p:cNvPr id="5" name="Picture 4"/>
          <p:cNvPicPr>
            <a:picLocks noChangeAspect="1"/>
          </p:cNvPicPr>
          <p:nvPr/>
        </p:nvPicPr>
        <p:blipFill>
          <a:blip r:embed="rId3"/>
          <a:stretch>
            <a:fillRect/>
          </a:stretch>
        </p:blipFill>
        <p:spPr>
          <a:xfrm>
            <a:off x="468000" y="1749425"/>
            <a:ext cx="4377697" cy="4757432"/>
          </a:xfrm>
          <a:prstGeom prst="rect">
            <a:avLst/>
          </a:prstGeom>
        </p:spPr>
      </p:pic>
    </p:spTree>
    <p:extLst>
      <p:ext uri="{BB962C8B-B14F-4D97-AF65-F5344CB8AC3E}">
        <p14:creationId xmlns:p14="http://schemas.microsoft.com/office/powerpoint/2010/main" val="117343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Source types: Azure</a:t>
            </a:r>
          </a:p>
        </p:txBody>
      </p:sp>
      <p:sp>
        <p:nvSpPr>
          <p:cNvPr id="4" name="Text Placeholder 3"/>
          <p:cNvSpPr>
            <a:spLocks noGrp="1"/>
          </p:cNvSpPr>
          <p:nvPr>
            <p:ph type="body" sz="quarter" idx="11"/>
          </p:nvPr>
        </p:nvSpPr>
        <p:spPr>
          <a:xfrm>
            <a:off x="5274365" y="1749425"/>
            <a:ext cx="6650935" cy="5108575"/>
          </a:xfrm>
        </p:spPr>
        <p:txBody>
          <a:bodyPr>
            <a:normAutofit/>
          </a:bodyPr>
          <a:lstStyle/>
          <a:p>
            <a:endParaRPr lang="en-US" dirty="0"/>
          </a:p>
        </p:txBody>
      </p:sp>
      <p:pic>
        <p:nvPicPr>
          <p:cNvPr id="6" name="Picture 5"/>
          <p:cNvPicPr>
            <a:picLocks noChangeAspect="1"/>
          </p:cNvPicPr>
          <p:nvPr/>
        </p:nvPicPr>
        <p:blipFill>
          <a:blip r:embed="rId3"/>
          <a:stretch>
            <a:fillRect/>
          </a:stretch>
        </p:blipFill>
        <p:spPr>
          <a:xfrm>
            <a:off x="468000" y="1747958"/>
            <a:ext cx="4364286" cy="4742857"/>
          </a:xfrm>
          <a:prstGeom prst="rect">
            <a:avLst/>
          </a:prstGeom>
        </p:spPr>
      </p:pic>
    </p:spTree>
    <p:extLst>
      <p:ext uri="{BB962C8B-B14F-4D97-AF65-F5344CB8AC3E}">
        <p14:creationId xmlns:p14="http://schemas.microsoft.com/office/powerpoint/2010/main" val="103911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Source types: Online Services</a:t>
            </a:r>
          </a:p>
        </p:txBody>
      </p:sp>
      <p:sp>
        <p:nvSpPr>
          <p:cNvPr id="4" name="Text Placeholder 3"/>
          <p:cNvSpPr>
            <a:spLocks noGrp="1"/>
          </p:cNvSpPr>
          <p:nvPr>
            <p:ph type="body" sz="quarter" idx="11"/>
          </p:nvPr>
        </p:nvSpPr>
        <p:spPr>
          <a:xfrm>
            <a:off x="5274365" y="1749425"/>
            <a:ext cx="6650935" cy="5108575"/>
          </a:xfrm>
        </p:spPr>
        <p:txBody>
          <a:bodyPr>
            <a:normAutofit fontScale="47500" lnSpcReduction="20000"/>
          </a:bodyPr>
          <a:lstStyle/>
          <a:p>
            <a:r>
              <a:rPr lang="en-US" sz="3600" noProof="0" dirty="0"/>
              <a:t>The list also includes:</a:t>
            </a:r>
          </a:p>
          <a:p>
            <a:pPr lvl="1"/>
            <a:r>
              <a:rPr lang="en-US" noProof="0" dirty="0" err="1"/>
              <a:t>Marketo</a:t>
            </a:r>
            <a:r>
              <a:rPr lang="en-US" noProof="0" dirty="0"/>
              <a:t> (Beta)</a:t>
            </a:r>
          </a:p>
          <a:p>
            <a:pPr lvl="1"/>
            <a:r>
              <a:rPr lang="en-US" dirty="0" err="1"/>
              <a:t>Mixpanel</a:t>
            </a:r>
            <a:r>
              <a:rPr lang="en-US" dirty="0"/>
              <a:t> (Beta)</a:t>
            </a:r>
          </a:p>
          <a:p>
            <a:pPr lvl="1"/>
            <a:r>
              <a:rPr lang="en-US" dirty="0" err="1"/>
              <a:t>Planview</a:t>
            </a:r>
            <a:r>
              <a:rPr lang="en-US" dirty="0"/>
              <a:t> Enterprise (Beta)</a:t>
            </a:r>
          </a:p>
          <a:p>
            <a:pPr lvl="1"/>
            <a:r>
              <a:rPr lang="en-US" dirty="0" err="1"/>
              <a:t>ProjectPlace</a:t>
            </a:r>
            <a:r>
              <a:rPr lang="en-US" dirty="0"/>
              <a:t> (Beta)</a:t>
            </a:r>
          </a:p>
          <a:p>
            <a:pPr lvl="1"/>
            <a:r>
              <a:rPr lang="en-US" noProof="0" dirty="0" err="1"/>
              <a:t>Quickbooks</a:t>
            </a:r>
            <a:r>
              <a:rPr lang="en-US" noProof="0" dirty="0"/>
              <a:t> Online (Beta)</a:t>
            </a:r>
          </a:p>
          <a:p>
            <a:pPr lvl="1"/>
            <a:r>
              <a:rPr lang="en-US" noProof="0" dirty="0"/>
              <a:t>Smartsheet</a:t>
            </a:r>
          </a:p>
          <a:p>
            <a:pPr lvl="1"/>
            <a:r>
              <a:rPr lang="en-US" dirty="0" err="1"/>
              <a:t>SparkPost</a:t>
            </a:r>
            <a:r>
              <a:rPr lang="en-US" dirty="0"/>
              <a:t> (Beta)</a:t>
            </a:r>
            <a:endParaRPr lang="en-US" noProof="0" dirty="0"/>
          </a:p>
          <a:p>
            <a:pPr lvl="1"/>
            <a:r>
              <a:rPr lang="en-US" noProof="0" dirty="0"/>
              <a:t>SQL Sentry (Beta)</a:t>
            </a:r>
          </a:p>
          <a:p>
            <a:pPr lvl="1"/>
            <a:r>
              <a:rPr lang="en-US" noProof="0" dirty="0"/>
              <a:t>Stripe (Beta)</a:t>
            </a:r>
          </a:p>
          <a:p>
            <a:pPr lvl="1"/>
            <a:r>
              <a:rPr lang="en-US" noProof="0" dirty="0"/>
              <a:t>SweetIQ (Beta)</a:t>
            </a:r>
          </a:p>
          <a:p>
            <a:pPr lvl="1"/>
            <a:r>
              <a:rPr lang="en-US" noProof="0" dirty="0"/>
              <a:t>Troux (Beta)</a:t>
            </a:r>
          </a:p>
          <a:p>
            <a:pPr lvl="1"/>
            <a:r>
              <a:rPr lang="en-US" noProof="0" dirty="0"/>
              <a:t>Twilio (Beta)</a:t>
            </a:r>
          </a:p>
          <a:p>
            <a:pPr lvl="1"/>
            <a:r>
              <a:rPr lang="en-US" noProof="0" dirty="0"/>
              <a:t>tyGraph (Beta)</a:t>
            </a:r>
          </a:p>
          <a:p>
            <a:pPr lvl="1"/>
            <a:r>
              <a:rPr lang="en-US" noProof="0" dirty="0"/>
              <a:t>Webtrends (Beta)</a:t>
            </a:r>
          </a:p>
          <a:p>
            <a:pPr lvl="1"/>
            <a:r>
              <a:rPr lang="en-US" noProof="0" dirty="0"/>
              <a:t>Zendesk (Beta)</a:t>
            </a:r>
          </a:p>
        </p:txBody>
      </p:sp>
      <p:sp>
        <p:nvSpPr>
          <p:cNvPr id="7" name="TextBox 6"/>
          <p:cNvSpPr txBox="1"/>
          <p:nvPr/>
        </p:nvSpPr>
        <p:spPr>
          <a:xfrm>
            <a:off x="9430439" y="4781044"/>
            <a:ext cx="2574215" cy="1711238"/>
          </a:xfrm>
          <a:prstGeom prst="rect">
            <a:avLst/>
          </a:prstGeom>
          <a:noFill/>
        </p:spPr>
        <p:txBody>
          <a:bodyPr wrap="square" lIns="182880" tIns="146304" rIns="182880" bIns="146304" rtlCol="0">
            <a:spAutoFit/>
          </a:bodyPr>
          <a:lstStyle/>
          <a:p>
            <a:pPr algn="r"/>
            <a:endParaRPr lang="en-AU" sz="2000" dirty="0"/>
          </a:p>
          <a:p>
            <a:pPr algn="r"/>
            <a:r>
              <a:rPr lang="en-AU" dirty="0"/>
              <a:t>* As at </a:t>
            </a:r>
            <a:br>
              <a:rPr lang="en-AU" dirty="0"/>
            </a:br>
            <a:r>
              <a:rPr lang="en-AU" dirty="0"/>
              <a:t>April, 2017</a:t>
            </a:r>
          </a:p>
          <a:p>
            <a:pPr algn="r"/>
            <a:r>
              <a:rPr lang="en-AU" dirty="0"/>
              <a:t>And the list is growing!</a:t>
            </a:r>
            <a:endParaRPr lang="en-AU"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stretch>
            <a:fillRect/>
          </a:stretch>
        </p:blipFill>
        <p:spPr>
          <a:xfrm>
            <a:off x="468001" y="1749425"/>
            <a:ext cx="4364286" cy="4742857"/>
          </a:xfrm>
          <a:prstGeom prst="rect">
            <a:avLst/>
          </a:prstGeom>
        </p:spPr>
      </p:pic>
    </p:spTree>
    <p:extLst>
      <p:ext uri="{BB962C8B-B14F-4D97-AF65-F5344CB8AC3E}">
        <p14:creationId xmlns:p14="http://schemas.microsoft.com/office/powerpoint/2010/main" val="209180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Source types: Other</a:t>
            </a:r>
          </a:p>
        </p:txBody>
      </p:sp>
      <p:sp>
        <p:nvSpPr>
          <p:cNvPr id="4" name="Text Placeholder 3"/>
          <p:cNvSpPr>
            <a:spLocks noGrp="1"/>
          </p:cNvSpPr>
          <p:nvPr>
            <p:ph type="body" sz="quarter" idx="11"/>
          </p:nvPr>
        </p:nvSpPr>
        <p:spPr>
          <a:xfrm>
            <a:off x="5274365" y="1749425"/>
            <a:ext cx="6650935" cy="5108575"/>
          </a:xfrm>
        </p:spPr>
        <p:txBody>
          <a:bodyPr>
            <a:noAutofit/>
          </a:bodyPr>
          <a:lstStyle/>
          <a:p>
            <a:pPr indent="-236546"/>
            <a:r>
              <a:rPr lang="en-US" noProof="0" dirty="0"/>
              <a:t>Note: The following are not supported for on-premises refresh</a:t>
            </a:r>
          </a:p>
          <a:p>
            <a:pPr lvl="1"/>
            <a:r>
              <a:rPr lang="en-US" noProof="0" dirty="0"/>
              <a:t>Hadoop File (HDFS)</a:t>
            </a:r>
          </a:p>
          <a:p>
            <a:pPr lvl="1"/>
            <a:r>
              <a:rPr lang="en-US" noProof="0" dirty="0"/>
              <a:t>Microsoft Exchange</a:t>
            </a:r>
          </a:p>
        </p:txBody>
      </p:sp>
      <p:pic>
        <p:nvPicPr>
          <p:cNvPr id="6" name="Picture 5"/>
          <p:cNvPicPr>
            <a:picLocks noChangeAspect="1"/>
          </p:cNvPicPr>
          <p:nvPr/>
        </p:nvPicPr>
        <p:blipFill>
          <a:blip r:embed="rId3"/>
          <a:stretch>
            <a:fillRect/>
          </a:stretch>
        </p:blipFill>
        <p:spPr>
          <a:xfrm>
            <a:off x="464667" y="1749425"/>
            <a:ext cx="4377697" cy="4757432"/>
          </a:xfrm>
          <a:prstGeom prst="rect">
            <a:avLst/>
          </a:prstGeom>
        </p:spPr>
      </p:pic>
    </p:spTree>
    <p:extLst>
      <p:ext uri="{BB962C8B-B14F-4D97-AF65-F5344CB8AC3E}">
        <p14:creationId xmlns:p14="http://schemas.microsoft.com/office/powerpoint/2010/main" val="362669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DirectQuery mode</a:t>
            </a:r>
          </a:p>
        </p:txBody>
      </p:sp>
      <p:sp>
        <p:nvSpPr>
          <p:cNvPr id="4" name="Text Placeholder 3"/>
          <p:cNvSpPr>
            <a:spLocks noGrp="1"/>
          </p:cNvSpPr>
          <p:nvPr>
            <p:ph type="body" sz="quarter" idx="11"/>
          </p:nvPr>
        </p:nvSpPr>
        <p:spPr>
          <a:xfrm>
            <a:off x="269876" y="1749425"/>
            <a:ext cx="5585546" cy="5108575"/>
          </a:xfrm>
        </p:spPr>
        <p:txBody>
          <a:bodyPr>
            <a:normAutofit fontScale="92500" lnSpcReduction="10000"/>
          </a:bodyPr>
          <a:lstStyle/>
          <a:p>
            <a:r>
              <a:rPr lang="en-US" noProof="0" dirty="0"/>
              <a:t>Connections made to supported data sources can connect directly by using </a:t>
            </a:r>
            <a:r>
              <a:rPr lang="en-US" b="1" noProof="0" dirty="0"/>
              <a:t>DirectQuery</a:t>
            </a:r>
            <a:r>
              <a:rPr lang="en-US" noProof="0" dirty="0"/>
              <a:t>:</a:t>
            </a:r>
          </a:p>
          <a:p>
            <a:pPr lvl="1">
              <a:spcBef>
                <a:spcPts val="300"/>
              </a:spcBef>
              <a:spcAft>
                <a:spcPts val="300"/>
              </a:spcAft>
            </a:pPr>
            <a:r>
              <a:rPr lang="en-US" noProof="0" dirty="0"/>
              <a:t>SQL Server</a:t>
            </a:r>
          </a:p>
          <a:p>
            <a:pPr lvl="1">
              <a:spcBef>
                <a:spcPts val="300"/>
              </a:spcBef>
              <a:spcAft>
                <a:spcPts val="300"/>
              </a:spcAft>
            </a:pPr>
            <a:r>
              <a:rPr lang="en-US" noProof="0" dirty="0"/>
              <a:t>Azure SQL Database</a:t>
            </a:r>
          </a:p>
          <a:p>
            <a:pPr lvl="1">
              <a:spcBef>
                <a:spcPts val="300"/>
              </a:spcBef>
              <a:spcAft>
                <a:spcPts val="300"/>
              </a:spcAft>
            </a:pPr>
            <a:r>
              <a:rPr lang="en-US" noProof="0" dirty="0"/>
              <a:t>Azure SQL Data Warehouse</a:t>
            </a:r>
          </a:p>
          <a:p>
            <a:pPr lvl="1">
              <a:spcBef>
                <a:spcPts val="300"/>
              </a:spcBef>
              <a:spcAft>
                <a:spcPts val="300"/>
              </a:spcAft>
            </a:pPr>
            <a:r>
              <a:rPr lang="en-US" noProof="0" dirty="0"/>
              <a:t>SAP HANA</a:t>
            </a:r>
          </a:p>
          <a:p>
            <a:pPr lvl="1">
              <a:spcBef>
                <a:spcPts val="300"/>
              </a:spcBef>
              <a:spcAft>
                <a:spcPts val="300"/>
              </a:spcAft>
            </a:pPr>
            <a:r>
              <a:rPr lang="en-US" noProof="0" dirty="0"/>
              <a:t>Oracle Database</a:t>
            </a:r>
          </a:p>
          <a:p>
            <a:pPr lvl="1">
              <a:spcBef>
                <a:spcPts val="300"/>
              </a:spcBef>
              <a:spcAft>
                <a:spcPts val="300"/>
              </a:spcAft>
            </a:pPr>
            <a:r>
              <a:rPr lang="en-US" noProof="0" dirty="0"/>
              <a:t>Teradata Database</a:t>
            </a:r>
          </a:p>
          <a:p>
            <a:pPr lvl="1">
              <a:spcBef>
                <a:spcPts val="300"/>
              </a:spcBef>
              <a:spcAft>
                <a:spcPts val="300"/>
              </a:spcAft>
            </a:pPr>
            <a:r>
              <a:rPr lang="en-US" noProof="0" dirty="0"/>
              <a:t>Amazon Redshift (Preview)</a:t>
            </a:r>
          </a:p>
          <a:p>
            <a:pPr lvl="1">
              <a:spcBef>
                <a:spcPts val="300"/>
              </a:spcBef>
              <a:spcAft>
                <a:spcPts val="300"/>
              </a:spcAft>
            </a:pPr>
            <a:r>
              <a:rPr lang="en-US" dirty="0"/>
              <a:t>Impala (Preview)</a:t>
            </a:r>
          </a:p>
          <a:p>
            <a:pPr lvl="1">
              <a:spcBef>
                <a:spcPts val="300"/>
              </a:spcBef>
              <a:spcAft>
                <a:spcPts val="300"/>
              </a:spcAft>
            </a:pPr>
            <a:r>
              <a:rPr lang="en-US" noProof="0" dirty="0"/>
              <a:t>Snowflake (Preview)</a:t>
            </a:r>
          </a:p>
        </p:txBody>
      </p:sp>
      <p:pic>
        <p:nvPicPr>
          <p:cNvPr id="9" name="Picture 8"/>
          <p:cNvPicPr>
            <a:picLocks noChangeAspect="1"/>
          </p:cNvPicPr>
          <p:nvPr/>
        </p:nvPicPr>
        <p:blipFill>
          <a:blip r:embed="rId3"/>
          <a:stretch>
            <a:fillRect/>
          </a:stretch>
        </p:blipFill>
        <p:spPr>
          <a:xfrm>
            <a:off x="5855422" y="1950334"/>
            <a:ext cx="5827920" cy="3407379"/>
          </a:xfrm>
          <a:prstGeom prst="rect">
            <a:avLst/>
          </a:prstGeom>
        </p:spPr>
      </p:pic>
    </p:spTree>
    <p:extLst>
      <p:ext uri="{BB962C8B-B14F-4D97-AF65-F5344CB8AC3E}">
        <p14:creationId xmlns:p14="http://schemas.microsoft.com/office/powerpoint/2010/main" val="56486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DirectQuery mode: Continued</a:t>
            </a:r>
          </a:p>
        </p:txBody>
      </p:sp>
      <p:sp>
        <p:nvSpPr>
          <p:cNvPr id="4" name="Text Placeholder 3"/>
          <p:cNvSpPr>
            <a:spLocks noGrp="1"/>
          </p:cNvSpPr>
          <p:nvPr>
            <p:ph type="body" sz="quarter" idx="11"/>
          </p:nvPr>
        </p:nvSpPr>
        <p:spPr/>
        <p:txBody>
          <a:bodyPr>
            <a:normAutofit/>
          </a:bodyPr>
          <a:lstStyle/>
          <a:p>
            <a:r>
              <a:rPr lang="en-US" noProof="0" dirty="0"/>
              <a:t>Benefits:</a:t>
            </a:r>
          </a:p>
          <a:p>
            <a:pPr lvl="1"/>
            <a:r>
              <a:rPr lang="en-US" noProof="0" dirty="0"/>
              <a:t>Allows building visualizations over very large datasets</a:t>
            </a:r>
          </a:p>
          <a:p>
            <a:pPr lvl="1"/>
            <a:r>
              <a:rPr lang="en-US" noProof="0" dirty="0"/>
              <a:t>Reports always use current data</a:t>
            </a:r>
          </a:p>
          <a:p>
            <a:endParaRPr lang="en-US" noProof="0" dirty="0"/>
          </a:p>
        </p:txBody>
      </p:sp>
    </p:spTree>
    <p:extLst>
      <p:ext uri="{BB962C8B-B14F-4D97-AF65-F5344CB8AC3E}">
        <p14:creationId xmlns:p14="http://schemas.microsoft.com/office/powerpoint/2010/main" val="308907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DirectyQuery mode: Continued</a:t>
            </a:r>
          </a:p>
        </p:txBody>
      </p:sp>
      <p:sp>
        <p:nvSpPr>
          <p:cNvPr id="4" name="Text Placeholder 3"/>
          <p:cNvSpPr>
            <a:spLocks noGrp="1"/>
          </p:cNvSpPr>
          <p:nvPr>
            <p:ph type="body" sz="quarter" idx="11"/>
          </p:nvPr>
        </p:nvSpPr>
        <p:spPr/>
        <p:txBody>
          <a:bodyPr>
            <a:normAutofit/>
          </a:bodyPr>
          <a:lstStyle/>
          <a:p>
            <a:r>
              <a:rPr lang="en-US" noProof="0" dirty="0"/>
              <a:t>Limitations:</a:t>
            </a:r>
          </a:p>
          <a:p>
            <a:pPr lvl="1"/>
            <a:r>
              <a:rPr lang="en-US" noProof="0" dirty="0"/>
              <a:t>All tables must come from a single database</a:t>
            </a:r>
          </a:p>
          <a:p>
            <a:pPr lvl="1"/>
            <a:r>
              <a:rPr lang="en-US" noProof="0" dirty="0"/>
              <a:t>The </a:t>
            </a:r>
            <a:r>
              <a:rPr lang="en-US" b="1" noProof="0" dirty="0"/>
              <a:t>Query Editor </a:t>
            </a:r>
            <a:r>
              <a:rPr lang="en-US" noProof="0" dirty="0"/>
              <a:t>query cannot be overly complex</a:t>
            </a:r>
          </a:p>
          <a:p>
            <a:pPr lvl="1"/>
            <a:r>
              <a:rPr lang="en-US" noProof="0" dirty="0"/>
              <a:t>DAX formula are restricted to a subset of the DAX functions</a:t>
            </a:r>
          </a:p>
          <a:p>
            <a:pPr lvl="1"/>
            <a:r>
              <a:rPr lang="en-US" noProof="0" dirty="0"/>
              <a:t>The data type of a column cannot be changed</a:t>
            </a:r>
          </a:p>
          <a:p>
            <a:pPr lvl="1"/>
            <a:r>
              <a:rPr lang="en-US" noProof="0" dirty="0"/>
              <a:t>Q&amp;A is not supported</a:t>
            </a:r>
          </a:p>
          <a:p>
            <a:pPr lvl="1"/>
            <a:r>
              <a:rPr lang="en-US" noProof="0" dirty="0"/>
              <a:t>Quick Insights are not available</a:t>
            </a:r>
          </a:p>
        </p:txBody>
      </p:sp>
    </p:spTree>
    <p:extLst>
      <p:ext uri="{BB962C8B-B14F-4D97-AF65-F5344CB8AC3E}">
        <p14:creationId xmlns:p14="http://schemas.microsoft.com/office/powerpoint/2010/main" val="30945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Defining query steps</a:t>
            </a:r>
          </a:p>
        </p:txBody>
      </p:sp>
      <p:sp>
        <p:nvSpPr>
          <p:cNvPr id="4" name="Text Placeholder 3"/>
          <p:cNvSpPr>
            <a:spLocks noGrp="1"/>
          </p:cNvSpPr>
          <p:nvPr>
            <p:ph type="body" sz="quarter" idx="11"/>
          </p:nvPr>
        </p:nvSpPr>
        <p:spPr>
          <a:xfrm>
            <a:off x="269875" y="1749425"/>
            <a:ext cx="7906716" cy="5108575"/>
          </a:xfrm>
        </p:spPr>
        <p:txBody>
          <a:bodyPr>
            <a:normAutofit lnSpcReduction="10000"/>
          </a:bodyPr>
          <a:lstStyle/>
          <a:p>
            <a:r>
              <a:rPr lang="en-US" noProof="0" dirty="0"/>
              <a:t>The </a:t>
            </a:r>
            <a:r>
              <a:rPr lang="en-US" b="1" noProof="0" dirty="0"/>
              <a:t>Query Editor </a:t>
            </a:r>
            <a:r>
              <a:rPr lang="en-US" noProof="0" dirty="0"/>
              <a:t>can be used to filter, cleanse and reshape data into the desired result</a:t>
            </a:r>
          </a:p>
          <a:p>
            <a:pPr lvl="1"/>
            <a:r>
              <a:rPr lang="en-US" noProof="0" dirty="0"/>
              <a:t>Steps can easily be produced by applying column filters, and by using the commands available from the ribbon, or the query and column context menus</a:t>
            </a:r>
          </a:p>
          <a:p>
            <a:pPr lvl="1"/>
            <a:r>
              <a:rPr lang="en-US" noProof="0" dirty="0"/>
              <a:t>It is possible to select a step and preview the data at that step</a:t>
            </a:r>
          </a:p>
          <a:p>
            <a:pPr lvl="1"/>
            <a:r>
              <a:rPr lang="en-US" noProof="0" dirty="0"/>
              <a:t>Steps can be removed – but take care not to remove a step that downstream steps depend on</a:t>
            </a:r>
          </a:p>
          <a:p>
            <a:pPr lvl="1"/>
            <a:r>
              <a:rPr lang="en-US" noProof="0" dirty="0"/>
              <a:t>Step formulas can be viewed or edited in the formula bar</a:t>
            </a:r>
          </a:p>
          <a:p>
            <a:endParaRPr lang="en-US" noProof="0" dirty="0"/>
          </a:p>
        </p:txBody>
      </p:sp>
      <p:pic>
        <p:nvPicPr>
          <p:cNvPr id="6" name="Picture 5"/>
          <p:cNvPicPr>
            <a:picLocks noChangeAspect="1"/>
          </p:cNvPicPr>
          <p:nvPr/>
        </p:nvPicPr>
        <p:blipFill>
          <a:blip r:embed="rId3"/>
          <a:stretch>
            <a:fillRect/>
          </a:stretch>
        </p:blipFill>
        <p:spPr>
          <a:xfrm>
            <a:off x="8590705" y="2023507"/>
            <a:ext cx="3027878" cy="4075113"/>
          </a:xfrm>
          <a:prstGeom prst="rect">
            <a:avLst/>
          </a:prstGeom>
        </p:spPr>
      </p:pic>
    </p:spTree>
    <p:extLst>
      <p:ext uri="{BB962C8B-B14F-4D97-AF65-F5344CB8AC3E}">
        <p14:creationId xmlns:p14="http://schemas.microsoft.com/office/powerpoint/2010/main" val="1156111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DFC681-35E0-40E9-AE51-7A01B8DA5C49}"/>
              </a:ext>
            </a:extLst>
          </p:cNvPr>
          <p:cNvSpPr>
            <a:spLocks noGrp="1"/>
          </p:cNvSpPr>
          <p:nvPr>
            <p:ph type="title"/>
          </p:nvPr>
        </p:nvSpPr>
        <p:spPr/>
        <p:txBody>
          <a:bodyPr/>
          <a:lstStyle/>
          <a:p>
            <a:r>
              <a:rPr lang="en-US" dirty="0"/>
              <a:t>Quick Check</a:t>
            </a:r>
          </a:p>
        </p:txBody>
      </p:sp>
      <p:sp>
        <p:nvSpPr>
          <p:cNvPr id="3" name="Content Placeholder 2">
            <a:extLst>
              <a:ext uri="{FF2B5EF4-FFF2-40B4-BE49-F238E27FC236}">
                <a16:creationId xmlns:a16="http://schemas.microsoft.com/office/drawing/2014/main" xmlns="" id="{2A3A638A-EE4A-4DBC-8BA3-17CFA37852C8}"/>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xmlns="" id="{8EE6A0E8-0853-4AA9-8299-09367A658BC2}"/>
              </a:ext>
            </a:extLst>
          </p:cNvPr>
          <p:cNvSpPr>
            <a:spLocks noGrp="1"/>
          </p:cNvSpPr>
          <p:nvPr>
            <p:ph type="body" sz="quarter" idx="11"/>
          </p:nvPr>
        </p:nvSpPr>
        <p:spPr/>
        <p:txBody>
          <a:bodyPr/>
          <a:lstStyle/>
          <a:p>
            <a:r>
              <a:rPr lang="en-US" dirty="0"/>
              <a:t>Power BI Pro trial subscription</a:t>
            </a:r>
          </a:p>
          <a:p>
            <a:r>
              <a:rPr lang="en-US" dirty="0"/>
              <a:t>Download Labs for today’s workshop:</a:t>
            </a:r>
          </a:p>
          <a:p>
            <a:pPr marL="457200" indent="-457200">
              <a:buFont typeface="Arial" panose="020B0604020202020204" pitchFamily="34" charset="0"/>
              <a:buChar char="•"/>
            </a:pPr>
            <a:r>
              <a:rPr lang="en-US" u="sng" dirty="0">
                <a:hlinkClick r:id="rId2"/>
              </a:rPr>
              <a:t>https://aka.ms/pbitraining0713</a:t>
            </a:r>
            <a:endParaRPr lang="en-US" u="sng" dirty="0"/>
          </a:p>
          <a:p>
            <a:endParaRPr lang="en-US" dirty="0"/>
          </a:p>
        </p:txBody>
      </p:sp>
    </p:spTree>
    <p:extLst>
      <p:ext uri="{BB962C8B-B14F-4D97-AF65-F5344CB8AC3E}">
        <p14:creationId xmlns:p14="http://schemas.microsoft.com/office/powerpoint/2010/main" val="3841309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Defining query steps: Commands</a:t>
            </a:r>
          </a:p>
        </p:txBody>
      </p:sp>
      <p:sp>
        <p:nvSpPr>
          <p:cNvPr id="4" name="Text Placeholder 3"/>
          <p:cNvSpPr>
            <a:spLocks noGrp="1"/>
          </p:cNvSpPr>
          <p:nvPr>
            <p:ph type="body" sz="quarter" idx="11"/>
          </p:nvPr>
        </p:nvSpPr>
        <p:spPr/>
        <p:txBody>
          <a:bodyPr>
            <a:normAutofit lnSpcReduction="10000"/>
          </a:bodyPr>
          <a:lstStyle/>
          <a:p>
            <a:r>
              <a:rPr lang="en-US" noProof="0" dirty="0"/>
              <a:t>Numerous commands are available on the </a:t>
            </a:r>
            <a:r>
              <a:rPr lang="en-US" b="1" noProof="0" dirty="0"/>
              <a:t>Query Editor </a:t>
            </a:r>
            <a:r>
              <a:rPr lang="en-US" noProof="0" dirty="0"/>
              <a:t>ribbons and context menus to:</a:t>
            </a:r>
          </a:p>
          <a:p>
            <a:pPr lvl="1"/>
            <a:r>
              <a:rPr lang="en-US" noProof="0" dirty="0"/>
              <a:t>Manage columns</a:t>
            </a:r>
          </a:p>
          <a:p>
            <a:pPr lvl="1"/>
            <a:r>
              <a:rPr lang="en-US" noProof="0" dirty="0"/>
              <a:t>Reduce rows, including removing errors</a:t>
            </a:r>
          </a:p>
          <a:p>
            <a:pPr lvl="1"/>
            <a:r>
              <a:rPr lang="en-US" noProof="0" dirty="0"/>
              <a:t>Transform</a:t>
            </a:r>
          </a:p>
          <a:p>
            <a:pPr lvl="1"/>
            <a:r>
              <a:rPr lang="en-US" noProof="0" dirty="0"/>
              <a:t>Split</a:t>
            </a:r>
          </a:p>
          <a:p>
            <a:pPr lvl="1"/>
            <a:r>
              <a:rPr lang="en-US" noProof="0" dirty="0"/>
              <a:t>Add columns, by using formulas</a:t>
            </a:r>
          </a:p>
          <a:p>
            <a:r>
              <a:rPr lang="en-US" noProof="0" dirty="0"/>
              <a:t>As the editor experience is WYSIWYG, users can easily experiment and rollback changes</a:t>
            </a:r>
          </a:p>
          <a:p>
            <a:endParaRPr lang="en-US" noProof="0" dirty="0"/>
          </a:p>
        </p:txBody>
      </p:sp>
    </p:spTree>
    <p:extLst>
      <p:ext uri="{BB962C8B-B14F-4D97-AF65-F5344CB8AC3E}">
        <p14:creationId xmlns:p14="http://schemas.microsoft.com/office/powerpoint/2010/main" val="340232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queries</a:t>
            </a:r>
          </a:p>
        </p:txBody>
      </p:sp>
      <p:sp>
        <p:nvSpPr>
          <p:cNvPr id="3" name="Content Placeholder 2"/>
          <p:cNvSpPr>
            <a:spLocks noGrp="1"/>
          </p:cNvSpPr>
          <p:nvPr>
            <p:ph sz="quarter" idx="10"/>
          </p:nvPr>
        </p:nvSpPr>
        <p:spPr/>
        <p:txBody>
          <a:bodyPr/>
          <a:lstStyle/>
          <a:p>
            <a:r>
              <a:rPr lang="en-US" noProof="0" dirty="0"/>
              <a:t>Defining query steps: Combining queries</a:t>
            </a:r>
          </a:p>
        </p:txBody>
      </p:sp>
      <p:sp>
        <p:nvSpPr>
          <p:cNvPr id="4" name="Text Placeholder 3"/>
          <p:cNvSpPr>
            <a:spLocks noGrp="1"/>
          </p:cNvSpPr>
          <p:nvPr>
            <p:ph type="body" sz="quarter" idx="11"/>
          </p:nvPr>
        </p:nvSpPr>
        <p:spPr>
          <a:xfrm>
            <a:off x="1921565" y="1749425"/>
            <a:ext cx="10003736" cy="5108575"/>
          </a:xfrm>
        </p:spPr>
        <p:txBody>
          <a:bodyPr/>
          <a:lstStyle/>
          <a:p>
            <a:r>
              <a:rPr lang="en-US" noProof="0" dirty="0"/>
              <a:t>New queries can be created by:</a:t>
            </a:r>
          </a:p>
          <a:p>
            <a:pPr lvl="1"/>
            <a:r>
              <a:rPr lang="en-US" noProof="0" dirty="0"/>
              <a:t>Merging two queries (joining on a common column)</a:t>
            </a:r>
          </a:p>
          <a:p>
            <a:pPr lvl="1"/>
            <a:r>
              <a:rPr lang="en-US" noProof="0" dirty="0"/>
              <a:t>Appending two queries (union)</a:t>
            </a:r>
          </a:p>
          <a:p>
            <a:r>
              <a:rPr lang="en-US" noProof="0" dirty="0"/>
              <a:t>Merge join options include: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50" y="1968646"/>
            <a:ext cx="1178451" cy="1166666"/>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1921565" y="3730360"/>
            <a:ext cx="6983896" cy="2376803"/>
          </a:xfrm>
          <a:prstGeom prst="rect">
            <a:avLst/>
          </a:prstGeom>
        </p:spPr>
      </p:pic>
    </p:spTree>
    <p:extLst>
      <p:ext uri="{BB962C8B-B14F-4D97-AF65-F5344CB8AC3E}">
        <p14:creationId xmlns:p14="http://schemas.microsoft.com/office/powerpoint/2010/main" val="368121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Configuring relationships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a:bodyPr>
          <a:lstStyle/>
          <a:p>
            <a:r>
              <a:rPr lang="en-US" noProof="0" dirty="0"/>
              <a:t>Relationships enable filters on one table to appropriately propagate filter to other tables</a:t>
            </a:r>
          </a:p>
          <a:p>
            <a:r>
              <a:rPr lang="en-US" noProof="0" dirty="0"/>
              <a:t>They can be defined between any two tables, regardless of their data connection or source type</a:t>
            </a:r>
          </a:p>
          <a:p>
            <a:pPr lvl="1"/>
            <a:r>
              <a:rPr lang="en-US" noProof="0" dirty="0"/>
              <a:t>However, they must be based on single columns with matching data types</a:t>
            </a:r>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192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Configuring relationships</a:t>
            </a:r>
          </a:p>
        </p:txBody>
      </p:sp>
      <p:sp>
        <p:nvSpPr>
          <p:cNvPr id="3" name="Content Placeholder 2"/>
          <p:cNvSpPr>
            <a:spLocks noGrp="1"/>
          </p:cNvSpPr>
          <p:nvPr>
            <p:ph sz="quarter" idx="10"/>
          </p:nvPr>
        </p:nvSpPr>
        <p:spPr/>
        <p:txBody>
          <a:bodyPr/>
          <a:lstStyle/>
          <a:p>
            <a:r>
              <a:rPr lang="en-US" noProof="0" dirty="0"/>
              <a:t>Advanced options: Continued</a:t>
            </a:r>
          </a:p>
        </p:txBody>
      </p:sp>
      <p:sp>
        <p:nvSpPr>
          <p:cNvPr id="4" name="Text Placeholder 3"/>
          <p:cNvSpPr>
            <a:spLocks noGrp="1"/>
          </p:cNvSpPr>
          <p:nvPr>
            <p:ph type="body" sz="quarter" idx="11"/>
          </p:nvPr>
        </p:nvSpPr>
        <p:spPr>
          <a:xfrm>
            <a:off x="269876" y="1749425"/>
            <a:ext cx="5865881" cy="5108575"/>
          </a:xfrm>
        </p:spPr>
        <p:txBody>
          <a:bodyPr/>
          <a:lstStyle/>
          <a:p>
            <a:r>
              <a:rPr lang="en-US" noProof="0" dirty="0"/>
              <a:t>Configure relationship advanced options to set:</a:t>
            </a:r>
          </a:p>
          <a:p>
            <a:pPr lvl="1"/>
            <a:r>
              <a:rPr lang="en-US" noProof="0" dirty="0"/>
              <a:t>Cardinality</a:t>
            </a:r>
          </a:p>
          <a:p>
            <a:pPr lvl="1"/>
            <a:r>
              <a:rPr lang="en-US" noProof="0" dirty="0"/>
              <a:t>Cross filter direction</a:t>
            </a:r>
          </a:p>
          <a:p>
            <a:pPr lvl="2"/>
            <a:r>
              <a:rPr lang="en-US" noProof="0" dirty="0"/>
              <a:t>The </a:t>
            </a:r>
            <a:r>
              <a:rPr lang="en-US" b="1" noProof="0" dirty="0"/>
              <a:t>Both</a:t>
            </a:r>
            <a:r>
              <a:rPr lang="en-US" noProof="0" dirty="0"/>
              <a:t> option enables many-to-many analysis</a:t>
            </a:r>
          </a:p>
          <a:p>
            <a:pPr lvl="1"/>
            <a:r>
              <a:rPr lang="en-US" noProof="0" dirty="0"/>
              <a:t>Active/inactive</a:t>
            </a:r>
          </a:p>
          <a:p>
            <a:endParaRPr lang="en-US" noProof="0" dirty="0"/>
          </a:p>
        </p:txBody>
      </p:sp>
      <p:pic>
        <p:nvPicPr>
          <p:cNvPr id="5" name="Picture 4"/>
          <p:cNvPicPr>
            <a:picLocks noChangeAspect="1"/>
          </p:cNvPicPr>
          <p:nvPr/>
        </p:nvPicPr>
        <p:blipFill>
          <a:blip r:embed="rId3"/>
          <a:stretch>
            <a:fillRect/>
          </a:stretch>
        </p:blipFill>
        <p:spPr>
          <a:xfrm>
            <a:off x="6292686" y="1938576"/>
            <a:ext cx="4979611" cy="3458064"/>
          </a:xfrm>
          <a:prstGeom prst="rect">
            <a:avLst/>
          </a:prstGeom>
        </p:spPr>
      </p:pic>
      <p:sp>
        <p:nvSpPr>
          <p:cNvPr id="6" name="TextBox 5"/>
          <p:cNvSpPr txBox="1"/>
          <p:nvPr/>
        </p:nvSpPr>
        <p:spPr>
          <a:xfrm>
            <a:off x="428266" y="5765373"/>
            <a:ext cx="5111143"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Tip: </a:t>
            </a:r>
            <a:r>
              <a:rPr lang="en-US" dirty="0">
                <a:gradFill>
                  <a:gsLst>
                    <a:gs pos="2917">
                      <a:schemeClr val="tx1"/>
                    </a:gs>
                    <a:gs pos="30000">
                      <a:schemeClr val="tx1"/>
                    </a:gs>
                  </a:gsLst>
                  <a:lin ang="5400000" scaled="0"/>
                </a:gradFill>
              </a:rPr>
              <a:t>All options can be interpreted from symbols used in the relationship diagram</a:t>
            </a:r>
          </a:p>
        </p:txBody>
      </p:sp>
    </p:spTree>
    <p:extLst>
      <p:ext uri="{BB962C8B-B14F-4D97-AF65-F5344CB8AC3E}">
        <p14:creationId xmlns:p14="http://schemas.microsoft.com/office/powerpoint/2010/main" val="420210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269875" y="2332800"/>
            <a:ext cx="11655425" cy="4525200"/>
          </a:xfrm>
        </p:spPr>
        <p:txBody>
          <a:bodyPr>
            <a:normAutofit fontScale="85000" lnSpcReduction="20000"/>
          </a:bodyPr>
          <a:lstStyle/>
          <a:p>
            <a:r>
              <a:rPr lang="en-US" noProof="0" dirty="0"/>
              <a:t>Model tables can be extended with hierarchies, calculations, and may be hidden (i.e. not available for reporting)</a:t>
            </a:r>
          </a:p>
          <a:p>
            <a:r>
              <a:rPr lang="en-US" noProof="0" dirty="0"/>
              <a:t>Model column properties can be set:</a:t>
            </a:r>
          </a:p>
          <a:p>
            <a:pPr lvl="1"/>
            <a:r>
              <a:rPr lang="en-US" noProof="0" dirty="0"/>
              <a:t>Data type</a:t>
            </a:r>
          </a:p>
          <a:p>
            <a:pPr lvl="1"/>
            <a:r>
              <a:rPr lang="en-US" noProof="0" dirty="0"/>
              <a:t>Format</a:t>
            </a:r>
          </a:p>
          <a:p>
            <a:pPr lvl="1"/>
            <a:r>
              <a:rPr lang="en-US" noProof="0" dirty="0"/>
              <a:t>Categorization</a:t>
            </a:r>
          </a:p>
          <a:p>
            <a:pPr lvl="2"/>
            <a:r>
              <a:rPr lang="en-US" noProof="0" dirty="0"/>
              <a:t>Spatial types, or web URLs</a:t>
            </a:r>
          </a:p>
          <a:p>
            <a:pPr lvl="1"/>
            <a:r>
              <a:rPr lang="en-US" noProof="0" dirty="0"/>
              <a:t>Sort order, based on another column from the same table</a:t>
            </a:r>
          </a:p>
          <a:p>
            <a:pPr lvl="1"/>
            <a:r>
              <a:rPr lang="en-US" noProof="0" dirty="0"/>
              <a:t>Default summarization (numeric, text and date columns)</a:t>
            </a:r>
          </a:p>
          <a:p>
            <a:pPr lvl="1"/>
            <a:r>
              <a:rPr lang="en-US" noProof="0" dirty="0"/>
              <a:t>Visibility</a:t>
            </a:r>
          </a:p>
          <a:p>
            <a:endParaRPr lang="en-US" noProof="0" dirty="0"/>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2066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r>
              <a:rPr lang="en-US" noProof="0" dirty="0"/>
              <a:t>Hierarchies</a:t>
            </a:r>
          </a:p>
        </p:txBody>
      </p:sp>
      <p:sp>
        <p:nvSpPr>
          <p:cNvPr id="4" name="Text Placeholder 3"/>
          <p:cNvSpPr>
            <a:spLocks noGrp="1"/>
          </p:cNvSpPr>
          <p:nvPr>
            <p:ph type="body" sz="quarter" idx="11"/>
          </p:nvPr>
        </p:nvSpPr>
        <p:spPr/>
        <p:txBody>
          <a:bodyPr/>
          <a:lstStyle/>
          <a:p>
            <a:r>
              <a:rPr lang="en-US" noProof="0" dirty="0"/>
              <a:t>Hierarchies can be added to a table, enabling navigation between columns (in the one-to-many direction)</a:t>
            </a:r>
          </a:p>
        </p:txBody>
      </p:sp>
      <p:pic>
        <p:nvPicPr>
          <p:cNvPr id="6" name="Picture 5"/>
          <p:cNvPicPr>
            <a:picLocks noChangeAspect="1"/>
          </p:cNvPicPr>
          <p:nvPr/>
        </p:nvPicPr>
        <p:blipFill>
          <a:blip r:embed="rId3"/>
          <a:stretch>
            <a:fillRect/>
          </a:stretch>
        </p:blipFill>
        <p:spPr>
          <a:xfrm>
            <a:off x="3195377" y="3243480"/>
            <a:ext cx="2133333" cy="3276190"/>
          </a:xfrm>
          <a:prstGeom prst="rect">
            <a:avLst/>
          </a:prstGeom>
        </p:spPr>
      </p:pic>
      <p:pic>
        <p:nvPicPr>
          <p:cNvPr id="7" name="Picture 6"/>
          <p:cNvPicPr>
            <a:picLocks noChangeAspect="1"/>
          </p:cNvPicPr>
          <p:nvPr/>
        </p:nvPicPr>
        <p:blipFill>
          <a:blip r:embed="rId4"/>
          <a:stretch>
            <a:fillRect/>
          </a:stretch>
        </p:blipFill>
        <p:spPr>
          <a:xfrm>
            <a:off x="6926397" y="3243480"/>
            <a:ext cx="2914286" cy="3180952"/>
          </a:xfrm>
          <a:prstGeom prst="rect">
            <a:avLst/>
          </a:prstGeom>
        </p:spPr>
      </p:pic>
      <p:cxnSp>
        <p:nvCxnSpPr>
          <p:cNvPr id="11" name="Straight Arrow Connector 10"/>
          <p:cNvCxnSpPr/>
          <p:nvPr/>
        </p:nvCxnSpPr>
        <p:spPr>
          <a:xfrm>
            <a:off x="5650257" y="4881575"/>
            <a:ext cx="103930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42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r>
              <a:rPr lang="en-US" noProof="0" dirty="0"/>
              <a:t>Calculations</a:t>
            </a:r>
          </a:p>
        </p:txBody>
      </p:sp>
      <p:sp>
        <p:nvSpPr>
          <p:cNvPr id="4" name="Text Placeholder 3"/>
          <p:cNvSpPr>
            <a:spLocks noGrp="1"/>
          </p:cNvSpPr>
          <p:nvPr>
            <p:ph type="body" sz="quarter" idx="11"/>
          </p:nvPr>
        </p:nvSpPr>
        <p:spPr>
          <a:xfrm>
            <a:off x="269875" y="1749425"/>
            <a:ext cx="11763099" cy="5108575"/>
          </a:xfrm>
        </p:spPr>
        <p:txBody>
          <a:bodyPr>
            <a:normAutofit fontScale="85000" lnSpcReduction="20000"/>
          </a:bodyPr>
          <a:lstStyle/>
          <a:p>
            <a:r>
              <a:rPr lang="en-US" noProof="0" dirty="0"/>
              <a:t>There are three different types of calculations, and each are defined by using DAX:</a:t>
            </a:r>
          </a:p>
          <a:p>
            <a:pPr lvl="1"/>
            <a:r>
              <a:rPr lang="en-US" noProof="0" dirty="0"/>
              <a:t>Calculated columns</a:t>
            </a:r>
          </a:p>
          <a:p>
            <a:pPr lvl="1"/>
            <a:r>
              <a:rPr lang="en-US" noProof="0" dirty="0"/>
              <a:t>Calculated tables</a:t>
            </a:r>
          </a:p>
          <a:p>
            <a:pPr lvl="1"/>
            <a:r>
              <a:rPr lang="en-US" noProof="0" dirty="0"/>
              <a:t>Measures</a:t>
            </a:r>
          </a:p>
          <a:p>
            <a:r>
              <a:rPr lang="en-US" noProof="0" dirty="0"/>
              <a:t>DAX = </a:t>
            </a:r>
            <a:r>
              <a:rPr lang="en-US" u="sng" noProof="0" dirty="0"/>
              <a:t>D</a:t>
            </a:r>
            <a:r>
              <a:rPr lang="en-US" noProof="0" dirty="0"/>
              <a:t>ata </a:t>
            </a:r>
            <a:r>
              <a:rPr lang="en-US" u="sng" noProof="0" dirty="0"/>
              <a:t>A</a:t>
            </a:r>
            <a:r>
              <a:rPr lang="en-US" noProof="0" dirty="0"/>
              <a:t>nalysis E</a:t>
            </a:r>
            <a:r>
              <a:rPr lang="en-US" u="sng" noProof="0" dirty="0"/>
              <a:t>X</a:t>
            </a:r>
            <a:r>
              <a:rPr lang="en-US" noProof="0" dirty="0"/>
              <a:t>pressions (DAX), consisting of:</a:t>
            </a:r>
          </a:p>
          <a:p>
            <a:pPr lvl="1"/>
            <a:r>
              <a:rPr lang="en-US" noProof="0" dirty="0"/>
              <a:t>Excel functions (~80 functions)</a:t>
            </a:r>
          </a:p>
          <a:p>
            <a:pPr lvl="1"/>
            <a:r>
              <a:rPr lang="en-US" noProof="0" dirty="0"/>
              <a:t>Table functions</a:t>
            </a:r>
          </a:p>
          <a:p>
            <a:pPr lvl="1"/>
            <a:r>
              <a:rPr lang="en-US" noProof="0" dirty="0"/>
              <a:t>Aggregate functions</a:t>
            </a:r>
          </a:p>
          <a:p>
            <a:pPr lvl="1"/>
            <a:r>
              <a:rPr lang="en-US" noProof="0" dirty="0"/>
              <a:t>Relationship navigation functions</a:t>
            </a:r>
          </a:p>
          <a:p>
            <a:pPr lvl="1"/>
            <a:r>
              <a:rPr lang="en-US" noProof="0" dirty="0"/>
              <a:t>Context modification functions</a:t>
            </a:r>
          </a:p>
          <a:p>
            <a:pPr lvl="1"/>
            <a:r>
              <a:rPr lang="en-US" noProof="0" dirty="0"/>
              <a:t>Time Intelligence functions</a:t>
            </a:r>
          </a:p>
        </p:txBody>
      </p:sp>
      <p:sp>
        <p:nvSpPr>
          <p:cNvPr id="5" name="TextBox 4"/>
          <p:cNvSpPr txBox="1"/>
          <p:nvPr/>
        </p:nvSpPr>
        <p:spPr>
          <a:xfrm>
            <a:off x="7845287" y="5619599"/>
            <a:ext cx="3631095"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DAX theory is not covered in this training course</a:t>
            </a:r>
          </a:p>
        </p:txBody>
      </p:sp>
    </p:spTree>
    <p:extLst>
      <p:ext uri="{BB962C8B-B14F-4D97-AF65-F5344CB8AC3E}">
        <p14:creationId xmlns:p14="http://schemas.microsoft.com/office/powerpoint/2010/main" val="339020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r>
              <a:rPr lang="en-US" noProof="0" dirty="0"/>
              <a:t>Calculations: Calculated columns</a:t>
            </a:r>
          </a:p>
        </p:txBody>
      </p:sp>
      <p:sp>
        <p:nvSpPr>
          <p:cNvPr id="4" name="Text Placeholder 3"/>
          <p:cNvSpPr>
            <a:spLocks noGrp="1"/>
          </p:cNvSpPr>
          <p:nvPr>
            <p:ph type="body" sz="quarter" idx="11"/>
          </p:nvPr>
        </p:nvSpPr>
        <p:spPr/>
        <p:txBody>
          <a:bodyPr>
            <a:normAutofit/>
          </a:bodyPr>
          <a:lstStyle/>
          <a:p>
            <a:r>
              <a:rPr lang="en-US" noProof="0" dirty="0"/>
              <a:t>Define </a:t>
            </a:r>
            <a:r>
              <a:rPr lang="en-US" b="1" noProof="0" dirty="0"/>
              <a:t>Calculated Columns </a:t>
            </a:r>
            <a:r>
              <a:rPr lang="en-US" noProof="0" dirty="0"/>
              <a:t>to add new columns to tables</a:t>
            </a:r>
          </a:p>
          <a:p>
            <a:r>
              <a:rPr lang="en-US" noProof="0" dirty="0"/>
              <a:t>Column values for each row are materialized and stored in the model</a:t>
            </a:r>
          </a:p>
          <a:p>
            <a:pPr lvl="1"/>
            <a:r>
              <a:rPr lang="en-US" noProof="0" dirty="0"/>
              <a:t>If possible, to reduce the model size, avoid creating them</a:t>
            </a:r>
          </a:p>
          <a:p>
            <a:r>
              <a:rPr lang="en-US" noProof="0" dirty="0"/>
              <a:t>Column values are recalculated when:</a:t>
            </a:r>
          </a:p>
          <a:p>
            <a:pPr lvl="1"/>
            <a:r>
              <a:rPr lang="en-US" noProof="0" dirty="0"/>
              <a:t>The table is refreshed</a:t>
            </a:r>
          </a:p>
          <a:p>
            <a:pPr lvl="1"/>
            <a:r>
              <a:rPr lang="en-US" noProof="0" dirty="0"/>
              <a:t>Formula dependencies are refreshed</a:t>
            </a:r>
          </a:p>
          <a:p>
            <a:endParaRPr lang="en-US" noProof="0" dirty="0"/>
          </a:p>
        </p:txBody>
      </p:sp>
    </p:spTree>
    <p:extLst>
      <p:ext uri="{BB962C8B-B14F-4D97-AF65-F5344CB8AC3E}">
        <p14:creationId xmlns:p14="http://schemas.microsoft.com/office/powerpoint/2010/main" val="182998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r>
              <a:rPr lang="en-US" noProof="0" dirty="0"/>
              <a:t>Calculations: Calculated tables</a:t>
            </a:r>
          </a:p>
        </p:txBody>
      </p:sp>
      <p:sp>
        <p:nvSpPr>
          <p:cNvPr id="4" name="Text Placeholder 3"/>
          <p:cNvSpPr>
            <a:spLocks noGrp="1"/>
          </p:cNvSpPr>
          <p:nvPr>
            <p:ph type="body" sz="quarter" idx="11"/>
          </p:nvPr>
        </p:nvSpPr>
        <p:spPr/>
        <p:txBody>
          <a:bodyPr>
            <a:normAutofit/>
          </a:bodyPr>
          <a:lstStyle/>
          <a:p>
            <a:r>
              <a:rPr lang="en-US" noProof="0" dirty="0"/>
              <a:t>Define </a:t>
            </a:r>
            <a:r>
              <a:rPr lang="en-US" b="1" noProof="0" dirty="0"/>
              <a:t>Calculated Tables </a:t>
            </a:r>
            <a:r>
              <a:rPr lang="en-US" noProof="0" dirty="0"/>
              <a:t>to add new tables to the model, based on existing data from other tables</a:t>
            </a:r>
          </a:p>
          <a:p>
            <a:pPr lvl="1"/>
            <a:r>
              <a:rPr lang="en-US" noProof="0" dirty="0"/>
              <a:t>Calculated tables are generally best for intermediate calculations of data stored in the model, rather than calculated on the fly</a:t>
            </a:r>
          </a:p>
          <a:p>
            <a:pPr lvl="1"/>
            <a:r>
              <a:rPr lang="en-US" noProof="0" dirty="0"/>
              <a:t>Calculated tables appear in Relationship View, and relationships can be defined with other tables</a:t>
            </a:r>
          </a:p>
          <a:p>
            <a:pPr lvl="1"/>
            <a:r>
              <a:rPr lang="en-US" noProof="0" dirty="0"/>
              <a:t>If possible, to reduce the model size, avoid creating them</a:t>
            </a:r>
          </a:p>
          <a:p>
            <a:pPr lvl="1"/>
            <a:r>
              <a:rPr lang="en-US" noProof="0" dirty="0"/>
              <a:t>Calculated tables are recalculated in the same circumstances as calculated columns</a:t>
            </a:r>
          </a:p>
          <a:p>
            <a:endParaRPr lang="en-US" noProof="0" dirty="0"/>
          </a:p>
        </p:txBody>
      </p:sp>
      <p:sp>
        <p:nvSpPr>
          <p:cNvPr id="5" name="TextBox 4"/>
          <p:cNvSpPr txBox="1"/>
          <p:nvPr/>
        </p:nvSpPr>
        <p:spPr>
          <a:xfrm>
            <a:off x="415827" y="5967024"/>
            <a:ext cx="4962867" cy="544765"/>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This is an advanced design concept</a:t>
            </a:r>
          </a:p>
        </p:txBody>
      </p:sp>
    </p:spTree>
    <p:extLst>
      <p:ext uri="{BB962C8B-B14F-4D97-AF65-F5344CB8AC3E}">
        <p14:creationId xmlns:p14="http://schemas.microsoft.com/office/powerpoint/2010/main" val="59104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3" name="Content Placeholder 2"/>
          <p:cNvSpPr>
            <a:spLocks noGrp="1"/>
          </p:cNvSpPr>
          <p:nvPr>
            <p:ph sz="quarter" idx="10"/>
          </p:nvPr>
        </p:nvSpPr>
        <p:spPr/>
        <p:txBody>
          <a:bodyPr/>
          <a:lstStyle/>
          <a:p>
            <a:r>
              <a:rPr lang="en-US" noProof="0" dirty="0"/>
              <a:t>Calculations: Measures</a:t>
            </a:r>
          </a:p>
        </p:txBody>
      </p:sp>
      <p:sp>
        <p:nvSpPr>
          <p:cNvPr id="4" name="Text Placeholder 3"/>
          <p:cNvSpPr>
            <a:spLocks noGrp="1"/>
          </p:cNvSpPr>
          <p:nvPr>
            <p:ph type="body" sz="quarter" idx="11"/>
          </p:nvPr>
        </p:nvSpPr>
        <p:spPr/>
        <p:txBody>
          <a:bodyPr>
            <a:normAutofit/>
          </a:bodyPr>
          <a:lstStyle/>
          <a:p>
            <a:r>
              <a:rPr lang="en-US" noProof="0" dirty="0"/>
              <a:t>Define </a:t>
            </a:r>
            <a:r>
              <a:rPr lang="en-US" b="1" noProof="0" dirty="0"/>
              <a:t>Measures</a:t>
            </a:r>
            <a:r>
              <a:rPr lang="en-US" noProof="0" dirty="0"/>
              <a:t> to add aggregation logic to the model</a:t>
            </a:r>
          </a:p>
          <a:p>
            <a:r>
              <a:rPr lang="en-US" noProof="0" dirty="0"/>
              <a:t>Values are not materialized in the model</a:t>
            </a:r>
          </a:p>
          <a:p>
            <a:pPr lvl="1"/>
            <a:r>
              <a:rPr lang="en-US" noProof="0" dirty="0"/>
              <a:t>Formulas are evaluated at query time</a:t>
            </a:r>
          </a:p>
          <a:p>
            <a:r>
              <a:rPr lang="en-US" noProof="0" dirty="0"/>
              <a:t>Common aggregate functions:</a:t>
            </a:r>
          </a:p>
          <a:p>
            <a:pPr lvl="1"/>
            <a:r>
              <a:rPr lang="en-US" noProof="0" dirty="0"/>
              <a:t>SUM</a:t>
            </a:r>
          </a:p>
          <a:p>
            <a:pPr lvl="1"/>
            <a:r>
              <a:rPr lang="en-US" noProof="0" dirty="0"/>
              <a:t>COUNT, DISTINCTCOUNT, COUNTROWS</a:t>
            </a:r>
          </a:p>
          <a:p>
            <a:pPr lvl="1"/>
            <a:r>
              <a:rPr lang="en-US" noProof="0" dirty="0"/>
              <a:t>AVERAGE, MEDIAN</a:t>
            </a:r>
          </a:p>
          <a:p>
            <a:pPr lvl="1"/>
            <a:r>
              <a:rPr lang="en-US" noProof="0" dirty="0"/>
              <a:t>MIN, MAX</a:t>
            </a:r>
          </a:p>
        </p:txBody>
      </p:sp>
      <p:sp>
        <p:nvSpPr>
          <p:cNvPr id="5" name="TextBox 4"/>
          <p:cNvSpPr txBox="1"/>
          <p:nvPr/>
        </p:nvSpPr>
        <p:spPr>
          <a:xfrm>
            <a:off x="6390753" y="5461009"/>
            <a:ext cx="5394946"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Summarizable columns</a:t>
            </a:r>
            <a:r>
              <a:rPr lang="en-US" dirty="0">
                <a:gradFill>
                  <a:gsLst>
                    <a:gs pos="2917">
                      <a:schemeClr val="tx1"/>
                    </a:gs>
                    <a:gs pos="30000">
                      <a:schemeClr val="tx1"/>
                    </a:gs>
                  </a:gsLst>
                  <a:lin ang="5400000" scaled="0"/>
                </a:gradFill>
              </a:rPr>
              <a:t> are aggregated by reports—so defining measures is not necessary for simple aggregation requirements</a:t>
            </a:r>
          </a:p>
        </p:txBody>
      </p:sp>
    </p:spTree>
    <p:extLst>
      <p:ext uri="{BB962C8B-B14F-4D97-AF65-F5344CB8AC3E}">
        <p14:creationId xmlns:p14="http://schemas.microsoft.com/office/powerpoint/2010/main" val="25087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55228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Enhancing the model</a:t>
            </a:r>
          </a:p>
        </p:txBody>
      </p:sp>
      <p:sp>
        <p:nvSpPr>
          <p:cNvPr id="4" name="Text Placeholder 3"/>
          <p:cNvSpPr>
            <a:spLocks noGrp="1"/>
          </p:cNvSpPr>
          <p:nvPr>
            <p:ph type="body" sz="quarter" idx="11"/>
          </p:nvPr>
        </p:nvSpPr>
        <p:spPr/>
        <p:txBody>
          <a:bodyPr/>
          <a:lstStyle/>
          <a:p>
            <a:r>
              <a:rPr lang="en-US" noProof="0" dirty="0"/>
              <a:t>The model design can be tuned to improve its usefulness and Q&amp;A response accuracy</a:t>
            </a:r>
          </a:p>
          <a:p>
            <a:pPr lvl="1"/>
            <a:r>
              <a:rPr lang="en-US" noProof="0" dirty="0"/>
              <a:t>Set appropriate column data types, formats and categorization</a:t>
            </a:r>
          </a:p>
          <a:p>
            <a:pPr lvl="1"/>
            <a:r>
              <a:rPr lang="en-US" noProof="0" dirty="0"/>
              <a:t>Ensure relationships are configured</a:t>
            </a:r>
          </a:p>
          <a:p>
            <a:pPr lvl="1"/>
            <a:r>
              <a:rPr lang="en-US" noProof="0" dirty="0"/>
              <a:t>Ensure table and columns are visible/hidden</a:t>
            </a:r>
          </a:p>
          <a:p>
            <a:pPr lvl="1"/>
            <a:r>
              <a:rPr lang="en-US" noProof="0" dirty="0"/>
              <a:t>Ensure table, column and measure names are </a:t>
            </a:r>
            <a:br>
              <a:rPr lang="en-US" noProof="0" dirty="0"/>
            </a:br>
            <a:r>
              <a:rPr lang="en-US" noProof="0" dirty="0"/>
              <a:t>unique and concise</a:t>
            </a:r>
          </a:p>
          <a:p>
            <a:pPr lvl="1"/>
            <a:r>
              <a:rPr lang="en-US" noProof="0" dirty="0"/>
              <a:t>Define synonyms (in Relationships view) </a:t>
            </a:r>
            <a:br>
              <a:rPr lang="en-US" noProof="0" dirty="0"/>
            </a:br>
            <a:r>
              <a:rPr lang="en-US" noProof="0" dirty="0"/>
              <a:t>for tables, columns, and calculations</a:t>
            </a:r>
          </a:p>
          <a:p>
            <a:pPr lvl="1"/>
            <a:endParaRPr lang="en-US" noProof="0" dirty="0"/>
          </a:p>
        </p:txBody>
      </p:sp>
      <p:sp>
        <p:nvSpPr>
          <p:cNvPr id="8" name="Content Placeholder 7"/>
          <p:cNvSpPr>
            <a:spLocks noGrp="1"/>
          </p:cNvSpPr>
          <p:nvPr>
            <p:ph sz="quarter" idx="10"/>
          </p:nvPr>
        </p:nvSpPr>
        <p:spPr/>
        <p:txBody>
          <a:bodyPr/>
          <a:lstStyle/>
          <a:p>
            <a:r>
              <a:rPr lang="en-US" noProof="0" dirty="0"/>
              <a:t>Tuning the model</a:t>
            </a:r>
          </a:p>
        </p:txBody>
      </p:sp>
      <p:pic>
        <p:nvPicPr>
          <p:cNvPr id="5" name="Picture 4"/>
          <p:cNvPicPr>
            <a:picLocks noChangeAspect="1"/>
          </p:cNvPicPr>
          <p:nvPr/>
        </p:nvPicPr>
        <p:blipFill>
          <a:blip r:embed="rId3"/>
          <a:stretch>
            <a:fillRect/>
          </a:stretch>
        </p:blipFill>
        <p:spPr>
          <a:xfrm>
            <a:off x="7217524" y="4599233"/>
            <a:ext cx="4141468" cy="1392494"/>
          </a:xfrm>
          <a:prstGeom prst="rect">
            <a:avLst/>
          </a:prstGeom>
        </p:spPr>
      </p:pic>
    </p:spTree>
    <p:extLst>
      <p:ext uri="{BB962C8B-B14F-4D97-AF65-F5344CB8AC3E}">
        <p14:creationId xmlns:p14="http://schemas.microsoft.com/office/powerpoint/2010/main" val="2989657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Securing the model</a:t>
            </a:r>
          </a:p>
        </p:txBody>
      </p:sp>
      <p:sp>
        <p:nvSpPr>
          <p:cNvPr id="4" name="Text Placeholder 3"/>
          <p:cNvSpPr>
            <a:spLocks noGrp="1"/>
          </p:cNvSpPr>
          <p:nvPr>
            <p:ph type="body" sz="quarter" idx="11"/>
          </p:nvPr>
        </p:nvSpPr>
        <p:spPr/>
        <p:txBody>
          <a:bodyPr>
            <a:normAutofit lnSpcReduction="10000"/>
          </a:bodyPr>
          <a:lstStyle/>
          <a:p>
            <a:r>
              <a:rPr lang="en-US" noProof="0" dirty="0"/>
              <a:t>It is possible to restrict data access to datasets for given users</a:t>
            </a:r>
          </a:p>
          <a:p>
            <a:pPr lvl="1"/>
            <a:r>
              <a:rPr lang="en-US" noProof="0" dirty="0"/>
              <a:t>Filters restrict data at the row level, and are assigned to roles</a:t>
            </a:r>
          </a:p>
          <a:p>
            <a:pPr lvl="1"/>
            <a:r>
              <a:rPr lang="en-US" noProof="0" dirty="0"/>
              <a:t>Users are also assigned to roles</a:t>
            </a:r>
          </a:p>
          <a:p>
            <a:r>
              <a:rPr lang="en-US" noProof="0" dirty="0"/>
              <a:t>Roles are defined in Power BI Desktop</a:t>
            </a:r>
          </a:p>
          <a:p>
            <a:pPr lvl="1"/>
            <a:r>
              <a:rPr lang="en-US" noProof="0" dirty="0"/>
              <a:t>DAX expressions are used to filter tables, and can use the USERNAME() function to retrieve the current user name</a:t>
            </a:r>
          </a:p>
          <a:p>
            <a:pPr lvl="2"/>
            <a:r>
              <a:rPr lang="en-US" noProof="0" dirty="0"/>
              <a:t>Within Power BI Desktop, USERNAME() will return a user in the format of DOMAIN\User</a:t>
            </a:r>
          </a:p>
          <a:p>
            <a:pPr lvl="2"/>
            <a:r>
              <a:rPr lang="en-US" noProof="0" dirty="0"/>
              <a:t>Within the Power BI service, USERNAME() will return the user's User Principal Name (UPN)—looks similar to an email address</a:t>
            </a:r>
          </a:p>
          <a:p>
            <a:r>
              <a:rPr lang="en-US" noProof="0" dirty="0"/>
              <a:t>Users are assigned in the Power BI service</a:t>
            </a:r>
          </a:p>
          <a:p>
            <a:endParaRPr lang="en-US" noProof="0" dirty="0"/>
          </a:p>
        </p:txBody>
      </p:sp>
      <p:sp>
        <p:nvSpPr>
          <p:cNvPr id="8" name="Content Placeholder 7"/>
          <p:cNvSpPr>
            <a:spLocks noGrp="1"/>
          </p:cNvSpPr>
          <p:nvPr>
            <p:ph sz="quarter" idx="10"/>
          </p:nvPr>
        </p:nvSpPr>
        <p:spPr/>
        <p:txBody>
          <a:bodyPr/>
          <a:lstStyle/>
          <a:p>
            <a:r>
              <a:rPr lang="en-US" dirty="0"/>
              <a:t>Row-level security</a:t>
            </a:r>
          </a:p>
        </p:txBody>
      </p:sp>
    </p:spTree>
    <p:extLst>
      <p:ext uri="{BB962C8B-B14F-4D97-AF65-F5344CB8AC3E}">
        <p14:creationId xmlns:p14="http://schemas.microsoft.com/office/powerpoint/2010/main" val="265244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Designing reports</a:t>
            </a:r>
          </a:p>
        </p:txBody>
      </p:sp>
      <p:sp>
        <p:nvSpPr>
          <p:cNvPr id="4" name="Text Placeholder 3"/>
          <p:cNvSpPr>
            <a:spLocks noGrp="1"/>
          </p:cNvSpPr>
          <p:nvPr>
            <p:ph type="body" sz="quarter" idx="11"/>
          </p:nvPr>
        </p:nvSpPr>
        <p:spPr>
          <a:xfrm>
            <a:off x="269875" y="2332800"/>
            <a:ext cx="11655425" cy="4525200"/>
          </a:xfrm>
        </p:spPr>
        <p:txBody>
          <a:bodyPr/>
          <a:lstStyle/>
          <a:p>
            <a:r>
              <a:rPr lang="en-US" noProof="0" dirty="0"/>
              <a:t>Reports can be designed based on the visible model interface</a:t>
            </a:r>
          </a:p>
          <a:p>
            <a:r>
              <a:rPr lang="en-US" noProof="0" dirty="0"/>
              <a:t>The design experience is almost the same as is available in the Power BI online service</a:t>
            </a:r>
          </a:p>
          <a:p>
            <a:pPr lvl="1"/>
            <a:r>
              <a:rPr lang="en-US" noProof="0" dirty="0"/>
              <a:t>Text boxes, images and shapes can be added</a:t>
            </a:r>
          </a:p>
          <a:p>
            <a:pPr lvl="1"/>
            <a:r>
              <a:rPr lang="en-US" noProof="0" dirty="0"/>
              <a:t>Text boxes can contain hyperlinks</a:t>
            </a:r>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8"/>
          <p:cNvSpPr>
            <a:spLocks noGrp="1"/>
          </p:cNvSpPr>
          <p:nvPr>
            <p:ph sz="quarter" idx="10"/>
          </p:nvPr>
        </p:nvSpPr>
        <p:spPr/>
        <p:txBody>
          <a:bodyPr/>
          <a:lstStyle/>
          <a:p>
            <a:endParaRPr lang="en-AU" dirty="0"/>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0414" y="3937688"/>
            <a:ext cx="2020775" cy="2357571"/>
          </a:xfrm>
          <a:prstGeom prst="rect">
            <a:avLst/>
          </a:prstGeom>
        </p:spPr>
      </p:pic>
    </p:spTree>
    <p:extLst>
      <p:ext uri="{BB962C8B-B14F-4D97-AF65-F5344CB8AC3E}">
        <p14:creationId xmlns:p14="http://schemas.microsoft.com/office/powerpoint/2010/main" val="1933883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Designing reports</a:t>
            </a:r>
          </a:p>
        </p:txBody>
      </p:sp>
      <p:sp>
        <p:nvSpPr>
          <p:cNvPr id="3" name="Content Placeholder 2"/>
          <p:cNvSpPr>
            <a:spLocks noGrp="1"/>
          </p:cNvSpPr>
          <p:nvPr>
            <p:ph sz="quarter" idx="10"/>
          </p:nvPr>
        </p:nvSpPr>
        <p:spPr/>
        <p:txBody>
          <a:bodyPr/>
          <a:lstStyle/>
          <a:p>
            <a:r>
              <a:rPr lang="en-US" noProof="0" dirty="0"/>
              <a:t>Custom visuals</a:t>
            </a:r>
          </a:p>
        </p:txBody>
      </p:sp>
      <p:sp>
        <p:nvSpPr>
          <p:cNvPr id="4" name="Text Placeholder 3"/>
          <p:cNvSpPr>
            <a:spLocks noGrp="1"/>
          </p:cNvSpPr>
          <p:nvPr>
            <p:ph type="body" sz="quarter" idx="11"/>
          </p:nvPr>
        </p:nvSpPr>
        <p:spPr/>
        <p:txBody>
          <a:bodyPr/>
          <a:lstStyle/>
          <a:p>
            <a:r>
              <a:rPr lang="en-US" noProof="0" dirty="0"/>
              <a:t>Custom visuals can be imported to extend beyond the out-of-the-box visualizations</a:t>
            </a:r>
          </a:p>
          <a:p>
            <a:pPr lvl="1"/>
            <a:r>
              <a:rPr lang="en-US" noProof="0" dirty="0"/>
              <a:t>A gallery of visuals created by the Power BI community is available at </a:t>
            </a:r>
            <a:r>
              <a:rPr lang="en-US" noProof="0" dirty="0">
                <a:hlinkClick r:id="rId3"/>
              </a:rPr>
              <a:t>https://app.powerbi.com/visuals</a:t>
            </a:r>
            <a:endParaRPr lang="en-US" noProof="0" dirty="0"/>
          </a:p>
          <a:p>
            <a:pPr lvl="1"/>
            <a:r>
              <a:rPr lang="en-US" noProof="0" dirty="0"/>
              <a:t>Browse through the visuals or submit one of your </a:t>
            </a:r>
            <a:br>
              <a:rPr lang="en-US" noProof="0" dirty="0"/>
            </a:br>
            <a:r>
              <a:rPr lang="en-US" noProof="0" dirty="0"/>
              <a:t>own for others to use</a:t>
            </a:r>
          </a:p>
          <a:p>
            <a:pPr lvl="1"/>
            <a:r>
              <a:rPr lang="en-US" noProof="0" dirty="0"/>
              <a:t>The list of available visuals is growing each month</a:t>
            </a:r>
          </a:p>
          <a:p>
            <a:pPr lvl="1"/>
            <a:r>
              <a:rPr lang="en-US" noProof="0" dirty="0"/>
              <a:t>Custom visuals will render in the Power BI service</a:t>
            </a:r>
          </a:p>
        </p:txBody>
      </p:sp>
      <p:sp>
        <p:nvSpPr>
          <p:cNvPr id="6" name="TextBox 5"/>
          <p:cNvSpPr txBox="1"/>
          <p:nvPr/>
        </p:nvSpPr>
        <p:spPr>
          <a:xfrm>
            <a:off x="682853" y="5562287"/>
            <a:ext cx="5084901" cy="794064"/>
          </a:xfrm>
          <a:prstGeom prst="rect">
            <a:avLst/>
          </a:prstGeom>
          <a:solidFill>
            <a:schemeClr val="accent1"/>
          </a:solid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AU"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Note: The topic of custom visual development is covered later in this training course</a:t>
            </a:r>
            <a:endPar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7" name="Picture 6"/>
          <p:cNvPicPr>
            <a:picLocks noChangeAspect="1"/>
          </p:cNvPicPr>
          <p:nvPr/>
        </p:nvPicPr>
        <p:blipFill>
          <a:blip r:embed="rId4"/>
          <a:stretch>
            <a:fillRect/>
          </a:stretch>
        </p:blipFill>
        <p:spPr>
          <a:xfrm>
            <a:off x="8356387" y="3661540"/>
            <a:ext cx="3108783" cy="2958798"/>
          </a:xfrm>
          <a:prstGeom prst="rect">
            <a:avLst/>
          </a:prstGeom>
        </p:spPr>
      </p:pic>
    </p:spTree>
    <p:extLst>
      <p:ext uri="{BB962C8B-B14F-4D97-AF65-F5344CB8AC3E}">
        <p14:creationId xmlns:p14="http://schemas.microsoft.com/office/powerpoint/2010/main" val="166247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Designing reports</a:t>
            </a:r>
          </a:p>
        </p:txBody>
      </p:sp>
      <p:sp>
        <p:nvSpPr>
          <p:cNvPr id="3" name="Content Placeholder 2"/>
          <p:cNvSpPr>
            <a:spLocks noGrp="1"/>
          </p:cNvSpPr>
          <p:nvPr>
            <p:ph sz="quarter" idx="10"/>
          </p:nvPr>
        </p:nvSpPr>
        <p:spPr/>
        <p:txBody>
          <a:bodyPr/>
          <a:lstStyle/>
          <a:p>
            <a:r>
              <a:rPr lang="en-US" noProof="0" dirty="0"/>
              <a:t>Custom visuals: Gallery (subset)</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76" y="1795296"/>
            <a:ext cx="7905914" cy="4624343"/>
          </a:xfrm>
          <a:prstGeom prst="rect">
            <a:avLst/>
          </a:prstGeom>
        </p:spPr>
      </p:pic>
      <p:sp>
        <p:nvSpPr>
          <p:cNvPr id="5" name="TextBox 4"/>
          <p:cNvSpPr txBox="1"/>
          <p:nvPr/>
        </p:nvSpPr>
        <p:spPr>
          <a:xfrm>
            <a:off x="10230034" y="5349276"/>
            <a:ext cx="1695046" cy="1406539"/>
          </a:xfrm>
          <a:prstGeom prst="rect">
            <a:avLst/>
          </a:prstGeom>
          <a:noFill/>
        </p:spPr>
        <p:txBody>
          <a:bodyPr wrap="square" lIns="182880" tIns="146304" rIns="182880" bIns="146304"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AU" sz="20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AU" sz="1800" b="0" i="0" u="none" strike="noStrike" kern="1200" cap="none" spc="0" normalizeH="0" baseline="0" noProof="0" dirty="0">
                <a:ln>
                  <a:noFill/>
                </a:ln>
                <a:solidFill>
                  <a:prstClr val="black"/>
                </a:solidFill>
                <a:effectLst/>
                <a:uLnTx/>
                <a:uFillTx/>
                <a:latin typeface="Segoe UI"/>
                <a:ea typeface="+mn-ea"/>
                <a:cs typeface="+mn-cs"/>
              </a:rPr>
              <a:t>* And the list is growing!</a:t>
            </a: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AU"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50017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Designing reports</a:t>
            </a:r>
            <a:endParaRPr lang="en-US" noProof="0" dirty="0"/>
          </a:p>
        </p:txBody>
      </p:sp>
      <p:sp>
        <p:nvSpPr>
          <p:cNvPr id="3" name="Content Placeholder 2"/>
          <p:cNvSpPr>
            <a:spLocks noGrp="1"/>
          </p:cNvSpPr>
          <p:nvPr>
            <p:ph sz="quarter" idx="10"/>
          </p:nvPr>
        </p:nvSpPr>
        <p:spPr/>
        <p:txBody>
          <a:bodyPr/>
          <a:lstStyle/>
          <a:p>
            <a:r>
              <a:rPr lang="en-US" noProof="0"/>
              <a:t>Custom visuals: R-powered Visuals</a:t>
            </a:r>
            <a:endParaRPr lang="en-US" noProof="0" dirty="0"/>
          </a:p>
        </p:txBody>
      </p:sp>
      <p:sp>
        <p:nvSpPr>
          <p:cNvPr id="4" name="Text Placeholder 3"/>
          <p:cNvSpPr>
            <a:spLocks noGrp="1"/>
          </p:cNvSpPr>
          <p:nvPr>
            <p:ph type="body" sz="quarter" idx="11"/>
          </p:nvPr>
        </p:nvSpPr>
        <p:spPr/>
        <p:txBody>
          <a:bodyPr/>
          <a:lstStyle/>
          <a:p>
            <a:r>
              <a:rPr lang="en-US" noProof="0" dirty="0"/>
              <a:t>A growing number of R-powered custom visuals are designed to deliver advanced analytics</a:t>
            </a:r>
          </a:p>
          <a:p>
            <a:r>
              <a:rPr lang="en-US" dirty="0"/>
              <a:t>Note:</a:t>
            </a:r>
          </a:p>
          <a:p>
            <a:pPr lvl="1"/>
            <a:r>
              <a:rPr lang="en-US" dirty="0"/>
              <a:t>The R engine must be installed </a:t>
            </a:r>
            <a:br>
              <a:rPr lang="en-US" dirty="0"/>
            </a:br>
            <a:r>
              <a:rPr lang="en-US" dirty="0"/>
              <a:t>on desktop</a:t>
            </a:r>
          </a:p>
          <a:p>
            <a:pPr lvl="1"/>
            <a:r>
              <a:rPr lang="en-US" dirty="0"/>
              <a:t>Specific R packages may need </a:t>
            </a:r>
            <a:br>
              <a:rPr lang="en-US" dirty="0"/>
            </a:br>
            <a:r>
              <a:rPr lang="en-US" dirty="0"/>
              <a:t>to be installed</a:t>
            </a:r>
            <a:endParaRPr lang="en-US" noProof="0" dirty="0"/>
          </a:p>
        </p:txBody>
      </p:sp>
      <p:pic>
        <p:nvPicPr>
          <p:cNvPr id="9" name="Picture 8"/>
          <p:cNvPicPr>
            <a:picLocks noChangeAspect="1"/>
          </p:cNvPicPr>
          <p:nvPr/>
        </p:nvPicPr>
        <p:blipFill>
          <a:blip r:embed="rId3"/>
          <a:stretch>
            <a:fillRect/>
          </a:stretch>
        </p:blipFill>
        <p:spPr>
          <a:xfrm>
            <a:off x="5405717" y="3520729"/>
            <a:ext cx="6241321" cy="2575783"/>
          </a:xfrm>
          <a:prstGeom prst="rect">
            <a:avLst/>
          </a:prstGeom>
        </p:spPr>
      </p:pic>
    </p:spTree>
    <p:extLst>
      <p:ext uri="{BB962C8B-B14F-4D97-AF65-F5344CB8AC3E}">
        <p14:creationId xmlns:p14="http://schemas.microsoft.com/office/powerpoint/2010/main" val="772532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Publishing to Power BI</a:t>
            </a:r>
          </a:p>
        </p:txBody>
      </p:sp>
      <p:sp>
        <p:nvSpPr>
          <p:cNvPr id="9" name="Content Placeholder 8"/>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a:xfrm>
            <a:off x="1749287" y="2332383"/>
            <a:ext cx="10176013" cy="4525617"/>
          </a:xfrm>
        </p:spPr>
        <p:txBody>
          <a:bodyPr/>
          <a:lstStyle/>
          <a:p>
            <a:r>
              <a:rPr lang="en-US" noProof="0" dirty="0"/>
              <a:t>The Power BI Desktop file can be uploaded to the Power BI service, or published directly</a:t>
            </a:r>
          </a:p>
          <a:p>
            <a:pPr lvl="1"/>
            <a:r>
              <a:rPr lang="en-US" noProof="0" dirty="0"/>
              <a:t>Publish directly to your workspace or a group</a:t>
            </a:r>
          </a:p>
          <a:p>
            <a:endParaRPr lang="en-US" noProof="0" dirty="0"/>
          </a:p>
        </p:txBody>
      </p:sp>
      <p:graphicFrame>
        <p:nvGraphicFramePr>
          <p:cNvPr id="5" name="Diagram 4"/>
          <p:cNvGraphicFramePr/>
          <p:nvPr>
            <p:extLst/>
          </p:nvPr>
        </p:nvGraphicFramePr>
        <p:xfrm>
          <a:off x="441738" y="1332000"/>
          <a:ext cx="11206923" cy="930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479713" y="2556103"/>
            <a:ext cx="1042078" cy="1563118"/>
          </a:xfrm>
          <a:prstGeom prst="rect">
            <a:avLst/>
          </a:prstGeom>
          <a:ln>
            <a:solidFill>
              <a:schemeClr val="bg1">
                <a:lumMod val="50000"/>
              </a:schemeClr>
            </a:solidFill>
          </a:ln>
        </p:spPr>
      </p:pic>
    </p:spTree>
    <p:extLst>
      <p:ext uri="{BB962C8B-B14F-4D97-AF65-F5344CB8AC3E}">
        <p14:creationId xmlns:p14="http://schemas.microsoft.com/office/powerpoint/2010/main" val="1977066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Publishing to Power BI</a:t>
            </a:r>
          </a:p>
        </p:txBody>
      </p:sp>
      <p:sp>
        <p:nvSpPr>
          <p:cNvPr id="3" name="Content Placeholder 2"/>
          <p:cNvSpPr>
            <a:spLocks noGrp="1"/>
          </p:cNvSpPr>
          <p:nvPr>
            <p:ph sz="quarter" idx="10"/>
          </p:nvPr>
        </p:nvSpPr>
        <p:spPr/>
        <p:txBody>
          <a:bodyPr/>
          <a:lstStyle/>
          <a:p>
            <a:r>
              <a:rPr lang="en-US" noProof="0" dirty="0"/>
              <a:t>Continued</a:t>
            </a:r>
          </a:p>
        </p:txBody>
      </p:sp>
      <p:sp>
        <p:nvSpPr>
          <p:cNvPr id="4" name="Text Placeholder 3"/>
          <p:cNvSpPr>
            <a:spLocks noGrp="1"/>
          </p:cNvSpPr>
          <p:nvPr>
            <p:ph type="body" sz="quarter" idx="11"/>
          </p:nvPr>
        </p:nvSpPr>
        <p:spPr/>
        <p:txBody>
          <a:bodyPr/>
          <a:lstStyle/>
          <a:p>
            <a:r>
              <a:rPr lang="en-US" dirty="0"/>
              <a:t>Note, if overwriting an existing dataset:</a:t>
            </a:r>
          </a:p>
          <a:p>
            <a:pPr lvl="1"/>
            <a:r>
              <a:rPr lang="en-US" dirty="0"/>
              <a:t>If there are two or more datasets with the same name, remove one, or rename the Power BI Desktop file</a:t>
            </a:r>
          </a:p>
          <a:p>
            <a:pPr lvl="1"/>
            <a:r>
              <a:rPr lang="en-US" dirty="0"/>
              <a:t>Renaming columns or measures can break existing reports or dashboard tiles</a:t>
            </a:r>
          </a:p>
          <a:p>
            <a:r>
              <a:rPr lang="en-US" noProof="0" dirty="0"/>
              <a:t>If row-level security roles have been defined, once published, assign users to roles</a:t>
            </a:r>
          </a:p>
          <a:p>
            <a:pPr lvl="1"/>
            <a:endParaRPr lang="en-US" noProof="0" dirty="0"/>
          </a:p>
        </p:txBody>
      </p:sp>
    </p:spTree>
    <p:extLst>
      <p:ext uri="{BB962C8B-B14F-4D97-AF65-F5344CB8AC3E}">
        <p14:creationId xmlns:p14="http://schemas.microsoft.com/office/powerpoint/2010/main" val="103670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endParaRPr lang="en-AU" dirty="0"/>
          </a:p>
        </p:txBody>
      </p:sp>
      <p:sp>
        <p:nvSpPr>
          <p:cNvPr id="4" name="Text Placeholder 3"/>
          <p:cNvSpPr>
            <a:spLocks noGrp="1"/>
          </p:cNvSpPr>
          <p:nvPr>
            <p:ph type="body" sz="quarter" idx="11"/>
          </p:nvPr>
        </p:nvSpPr>
        <p:spPr/>
        <p:txBody>
          <a:bodyPr/>
          <a:lstStyle/>
          <a:p>
            <a:pPr lvl="1"/>
            <a:r>
              <a:rPr lang="en-US" noProof="0" dirty="0"/>
              <a:t>Query parameters</a:t>
            </a:r>
          </a:p>
          <a:p>
            <a:pPr lvl="1"/>
            <a:r>
              <a:rPr lang="en-US" noProof="0" dirty="0"/>
              <a:t>Power BI template files</a:t>
            </a:r>
          </a:p>
          <a:p>
            <a:pPr lvl="1"/>
            <a:r>
              <a:rPr lang="en-US" noProof="0" dirty="0"/>
              <a:t>Running R scripts</a:t>
            </a:r>
          </a:p>
          <a:p>
            <a:pPr lvl="1"/>
            <a:r>
              <a:rPr lang="en-US" noProof="0" dirty="0"/>
              <a:t>Generating R visuals</a:t>
            </a:r>
          </a:p>
          <a:p>
            <a:pPr lvl="1"/>
            <a:r>
              <a:rPr lang="en-US" noProof="0" dirty="0"/>
              <a:t>Shape maps (Preview)</a:t>
            </a:r>
          </a:p>
        </p:txBody>
      </p:sp>
    </p:spTree>
    <p:extLst>
      <p:ext uri="{BB962C8B-B14F-4D97-AF65-F5344CB8AC3E}">
        <p14:creationId xmlns:p14="http://schemas.microsoft.com/office/powerpoint/2010/main" val="208895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Query parameters</a:t>
            </a:r>
          </a:p>
        </p:txBody>
      </p:sp>
      <p:sp>
        <p:nvSpPr>
          <p:cNvPr id="4" name="Text Placeholder 3"/>
          <p:cNvSpPr>
            <a:spLocks noGrp="1"/>
          </p:cNvSpPr>
          <p:nvPr>
            <p:ph type="body" sz="quarter" idx="11"/>
          </p:nvPr>
        </p:nvSpPr>
        <p:spPr/>
        <p:txBody>
          <a:bodyPr>
            <a:normAutofit/>
          </a:bodyPr>
          <a:lstStyle/>
          <a:p>
            <a:r>
              <a:rPr lang="en-US" noProof="0" dirty="0"/>
              <a:t>Query parameters allow users to easily make parts of their reports and data models depend on one or more parameter values</a:t>
            </a:r>
          </a:p>
          <a:p>
            <a:r>
              <a:rPr lang="en-US" noProof="0" dirty="0"/>
              <a:t>Parameters are defined in terms of:</a:t>
            </a:r>
          </a:p>
          <a:p>
            <a:pPr lvl="1"/>
            <a:r>
              <a:rPr lang="en-US" noProof="0" dirty="0"/>
              <a:t>Name, Description, Type, Allowed Values, Default and Current Value</a:t>
            </a:r>
          </a:p>
          <a:p>
            <a:r>
              <a:rPr lang="en-US" noProof="0" dirty="0"/>
              <a:t>Parameters are like other queries, and can be referenced from queries and loaded to the data model</a:t>
            </a:r>
          </a:p>
        </p:txBody>
      </p:sp>
    </p:spTree>
    <p:extLst>
      <p:ext uri="{BB962C8B-B14F-4D97-AF65-F5344CB8AC3E}">
        <p14:creationId xmlns:p14="http://schemas.microsoft.com/office/powerpoint/2010/main" val="2865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01</a:t>
            </a:r>
            <a:br>
              <a:rPr lang="en-US" noProof="0" dirty="0"/>
            </a:br>
            <a:r>
              <a:rPr lang="en-US" noProof="0" dirty="0"/>
              <a:t>Microsoft Power BI overview</a:t>
            </a:r>
          </a:p>
        </p:txBody>
      </p:sp>
      <p:sp>
        <p:nvSpPr>
          <p:cNvPr id="3" name="Text Placeholder 2"/>
          <p:cNvSpPr>
            <a:spLocks noGrp="1"/>
          </p:cNvSpPr>
          <p:nvPr>
            <p:ph type="body" sz="quarter" idx="10"/>
          </p:nvPr>
        </p:nvSpPr>
        <p:spPr/>
        <p:txBody>
          <a:bodyPr/>
          <a:lstStyle/>
          <a:p>
            <a:r>
              <a:rPr lang="en-US" noProof="0" dirty="0"/>
              <a:t>A new generation of BI</a:t>
            </a:r>
          </a:p>
          <a:p>
            <a:r>
              <a:rPr lang="en-US" noProof="0" dirty="0"/>
              <a:t>Introducing Microsoft Power BI</a:t>
            </a:r>
          </a:p>
          <a:p>
            <a:r>
              <a:rPr lang="en-US" noProof="0" dirty="0"/>
              <a:t>Power BI overview</a:t>
            </a:r>
          </a:p>
          <a:p>
            <a:r>
              <a:rPr lang="en-US" noProof="0" dirty="0"/>
              <a:t>Signing up for Power BI</a:t>
            </a:r>
          </a:p>
          <a:p>
            <a:r>
              <a:rPr lang="en-US" noProof="0" dirty="0"/>
              <a:t>A message for partners</a:t>
            </a:r>
          </a:p>
          <a:p>
            <a:endParaRPr lang="en-US" noProof="0" dirty="0"/>
          </a:p>
        </p:txBody>
      </p:sp>
    </p:spTree>
    <p:extLst>
      <p:ext uri="{BB962C8B-B14F-4D97-AF65-F5344CB8AC3E}">
        <p14:creationId xmlns:p14="http://schemas.microsoft.com/office/powerpoint/2010/main" val="115938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Power BI template files</a:t>
            </a:r>
          </a:p>
        </p:txBody>
      </p:sp>
      <p:sp>
        <p:nvSpPr>
          <p:cNvPr id="4" name="Text Placeholder 3"/>
          <p:cNvSpPr>
            <a:spLocks noGrp="1"/>
          </p:cNvSpPr>
          <p:nvPr>
            <p:ph type="body" sz="quarter" idx="11"/>
          </p:nvPr>
        </p:nvSpPr>
        <p:spPr/>
        <p:txBody>
          <a:bodyPr>
            <a:normAutofit/>
          </a:bodyPr>
          <a:lstStyle/>
          <a:p>
            <a:r>
              <a:rPr lang="en-US" noProof="0" dirty="0"/>
              <a:t>Templates allow users to export the definition of a Power BI Desktop report without including the actual data</a:t>
            </a:r>
          </a:p>
          <a:p>
            <a:pPr lvl="1"/>
            <a:r>
              <a:rPr lang="en-US" noProof="0" dirty="0"/>
              <a:t>Power BI Desktop file =</a:t>
            </a:r>
          </a:p>
          <a:p>
            <a:pPr lvl="2"/>
            <a:r>
              <a:rPr lang="en-US" noProof="0" dirty="0"/>
              <a:t>query definitions + data model + report + parameters (if any)</a:t>
            </a:r>
          </a:p>
          <a:p>
            <a:pPr lvl="1"/>
            <a:r>
              <a:rPr lang="en-US" noProof="0" dirty="0"/>
              <a:t>Users can easily instantiate a template by using Power BI Desktop, which will ask them for parameter values (if required) and create a new Power BI Desktop report (PBIX file) based upon the contents in the template file (PBIT file)</a:t>
            </a:r>
          </a:p>
        </p:txBody>
      </p:sp>
    </p:spTree>
    <p:extLst>
      <p:ext uri="{BB962C8B-B14F-4D97-AF65-F5344CB8AC3E}">
        <p14:creationId xmlns:p14="http://schemas.microsoft.com/office/powerpoint/2010/main" val="339884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Running R scripts</a:t>
            </a:r>
          </a:p>
        </p:txBody>
      </p:sp>
      <p:sp>
        <p:nvSpPr>
          <p:cNvPr id="4" name="Text Placeholder 3"/>
          <p:cNvSpPr>
            <a:spLocks noGrp="1"/>
          </p:cNvSpPr>
          <p:nvPr>
            <p:ph type="body" sz="quarter" idx="11"/>
          </p:nvPr>
        </p:nvSpPr>
        <p:spPr>
          <a:xfrm>
            <a:off x="5034224" y="1749425"/>
            <a:ext cx="6891076" cy="5108575"/>
          </a:xfrm>
        </p:spPr>
        <p:txBody>
          <a:bodyPr/>
          <a:lstStyle/>
          <a:p>
            <a:r>
              <a:rPr lang="en-US" noProof="0" dirty="0"/>
              <a:t>R scripts can be ran directly in Power BI Desktop, and resulting datasets imported into a Power BI Desktop data model</a:t>
            </a:r>
          </a:p>
          <a:p>
            <a:pPr lvl="1" indent="-237600"/>
            <a:r>
              <a:rPr lang="en-US" noProof="0" dirty="0"/>
              <a:t>R must be installed on the local machine</a:t>
            </a:r>
          </a:p>
          <a:p>
            <a:pPr lvl="1" indent="-237600"/>
            <a:r>
              <a:rPr lang="en-US" noProof="0" dirty="0"/>
              <a:t>Only data frames are imported</a:t>
            </a:r>
          </a:p>
          <a:p>
            <a:pPr lvl="1" indent="-237600"/>
            <a:r>
              <a:rPr lang="en-US" noProof="0" dirty="0"/>
              <a:t>Columns typed as Complex and Vector are not imported</a:t>
            </a:r>
          </a:p>
          <a:p>
            <a:pPr lvl="1" indent="-237600"/>
            <a:r>
              <a:rPr lang="en-US" noProof="0" dirty="0"/>
              <a:t>Can be refreshed with a gateway</a:t>
            </a:r>
          </a:p>
          <a:p>
            <a:pPr lvl="1" indent="-237600"/>
            <a:endParaRPr lang="en-US" noProof="0" dirty="0"/>
          </a:p>
        </p:txBody>
      </p:sp>
      <p:pic>
        <p:nvPicPr>
          <p:cNvPr id="6" name="Picture 5"/>
          <p:cNvPicPr>
            <a:picLocks noChangeAspect="1"/>
          </p:cNvPicPr>
          <p:nvPr/>
        </p:nvPicPr>
        <p:blipFill>
          <a:blip r:embed="rId3"/>
          <a:stretch>
            <a:fillRect/>
          </a:stretch>
        </p:blipFill>
        <p:spPr>
          <a:xfrm>
            <a:off x="468000" y="1764000"/>
            <a:ext cx="4364286" cy="4742857"/>
          </a:xfrm>
          <a:prstGeom prst="rect">
            <a:avLst/>
          </a:prstGeom>
        </p:spPr>
      </p:pic>
    </p:spTree>
    <p:extLst>
      <p:ext uri="{BB962C8B-B14F-4D97-AF65-F5344CB8AC3E}">
        <p14:creationId xmlns:p14="http://schemas.microsoft.com/office/powerpoint/2010/main" val="420484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Generating R visuals</a:t>
            </a:r>
          </a:p>
        </p:txBody>
      </p:sp>
      <p:sp>
        <p:nvSpPr>
          <p:cNvPr id="4" name="Text Placeholder 3"/>
          <p:cNvSpPr>
            <a:spLocks noGrp="1"/>
          </p:cNvSpPr>
          <p:nvPr>
            <p:ph type="body" sz="quarter" idx="11"/>
          </p:nvPr>
        </p:nvSpPr>
        <p:spPr>
          <a:xfrm>
            <a:off x="3436537" y="1749425"/>
            <a:ext cx="8488764" cy="5108575"/>
          </a:xfrm>
        </p:spPr>
        <p:txBody>
          <a:bodyPr>
            <a:normAutofit/>
          </a:bodyPr>
          <a:lstStyle/>
          <a:p>
            <a:r>
              <a:rPr lang="en-US" noProof="0" dirty="0"/>
              <a:t>R visuals render from R script, accepting input fields</a:t>
            </a:r>
          </a:p>
          <a:p>
            <a:r>
              <a:rPr lang="en-US" noProof="0" dirty="0"/>
              <a:t>Benefits:</a:t>
            </a:r>
          </a:p>
          <a:p>
            <a:pPr lvl="1"/>
            <a:r>
              <a:rPr lang="en-US" noProof="0" dirty="0"/>
              <a:t>Leverage the voluminous and growing number of out-of-the-box plots available in R</a:t>
            </a:r>
          </a:p>
          <a:p>
            <a:pPr lvl="1"/>
            <a:r>
              <a:rPr lang="en-US" noProof="0" dirty="0"/>
              <a:t>Easily customize R visuals by developing the script</a:t>
            </a:r>
          </a:p>
          <a:p>
            <a:pPr lvl="1"/>
            <a:r>
              <a:rPr lang="en-US" noProof="0" dirty="0"/>
              <a:t>Combine advanced analytics in visuals</a:t>
            </a:r>
          </a:p>
          <a:p>
            <a:pPr lvl="1"/>
            <a:r>
              <a:rPr lang="en-US" noProof="0" dirty="0"/>
              <a:t>Interact with R visuals in Power BI Desktop (filter, and cross-filter are supported)</a:t>
            </a:r>
          </a:p>
          <a:p>
            <a:endParaRPr lang="en-US" noProof="0" dirty="0"/>
          </a:p>
        </p:txBody>
      </p:sp>
      <p:pic>
        <p:nvPicPr>
          <p:cNvPr id="8" name="Picture 7"/>
          <p:cNvPicPr>
            <a:picLocks noChangeAspect="1"/>
          </p:cNvPicPr>
          <p:nvPr/>
        </p:nvPicPr>
        <p:blipFill>
          <a:blip r:embed="rId3"/>
          <a:stretch>
            <a:fillRect/>
          </a:stretch>
        </p:blipFill>
        <p:spPr>
          <a:xfrm>
            <a:off x="488527" y="1933442"/>
            <a:ext cx="2677291" cy="2548123"/>
          </a:xfrm>
          <a:prstGeom prst="rect">
            <a:avLst/>
          </a:prstGeom>
        </p:spPr>
      </p:pic>
    </p:spTree>
    <p:extLst>
      <p:ext uri="{BB962C8B-B14F-4D97-AF65-F5344CB8AC3E}">
        <p14:creationId xmlns:p14="http://schemas.microsoft.com/office/powerpoint/2010/main" val="401644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Describing additional capabilities</a:t>
            </a:r>
          </a:p>
        </p:txBody>
      </p:sp>
      <p:sp>
        <p:nvSpPr>
          <p:cNvPr id="3" name="Content Placeholder 2"/>
          <p:cNvSpPr>
            <a:spLocks noGrp="1"/>
          </p:cNvSpPr>
          <p:nvPr>
            <p:ph sz="quarter" idx="10"/>
          </p:nvPr>
        </p:nvSpPr>
        <p:spPr/>
        <p:txBody>
          <a:bodyPr/>
          <a:lstStyle/>
          <a:p>
            <a:r>
              <a:rPr lang="en-US" noProof="0" dirty="0"/>
              <a:t>Shape maps (Preview)</a:t>
            </a:r>
          </a:p>
        </p:txBody>
      </p:sp>
      <p:sp>
        <p:nvSpPr>
          <p:cNvPr id="4" name="Text Placeholder 3"/>
          <p:cNvSpPr>
            <a:spLocks noGrp="1"/>
          </p:cNvSpPr>
          <p:nvPr>
            <p:ph type="body" sz="quarter" idx="11"/>
          </p:nvPr>
        </p:nvSpPr>
        <p:spPr>
          <a:xfrm>
            <a:off x="269875" y="1749425"/>
            <a:ext cx="5348727" cy="5108575"/>
          </a:xfrm>
        </p:spPr>
        <p:txBody>
          <a:bodyPr>
            <a:normAutofit/>
          </a:bodyPr>
          <a:lstStyle/>
          <a:p>
            <a:pPr indent="-237600"/>
            <a:r>
              <a:rPr lang="en-US" noProof="0" dirty="0"/>
              <a:t>Custom maps can be used provided they are in the TopoJSON format</a:t>
            </a:r>
          </a:p>
          <a:p>
            <a:pPr indent="-237600"/>
            <a:r>
              <a:rPr lang="en-US" noProof="0" dirty="0"/>
              <a:t>Possibilities:</a:t>
            </a:r>
          </a:p>
          <a:p>
            <a:pPr lvl="1" indent="-237600"/>
            <a:r>
              <a:rPr lang="en-US" noProof="0" dirty="0"/>
              <a:t>Geographical maps</a:t>
            </a:r>
          </a:p>
          <a:p>
            <a:pPr lvl="1" indent="-237600"/>
            <a:r>
              <a:rPr lang="en-US" dirty="0"/>
              <a:t>Theater seat bookings</a:t>
            </a:r>
            <a:endParaRPr lang="en-US" noProof="0" dirty="0"/>
          </a:p>
          <a:p>
            <a:pPr lvl="1" indent="-237600"/>
            <a:r>
              <a:rPr lang="en-US" dirty="0"/>
              <a:t>Supermarket store</a:t>
            </a:r>
            <a:r>
              <a:rPr lang="en-US" noProof="0" dirty="0"/>
              <a:t> layouts</a:t>
            </a:r>
          </a:p>
        </p:txBody>
      </p:sp>
      <p:pic>
        <p:nvPicPr>
          <p:cNvPr id="6" name="Picture 5">
            <a:extLst>
              <a:ext uri="{FF2B5EF4-FFF2-40B4-BE49-F238E27FC236}">
                <a16:creationId xmlns:a16="http://schemas.microsoft.com/office/drawing/2014/main" xmlns="" id="{6E6E3C17-A2FF-4DB2-9B5D-45C651C46918}"/>
              </a:ext>
            </a:extLst>
          </p:cNvPr>
          <p:cNvPicPr>
            <a:picLocks noChangeAspect="1"/>
          </p:cNvPicPr>
          <p:nvPr/>
        </p:nvPicPr>
        <p:blipFill>
          <a:blip r:embed="rId3"/>
          <a:stretch>
            <a:fillRect/>
          </a:stretch>
        </p:blipFill>
        <p:spPr>
          <a:xfrm>
            <a:off x="4996837" y="1741402"/>
            <a:ext cx="6928243" cy="4178631"/>
          </a:xfrm>
          <a:prstGeom prst="rect">
            <a:avLst/>
          </a:prstGeom>
        </p:spPr>
      </p:pic>
    </p:spTree>
    <p:extLst>
      <p:ext uri="{BB962C8B-B14F-4D97-AF65-F5344CB8AC3E}">
        <p14:creationId xmlns:p14="http://schemas.microsoft.com/office/powerpoint/2010/main" val="3720758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Enhancing a Power BI Desktop solution</a:t>
            </a:r>
          </a:p>
        </p:txBody>
      </p:sp>
      <p:sp>
        <p:nvSpPr>
          <p:cNvPr id="4" name="Text Placeholder 3"/>
          <p:cNvSpPr>
            <a:spLocks noGrp="1"/>
          </p:cNvSpPr>
          <p:nvPr>
            <p:ph type="body" sz="quarter" idx="10"/>
          </p:nvPr>
        </p:nvSpPr>
        <p:spPr/>
        <p:txBody>
          <a:bodyPr/>
          <a:lstStyle/>
          <a:p>
            <a:r>
              <a:rPr lang="en-US" noProof="0" dirty="0"/>
              <a:t>05B</a:t>
            </a:r>
          </a:p>
        </p:txBody>
      </p:sp>
      <p:pic>
        <p:nvPicPr>
          <p:cNvPr id="2" name="Picture 1">
            <a:extLst>
              <a:ext uri="{FF2B5EF4-FFF2-40B4-BE49-F238E27FC236}">
                <a16:creationId xmlns:a16="http://schemas.microsoft.com/office/drawing/2014/main" xmlns="" id="{6221EA68-4BC5-4E6E-B8EA-B255027F5D5A}"/>
              </a:ext>
            </a:extLst>
          </p:cNvPr>
          <p:cNvPicPr>
            <a:picLocks noChangeAspect="1"/>
          </p:cNvPicPr>
          <p:nvPr/>
        </p:nvPicPr>
        <p:blipFill>
          <a:blip r:embed="rId3"/>
          <a:stretch>
            <a:fillRect/>
          </a:stretch>
        </p:blipFill>
        <p:spPr>
          <a:xfrm>
            <a:off x="3743718" y="2243579"/>
            <a:ext cx="7785263" cy="4470007"/>
          </a:xfrm>
          <a:prstGeom prst="rect">
            <a:avLst/>
          </a:prstGeom>
        </p:spPr>
      </p:pic>
    </p:spTree>
    <p:extLst>
      <p:ext uri="{BB962C8B-B14F-4D97-AF65-F5344CB8AC3E}">
        <p14:creationId xmlns:p14="http://schemas.microsoft.com/office/powerpoint/2010/main" val="169372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noProof="0" dirty="0"/>
              <a:t>Creating a Power BI Desktop solution</a:t>
            </a:r>
          </a:p>
        </p:txBody>
      </p:sp>
      <p:sp>
        <p:nvSpPr>
          <p:cNvPr id="5" name="Text Placeholder 4"/>
          <p:cNvSpPr>
            <a:spLocks noGrp="1"/>
          </p:cNvSpPr>
          <p:nvPr>
            <p:ph type="body" sz="quarter" idx="10"/>
          </p:nvPr>
        </p:nvSpPr>
        <p:spPr/>
        <p:txBody>
          <a:bodyPr>
            <a:normAutofit/>
          </a:bodyPr>
          <a:lstStyle/>
          <a:p>
            <a:r>
              <a:rPr lang="en-US" noProof="0" dirty="0"/>
              <a:t>05A | 70 minutes</a:t>
            </a:r>
          </a:p>
        </p:txBody>
      </p:sp>
      <p:sp>
        <p:nvSpPr>
          <p:cNvPr id="8" name="Text Placeholder 7"/>
          <p:cNvSpPr>
            <a:spLocks noGrp="1"/>
          </p:cNvSpPr>
          <p:nvPr>
            <p:ph type="body" sz="quarter" idx="11"/>
          </p:nvPr>
        </p:nvSpPr>
        <p:spPr/>
        <p:txBody>
          <a:bodyPr/>
          <a:lstStyle/>
          <a:p>
            <a:r>
              <a:rPr lang="en-US" noProof="0" dirty="0"/>
              <a:t>In this lab, you will create a Power BI Desktop solution to enable the reporting and analysis of US sales activity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2984" y="2391427"/>
            <a:ext cx="3571429" cy="205714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2985" y="4594294"/>
            <a:ext cx="3571429" cy="2057143"/>
          </a:xfrm>
          <a:prstGeom prst="rect">
            <a:avLst/>
          </a:prstGeom>
        </p:spPr>
      </p:pic>
    </p:spTree>
    <p:extLst>
      <p:ext uri="{BB962C8B-B14F-4D97-AF65-F5344CB8AC3E}">
        <p14:creationId xmlns:p14="http://schemas.microsoft.com/office/powerpoint/2010/main" val="319002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6" name="Content Placeholder 5"/>
          <p:cNvSpPr>
            <a:spLocks noGrp="1"/>
          </p:cNvSpPr>
          <p:nvPr>
            <p:ph sz="quarter" idx="10"/>
          </p:nvPr>
        </p:nvSpPr>
        <p:spPr/>
        <p:txBody>
          <a:bodyPr/>
          <a:lstStyle/>
          <a:p>
            <a:r>
              <a:rPr lang="en-US" dirty="0"/>
              <a:t>Continued</a:t>
            </a:r>
          </a:p>
        </p:txBody>
      </p:sp>
      <p:sp>
        <p:nvSpPr>
          <p:cNvPr id="7" name="Text Placeholder 6"/>
          <p:cNvSpPr>
            <a:spLocks noGrp="1"/>
          </p:cNvSpPr>
          <p:nvPr>
            <p:ph type="body" sz="quarter" idx="11"/>
          </p:nvPr>
        </p:nvSpPr>
        <p:spPr/>
        <p:txBody>
          <a:bodyPr>
            <a:normAutofit/>
          </a:bodyPr>
          <a:lstStyle/>
          <a:p>
            <a:pPr lvl="1"/>
            <a:r>
              <a:rPr lang="en-US" noProof="0" dirty="0"/>
              <a:t>Power BI Desktop is a companion desktop application to Power BI</a:t>
            </a:r>
          </a:p>
          <a:p>
            <a:pPr lvl="1"/>
            <a:r>
              <a:rPr lang="en-US" noProof="0" dirty="0"/>
              <a:t>Power BI Desktop is a visual data exploration and reporting tool</a:t>
            </a:r>
          </a:p>
          <a:p>
            <a:pPr lvl="1"/>
            <a:r>
              <a:rPr lang="en-US" noProof="0" dirty="0"/>
              <a:t>The tool enables simple and quick visualization of data</a:t>
            </a:r>
          </a:p>
          <a:p>
            <a:pPr lvl="1"/>
            <a:r>
              <a:rPr lang="en-US" noProof="0" dirty="0"/>
              <a:t>For complex schemas, a development methodology can involve:</a:t>
            </a:r>
          </a:p>
          <a:p>
            <a:pPr lvl="2"/>
            <a:r>
              <a:rPr lang="en-US" noProof="0" dirty="0"/>
              <a:t>Creating queries</a:t>
            </a:r>
          </a:p>
          <a:p>
            <a:pPr lvl="2"/>
            <a:r>
              <a:rPr lang="en-US" noProof="0" dirty="0"/>
              <a:t>Configuring relationships</a:t>
            </a:r>
          </a:p>
          <a:p>
            <a:pPr lvl="2"/>
            <a:r>
              <a:rPr lang="en-US" noProof="0" dirty="0"/>
              <a:t>Enhancing the model with hierarchies and calculations</a:t>
            </a:r>
          </a:p>
          <a:p>
            <a:pPr lvl="2"/>
            <a:r>
              <a:rPr lang="en-US" noProof="0" dirty="0"/>
              <a:t>Designing reports, including the use of custom visuals</a:t>
            </a:r>
          </a:p>
          <a:p>
            <a:pPr lvl="2"/>
            <a:r>
              <a:rPr lang="en-US" noProof="0" dirty="0"/>
              <a:t>Publishing to Power BI</a:t>
            </a:r>
          </a:p>
        </p:txBody>
      </p:sp>
    </p:spTree>
    <p:extLst>
      <p:ext uri="{BB962C8B-B14F-4D97-AF65-F5344CB8AC3E}">
        <p14:creationId xmlns:p14="http://schemas.microsoft.com/office/powerpoint/2010/main" val="153924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Key takeaways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a:bodyPr>
          <a:lstStyle/>
          <a:p>
            <a:pPr lvl="1"/>
            <a:r>
              <a:rPr lang="en-US" noProof="0" dirty="0"/>
              <a:t>The user can choose to work in the way that makes sense to them</a:t>
            </a:r>
          </a:p>
          <a:p>
            <a:pPr lvl="1"/>
            <a:r>
              <a:rPr lang="en-US" noProof="0" dirty="0"/>
              <a:t>Power BI Desktop files, once published, can have their data sources refreshed</a:t>
            </a:r>
          </a:p>
        </p:txBody>
      </p:sp>
    </p:spTree>
    <p:extLst>
      <p:ext uri="{BB962C8B-B14F-4D97-AF65-F5344CB8AC3E}">
        <p14:creationId xmlns:p14="http://schemas.microsoft.com/office/powerpoint/2010/main" val="415230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Partner opportunities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lnSpcReduction="10000"/>
          </a:bodyPr>
          <a:lstStyle/>
          <a:p>
            <a:pPr lvl="1"/>
            <a:r>
              <a:rPr lang="en-US" noProof="0" dirty="0"/>
              <a:t>Deliver high performance analysis and reporting</a:t>
            </a:r>
          </a:p>
          <a:p>
            <a:pPr lvl="1"/>
            <a:r>
              <a:rPr lang="en-US" noProof="0" dirty="0"/>
              <a:t>Store volumes of data with high compression (10x on average)</a:t>
            </a:r>
          </a:p>
          <a:p>
            <a:pPr lvl="1"/>
            <a:r>
              <a:rPr lang="en-US" noProof="0" dirty="0"/>
              <a:t>Or—use DirectQuery to “pass through” to supported data stores</a:t>
            </a:r>
          </a:p>
          <a:p>
            <a:pPr lvl="2"/>
            <a:r>
              <a:rPr lang="en-US" noProof="0" dirty="0"/>
              <a:t>Allows analysis and reporting over large volumes of data</a:t>
            </a:r>
          </a:p>
          <a:p>
            <a:pPr lvl="1"/>
            <a:r>
              <a:rPr lang="en-US" noProof="0" dirty="0"/>
              <a:t>Easily and efficiently integrate data from different data sources—organization, local and cloud</a:t>
            </a:r>
          </a:p>
          <a:p>
            <a:pPr lvl="1"/>
            <a:r>
              <a:rPr lang="en-US" noProof="0" dirty="0"/>
              <a:t>Source data from different data formats—relational, multidimensional, data feed, and file</a:t>
            </a:r>
          </a:p>
          <a:p>
            <a:pPr lvl="1"/>
            <a:r>
              <a:rPr lang="en-US" noProof="0" dirty="0"/>
              <a:t>Easily refresh data, when required</a:t>
            </a:r>
          </a:p>
          <a:p>
            <a:endParaRPr lang="en-US" noProof="0" dirty="0"/>
          </a:p>
        </p:txBody>
      </p:sp>
    </p:spTree>
    <p:extLst>
      <p:ext uri="{BB962C8B-B14F-4D97-AF65-F5344CB8AC3E}">
        <p14:creationId xmlns:p14="http://schemas.microsoft.com/office/powerpoint/2010/main" val="19232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Partner opportunities</a:t>
            </a:r>
          </a:p>
        </p:txBody>
      </p:sp>
      <p:sp>
        <p:nvSpPr>
          <p:cNvPr id="6" name="Content Placeholder 5"/>
          <p:cNvSpPr>
            <a:spLocks noGrp="1"/>
          </p:cNvSpPr>
          <p:nvPr>
            <p:ph sz="quarter" idx="10"/>
          </p:nvPr>
        </p:nvSpPr>
        <p:spPr/>
        <p:txBody>
          <a:bodyPr/>
          <a:lstStyle/>
          <a:p>
            <a:r>
              <a:rPr lang="en-US" noProof="0" dirty="0"/>
              <a:t>Continued</a:t>
            </a:r>
          </a:p>
        </p:txBody>
      </p:sp>
      <p:sp>
        <p:nvSpPr>
          <p:cNvPr id="7" name="Text Placeholder 6"/>
          <p:cNvSpPr>
            <a:spLocks noGrp="1"/>
          </p:cNvSpPr>
          <p:nvPr>
            <p:ph type="body" sz="quarter" idx="11"/>
          </p:nvPr>
        </p:nvSpPr>
        <p:spPr/>
        <p:txBody>
          <a:bodyPr>
            <a:normAutofit/>
          </a:bodyPr>
          <a:lstStyle/>
          <a:p>
            <a:pPr lvl="1"/>
            <a:r>
              <a:rPr lang="en-US" noProof="0" dirty="0"/>
              <a:t>Encapsulate “single version of the truth” business rules with model calculations</a:t>
            </a:r>
          </a:p>
          <a:p>
            <a:pPr lvl="2"/>
            <a:r>
              <a:rPr lang="en-US" noProof="0" dirty="0"/>
              <a:t>Produce sophisticated calculation logic with DAX</a:t>
            </a:r>
          </a:p>
          <a:p>
            <a:pPr lvl="2"/>
            <a:r>
              <a:rPr lang="en-US" noProof="0" dirty="0"/>
              <a:t>Produce Time Intelligence formulas (i.e. YTD, etc.)</a:t>
            </a:r>
          </a:p>
          <a:p>
            <a:pPr lvl="1"/>
            <a:r>
              <a:rPr lang="en-US" noProof="0" dirty="0"/>
              <a:t>Design modern, interactive reports—even with custom visuals</a:t>
            </a:r>
          </a:p>
          <a:p>
            <a:pPr lvl="1"/>
            <a:r>
              <a:rPr lang="en-US" noProof="0" dirty="0"/>
              <a:t>Secure data differently for different users</a:t>
            </a:r>
          </a:p>
          <a:p>
            <a:endParaRPr lang="en-US" noProof="0" dirty="0"/>
          </a:p>
        </p:txBody>
      </p:sp>
    </p:spTree>
    <p:extLst>
      <p:ext uri="{BB962C8B-B14F-4D97-AF65-F5344CB8AC3E}">
        <p14:creationId xmlns:p14="http://schemas.microsoft.com/office/powerpoint/2010/main" val="2483630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0" y="1448851"/>
            <a:ext cx="12192000" cy="5849640"/>
            <a:chOff x="0" y="1448851"/>
            <a:chExt cx="12192000" cy="5849640"/>
          </a:xfrm>
        </p:grpSpPr>
        <p:sp>
          <p:nvSpPr>
            <p:cNvPr id="50" name="Flowchart: Document 3"/>
            <p:cNvSpPr/>
            <p:nvPr/>
          </p:nvSpPr>
          <p:spPr bwMode="auto">
            <a:xfrm flipH="1" flipV="1">
              <a:off x="0" y="1448851"/>
              <a:ext cx="12192000" cy="584964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p:cNvGrpSpPr/>
            <p:nvPr/>
          </p:nvGrpSpPr>
          <p:grpSpPr>
            <a:xfrm>
              <a:off x="9070849" y="1595305"/>
              <a:ext cx="2900486" cy="775330"/>
              <a:chOff x="9144795" y="1677837"/>
              <a:chExt cx="2900486" cy="775330"/>
            </a:xfrm>
            <a:solidFill>
              <a:srgbClr val="EDC30D"/>
            </a:solidFill>
          </p:grpSpPr>
          <p:sp>
            <p:nvSpPr>
              <p:cNvPr id="54" name="Freeform 13"/>
              <p:cNvSpPr>
                <a:spLocks noChangeAspect="1" noEditPoints="1"/>
              </p:cNvSpPr>
              <p:nvPr/>
            </p:nvSpPr>
            <p:spPr bwMode="auto">
              <a:xfrm>
                <a:off x="11387797" y="1748186"/>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55" name="Freeform 25"/>
              <p:cNvSpPr>
                <a:spLocks noChangeAspect="1" noEditPoints="1"/>
              </p:cNvSpPr>
              <p:nvPr/>
            </p:nvSpPr>
            <p:spPr bwMode="auto">
              <a:xfrm>
                <a:off x="10640907" y="1677837"/>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sp>
            <p:nvSpPr>
              <p:cNvPr id="56" name="Freeform 5"/>
              <p:cNvSpPr>
                <a:spLocks noChangeAspect="1" noEditPoints="1"/>
              </p:cNvSpPr>
              <p:nvPr/>
            </p:nvSpPr>
            <p:spPr bwMode="auto">
              <a:xfrm>
                <a:off x="9144795" y="1788243"/>
                <a:ext cx="633114" cy="664924"/>
              </a:xfrm>
              <a:custGeom>
                <a:avLst/>
                <a:gdLst>
                  <a:gd name="T0" fmla="*/ 81 w 258"/>
                  <a:gd name="T1" fmla="*/ 52 h 271"/>
                  <a:gd name="T2" fmla="*/ 131 w 258"/>
                  <a:gd name="T3" fmla="*/ 0 h 271"/>
                  <a:gd name="T4" fmla="*/ 132 w 258"/>
                  <a:gd name="T5" fmla="*/ 103 h 271"/>
                  <a:gd name="T6" fmla="*/ 96 w 258"/>
                  <a:gd name="T7" fmla="*/ 89 h 271"/>
                  <a:gd name="T8" fmla="*/ 217 w 258"/>
                  <a:gd name="T9" fmla="*/ 263 h 271"/>
                  <a:gd name="T10" fmla="*/ 118 w 258"/>
                  <a:gd name="T11" fmla="*/ 271 h 271"/>
                  <a:gd name="T12" fmla="*/ 110 w 258"/>
                  <a:gd name="T13" fmla="*/ 197 h 271"/>
                  <a:gd name="T14" fmla="*/ 209 w 258"/>
                  <a:gd name="T15" fmla="*/ 189 h 271"/>
                  <a:gd name="T16" fmla="*/ 203 w 258"/>
                  <a:gd name="T17" fmla="*/ 253 h 271"/>
                  <a:gd name="T18" fmla="*/ 124 w 258"/>
                  <a:gd name="T19" fmla="*/ 203 h 271"/>
                  <a:gd name="T20" fmla="*/ 203 w 258"/>
                  <a:gd name="T21" fmla="*/ 253 h 271"/>
                  <a:gd name="T22" fmla="*/ 164 w 258"/>
                  <a:gd name="T23" fmla="*/ 266 h 271"/>
                  <a:gd name="T24" fmla="*/ 160 w 258"/>
                  <a:gd name="T25" fmla="*/ 262 h 271"/>
                  <a:gd name="T26" fmla="*/ 164 w 258"/>
                  <a:gd name="T27" fmla="*/ 266 h 271"/>
                  <a:gd name="T28" fmla="*/ 164 w 258"/>
                  <a:gd name="T29" fmla="*/ 261 h 271"/>
                  <a:gd name="T30" fmla="*/ 160 w 258"/>
                  <a:gd name="T31" fmla="*/ 259 h 271"/>
                  <a:gd name="T32" fmla="*/ 164 w 258"/>
                  <a:gd name="T33" fmla="*/ 261 h 271"/>
                  <a:gd name="T34" fmla="*/ 170 w 258"/>
                  <a:gd name="T35" fmla="*/ 266 h 271"/>
                  <a:gd name="T36" fmla="*/ 164 w 258"/>
                  <a:gd name="T37" fmla="*/ 262 h 271"/>
                  <a:gd name="T38" fmla="*/ 170 w 258"/>
                  <a:gd name="T39" fmla="*/ 266 h 271"/>
                  <a:gd name="T40" fmla="*/ 170 w 258"/>
                  <a:gd name="T41" fmla="*/ 261 h 271"/>
                  <a:gd name="T42" fmla="*/ 164 w 258"/>
                  <a:gd name="T43" fmla="*/ 258 h 271"/>
                  <a:gd name="T44" fmla="*/ 170 w 258"/>
                  <a:gd name="T45" fmla="*/ 261 h 271"/>
                  <a:gd name="T46" fmla="*/ 62 w 258"/>
                  <a:gd name="T47" fmla="*/ 262 h 271"/>
                  <a:gd name="T48" fmla="*/ 75 w 258"/>
                  <a:gd name="T49" fmla="*/ 198 h 271"/>
                  <a:gd name="T50" fmla="*/ 43 w 258"/>
                  <a:gd name="T51" fmla="*/ 262 h 271"/>
                  <a:gd name="T52" fmla="*/ 0 w 258"/>
                  <a:gd name="T53" fmla="*/ 262 h 271"/>
                  <a:gd name="T54" fmla="*/ 88 w 258"/>
                  <a:gd name="T55" fmla="*/ 120 h 271"/>
                  <a:gd name="T56" fmla="*/ 168 w 258"/>
                  <a:gd name="T57" fmla="*/ 120 h 271"/>
                  <a:gd name="T58" fmla="*/ 229 w 258"/>
                  <a:gd name="T59" fmla="*/ 165 h 271"/>
                  <a:gd name="T60" fmla="*/ 223 w 258"/>
                  <a:gd name="T61" fmla="*/ 262 h 271"/>
                  <a:gd name="T62" fmla="*/ 209 w 258"/>
                  <a:gd name="T63" fmla="*/ 183 h 271"/>
                  <a:gd name="T64" fmla="*/ 104 w 258"/>
                  <a:gd name="T65" fmla="*/ 197 h 271"/>
                  <a:gd name="T66" fmla="*/ 223 w 258"/>
                  <a:gd name="T67" fmla="*/ 154 h 271"/>
                  <a:gd name="T68" fmla="*/ 223 w 258"/>
                  <a:gd name="T69" fmla="*/ 154 h 271"/>
                  <a:gd name="T70" fmla="*/ 33 w 258"/>
                  <a:gd name="T71" fmla="*/ 15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8" h="271">
                    <a:moveTo>
                      <a:pt x="96" y="89"/>
                    </a:moveTo>
                    <a:cubicBezTo>
                      <a:pt x="86" y="79"/>
                      <a:pt x="81" y="66"/>
                      <a:pt x="81" y="52"/>
                    </a:cubicBezTo>
                    <a:cubicBezTo>
                      <a:pt x="81" y="38"/>
                      <a:pt x="85" y="25"/>
                      <a:pt x="95" y="15"/>
                    </a:cubicBezTo>
                    <a:cubicBezTo>
                      <a:pt x="105" y="5"/>
                      <a:pt x="118" y="0"/>
                      <a:pt x="131" y="0"/>
                    </a:cubicBezTo>
                    <a:cubicBezTo>
                      <a:pt x="159" y="0"/>
                      <a:pt x="182" y="23"/>
                      <a:pt x="182" y="51"/>
                    </a:cubicBezTo>
                    <a:cubicBezTo>
                      <a:pt x="182" y="80"/>
                      <a:pt x="160" y="103"/>
                      <a:pt x="132" y="103"/>
                    </a:cubicBezTo>
                    <a:cubicBezTo>
                      <a:pt x="131" y="103"/>
                      <a:pt x="131" y="103"/>
                      <a:pt x="131" y="103"/>
                    </a:cubicBezTo>
                    <a:cubicBezTo>
                      <a:pt x="118" y="103"/>
                      <a:pt x="105" y="99"/>
                      <a:pt x="96" y="89"/>
                    </a:cubicBezTo>
                    <a:close/>
                    <a:moveTo>
                      <a:pt x="217" y="197"/>
                    </a:moveTo>
                    <a:cubicBezTo>
                      <a:pt x="217" y="263"/>
                      <a:pt x="217" y="263"/>
                      <a:pt x="217" y="263"/>
                    </a:cubicBezTo>
                    <a:cubicBezTo>
                      <a:pt x="217" y="267"/>
                      <a:pt x="213" y="271"/>
                      <a:pt x="209" y="271"/>
                    </a:cubicBezTo>
                    <a:cubicBezTo>
                      <a:pt x="118" y="271"/>
                      <a:pt x="118" y="271"/>
                      <a:pt x="118" y="271"/>
                    </a:cubicBezTo>
                    <a:cubicBezTo>
                      <a:pt x="114" y="271"/>
                      <a:pt x="110" y="267"/>
                      <a:pt x="110" y="263"/>
                    </a:cubicBezTo>
                    <a:cubicBezTo>
                      <a:pt x="110" y="197"/>
                      <a:pt x="110" y="197"/>
                      <a:pt x="110" y="197"/>
                    </a:cubicBezTo>
                    <a:cubicBezTo>
                      <a:pt x="110" y="193"/>
                      <a:pt x="113" y="189"/>
                      <a:pt x="118" y="189"/>
                    </a:cubicBezTo>
                    <a:cubicBezTo>
                      <a:pt x="209" y="189"/>
                      <a:pt x="209" y="189"/>
                      <a:pt x="209" y="189"/>
                    </a:cubicBezTo>
                    <a:cubicBezTo>
                      <a:pt x="214" y="189"/>
                      <a:pt x="217" y="193"/>
                      <a:pt x="217" y="197"/>
                    </a:cubicBezTo>
                    <a:close/>
                    <a:moveTo>
                      <a:pt x="203" y="253"/>
                    </a:moveTo>
                    <a:cubicBezTo>
                      <a:pt x="203" y="203"/>
                      <a:pt x="203" y="203"/>
                      <a:pt x="203" y="203"/>
                    </a:cubicBezTo>
                    <a:cubicBezTo>
                      <a:pt x="124" y="203"/>
                      <a:pt x="124" y="203"/>
                      <a:pt x="124" y="203"/>
                    </a:cubicBezTo>
                    <a:cubicBezTo>
                      <a:pt x="124" y="253"/>
                      <a:pt x="124" y="253"/>
                      <a:pt x="124" y="253"/>
                    </a:cubicBezTo>
                    <a:lnTo>
                      <a:pt x="203" y="253"/>
                    </a:lnTo>
                    <a:close/>
                    <a:moveTo>
                      <a:pt x="164" y="266"/>
                    </a:moveTo>
                    <a:cubicBezTo>
                      <a:pt x="164" y="266"/>
                      <a:pt x="164" y="266"/>
                      <a:pt x="164" y="266"/>
                    </a:cubicBezTo>
                    <a:cubicBezTo>
                      <a:pt x="164" y="262"/>
                      <a:pt x="164" y="262"/>
                      <a:pt x="164" y="262"/>
                    </a:cubicBezTo>
                    <a:cubicBezTo>
                      <a:pt x="164" y="262"/>
                      <a:pt x="164" y="262"/>
                      <a:pt x="160" y="262"/>
                    </a:cubicBezTo>
                    <a:cubicBezTo>
                      <a:pt x="160" y="262"/>
                      <a:pt x="160" y="262"/>
                      <a:pt x="160" y="265"/>
                    </a:cubicBezTo>
                    <a:cubicBezTo>
                      <a:pt x="160" y="265"/>
                      <a:pt x="160" y="265"/>
                      <a:pt x="164" y="266"/>
                    </a:cubicBezTo>
                    <a:close/>
                    <a:moveTo>
                      <a:pt x="164" y="261"/>
                    </a:moveTo>
                    <a:cubicBezTo>
                      <a:pt x="164" y="261"/>
                      <a:pt x="164" y="261"/>
                      <a:pt x="164" y="261"/>
                    </a:cubicBezTo>
                    <a:cubicBezTo>
                      <a:pt x="164" y="258"/>
                      <a:pt x="164" y="258"/>
                      <a:pt x="164" y="258"/>
                    </a:cubicBezTo>
                    <a:cubicBezTo>
                      <a:pt x="164" y="258"/>
                      <a:pt x="164" y="258"/>
                      <a:pt x="160" y="259"/>
                    </a:cubicBezTo>
                    <a:cubicBezTo>
                      <a:pt x="160" y="259"/>
                      <a:pt x="160" y="259"/>
                      <a:pt x="160" y="261"/>
                    </a:cubicBezTo>
                    <a:cubicBezTo>
                      <a:pt x="160" y="261"/>
                      <a:pt x="160" y="261"/>
                      <a:pt x="164" y="261"/>
                    </a:cubicBezTo>
                    <a:close/>
                    <a:moveTo>
                      <a:pt x="170" y="266"/>
                    </a:moveTo>
                    <a:cubicBezTo>
                      <a:pt x="170" y="266"/>
                      <a:pt x="170" y="266"/>
                      <a:pt x="170" y="266"/>
                    </a:cubicBezTo>
                    <a:cubicBezTo>
                      <a:pt x="170" y="262"/>
                      <a:pt x="170" y="262"/>
                      <a:pt x="170" y="262"/>
                    </a:cubicBezTo>
                    <a:cubicBezTo>
                      <a:pt x="170" y="262"/>
                      <a:pt x="170" y="262"/>
                      <a:pt x="164" y="262"/>
                    </a:cubicBezTo>
                    <a:cubicBezTo>
                      <a:pt x="164" y="262"/>
                      <a:pt x="164" y="262"/>
                      <a:pt x="164" y="266"/>
                    </a:cubicBezTo>
                    <a:cubicBezTo>
                      <a:pt x="164" y="266"/>
                      <a:pt x="164" y="266"/>
                      <a:pt x="170" y="266"/>
                    </a:cubicBezTo>
                    <a:close/>
                    <a:moveTo>
                      <a:pt x="170" y="261"/>
                    </a:moveTo>
                    <a:cubicBezTo>
                      <a:pt x="170" y="261"/>
                      <a:pt x="170" y="261"/>
                      <a:pt x="170" y="261"/>
                    </a:cubicBezTo>
                    <a:cubicBezTo>
                      <a:pt x="170" y="257"/>
                      <a:pt x="170" y="257"/>
                      <a:pt x="170" y="257"/>
                    </a:cubicBezTo>
                    <a:cubicBezTo>
                      <a:pt x="170" y="257"/>
                      <a:pt x="170" y="257"/>
                      <a:pt x="164" y="258"/>
                    </a:cubicBezTo>
                    <a:cubicBezTo>
                      <a:pt x="164" y="258"/>
                      <a:pt x="164" y="258"/>
                      <a:pt x="164" y="261"/>
                    </a:cubicBezTo>
                    <a:cubicBezTo>
                      <a:pt x="164" y="261"/>
                      <a:pt x="164" y="261"/>
                      <a:pt x="170" y="261"/>
                    </a:cubicBezTo>
                    <a:close/>
                    <a:moveTo>
                      <a:pt x="104" y="262"/>
                    </a:moveTo>
                    <a:cubicBezTo>
                      <a:pt x="62" y="262"/>
                      <a:pt x="62" y="262"/>
                      <a:pt x="62" y="262"/>
                    </a:cubicBezTo>
                    <a:cubicBezTo>
                      <a:pt x="57" y="262"/>
                      <a:pt x="57" y="262"/>
                      <a:pt x="57" y="262"/>
                    </a:cubicBezTo>
                    <a:cubicBezTo>
                      <a:pt x="57" y="262"/>
                      <a:pt x="57" y="262"/>
                      <a:pt x="75" y="198"/>
                    </a:cubicBezTo>
                    <a:cubicBezTo>
                      <a:pt x="75" y="198"/>
                      <a:pt x="75" y="198"/>
                      <a:pt x="62" y="198"/>
                    </a:cubicBezTo>
                    <a:cubicBezTo>
                      <a:pt x="62" y="198"/>
                      <a:pt x="62" y="198"/>
                      <a:pt x="43" y="262"/>
                    </a:cubicBezTo>
                    <a:cubicBezTo>
                      <a:pt x="43" y="262"/>
                      <a:pt x="43" y="262"/>
                      <a:pt x="42" y="262"/>
                    </a:cubicBezTo>
                    <a:cubicBezTo>
                      <a:pt x="40" y="262"/>
                      <a:pt x="31" y="262"/>
                      <a:pt x="0" y="262"/>
                    </a:cubicBezTo>
                    <a:cubicBezTo>
                      <a:pt x="29" y="165"/>
                      <a:pt x="29" y="165"/>
                      <a:pt x="29" y="165"/>
                    </a:cubicBezTo>
                    <a:cubicBezTo>
                      <a:pt x="34" y="150"/>
                      <a:pt x="54" y="121"/>
                      <a:pt x="88" y="120"/>
                    </a:cubicBezTo>
                    <a:cubicBezTo>
                      <a:pt x="89" y="120"/>
                      <a:pt x="89" y="120"/>
                      <a:pt x="90" y="120"/>
                    </a:cubicBezTo>
                    <a:cubicBezTo>
                      <a:pt x="90" y="120"/>
                      <a:pt x="165" y="120"/>
                      <a:pt x="168" y="120"/>
                    </a:cubicBezTo>
                    <a:cubicBezTo>
                      <a:pt x="169" y="120"/>
                      <a:pt x="169" y="120"/>
                      <a:pt x="170" y="120"/>
                    </a:cubicBezTo>
                    <a:cubicBezTo>
                      <a:pt x="204" y="121"/>
                      <a:pt x="224" y="150"/>
                      <a:pt x="229" y="165"/>
                    </a:cubicBezTo>
                    <a:cubicBezTo>
                      <a:pt x="258" y="262"/>
                      <a:pt x="258" y="262"/>
                      <a:pt x="258" y="262"/>
                    </a:cubicBezTo>
                    <a:cubicBezTo>
                      <a:pt x="258" y="262"/>
                      <a:pt x="258" y="262"/>
                      <a:pt x="223" y="262"/>
                    </a:cubicBezTo>
                    <a:cubicBezTo>
                      <a:pt x="223" y="197"/>
                      <a:pt x="223" y="197"/>
                      <a:pt x="223" y="197"/>
                    </a:cubicBezTo>
                    <a:cubicBezTo>
                      <a:pt x="223" y="190"/>
                      <a:pt x="217" y="183"/>
                      <a:pt x="209" y="183"/>
                    </a:cubicBezTo>
                    <a:cubicBezTo>
                      <a:pt x="118" y="183"/>
                      <a:pt x="118" y="183"/>
                      <a:pt x="118" y="183"/>
                    </a:cubicBezTo>
                    <a:cubicBezTo>
                      <a:pt x="110" y="183"/>
                      <a:pt x="104" y="190"/>
                      <a:pt x="104" y="197"/>
                    </a:cubicBezTo>
                    <a:lnTo>
                      <a:pt x="104" y="262"/>
                    </a:lnTo>
                    <a:close/>
                    <a:moveTo>
                      <a:pt x="223" y="154"/>
                    </a:moveTo>
                    <a:cubicBezTo>
                      <a:pt x="224" y="155"/>
                      <a:pt x="224" y="156"/>
                      <a:pt x="225" y="157"/>
                    </a:cubicBezTo>
                    <a:cubicBezTo>
                      <a:pt x="224" y="156"/>
                      <a:pt x="224" y="155"/>
                      <a:pt x="223" y="154"/>
                    </a:cubicBezTo>
                    <a:close/>
                    <a:moveTo>
                      <a:pt x="35" y="154"/>
                    </a:moveTo>
                    <a:cubicBezTo>
                      <a:pt x="34" y="155"/>
                      <a:pt x="34" y="156"/>
                      <a:pt x="33" y="157"/>
                    </a:cubicBezTo>
                    <a:cubicBezTo>
                      <a:pt x="34" y="156"/>
                      <a:pt x="34" y="155"/>
                      <a:pt x="35" y="1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nvGrpSpPr>
              <p:cNvPr id="57" name="Group 4"/>
              <p:cNvGrpSpPr>
                <a:grpSpLocks/>
              </p:cNvGrpSpPr>
              <p:nvPr/>
            </p:nvGrpSpPr>
            <p:grpSpPr bwMode="auto">
              <a:xfrm>
                <a:off x="9890692" y="1712108"/>
                <a:ext cx="629033" cy="664924"/>
                <a:chOff x="3730" y="2047"/>
                <a:chExt cx="222" cy="226"/>
              </a:xfrm>
              <a:grpFill/>
            </p:grpSpPr>
            <p:sp>
              <p:nvSpPr>
                <p:cNvPr id="58"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59"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60"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sp>
              <p:nvSpPr>
                <p:cNvPr id="61"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algn="ctr" defTabSz="914225"/>
                  <a:endParaRPr lang="en-US" baseline="-25000" dirty="0">
                    <a:solidFill>
                      <a:srgbClr val="505050"/>
                    </a:solidFill>
                  </a:endParaRPr>
                </a:p>
              </p:txBody>
            </p:sp>
          </p:grpSp>
        </p:grpSp>
        <p:sp>
          <p:nvSpPr>
            <p:cNvPr id="62" name="TextBox 61"/>
            <p:cNvSpPr txBox="1"/>
            <p:nvPr/>
          </p:nvSpPr>
          <p:spPr>
            <a:xfrm>
              <a:off x="9520328" y="2437059"/>
              <a:ext cx="213535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Everyone</a:t>
              </a:r>
            </a:p>
          </p:txBody>
        </p:sp>
        <p:grpSp>
          <p:nvGrpSpPr>
            <p:cNvPr id="81" name="Group 80"/>
            <p:cNvGrpSpPr/>
            <p:nvPr/>
          </p:nvGrpSpPr>
          <p:grpSpPr>
            <a:xfrm>
              <a:off x="5096777" y="1484639"/>
              <a:ext cx="3749042" cy="824724"/>
              <a:chOff x="5040505" y="1286370"/>
              <a:chExt cx="2479205" cy="847621"/>
            </a:xfrm>
            <a:solidFill>
              <a:srgbClr val="EDC30D"/>
            </a:solidFill>
          </p:grpSpPr>
          <p:sp>
            <p:nvSpPr>
              <p:cNvPr id="82" name="Title 1"/>
              <p:cNvSpPr txBox="1">
                <a:spLocks/>
              </p:cNvSpPr>
              <p:nvPr/>
            </p:nvSpPr>
            <p:spPr>
              <a:xfrm>
                <a:off x="5040505" y="1286370"/>
                <a:ext cx="1511710" cy="845808"/>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3rd wave</a:t>
                </a:r>
                <a:r>
                  <a:rPr sz="2400" dirty="0">
                    <a:solidFill>
                      <a:schemeClr val="tx1"/>
                    </a:solidFill>
                    <a:latin typeface="Segoe UI Semibold" panose="020B0702040204020203" pitchFamily="34" charset="0"/>
                    <a:cs typeface="Segoe UI Semibold" panose="020B0702040204020203" pitchFamily="34" charset="0"/>
                  </a:rPr>
                  <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End user BI</a:t>
                </a:r>
              </a:p>
            </p:txBody>
          </p:sp>
          <p:cxnSp>
            <p:nvCxnSpPr>
              <p:cNvPr id="83" name="Straight Connector 82"/>
              <p:cNvCxnSpPr/>
              <p:nvPr/>
            </p:nvCxnSpPr>
            <p:spPr>
              <a:xfrm flipV="1">
                <a:off x="5040505" y="2132178"/>
                <a:ext cx="2479205" cy="1813"/>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4" name="Title 3"/>
          <p:cNvSpPr>
            <a:spLocks noGrp="1"/>
          </p:cNvSpPr>
          <p:nvPr>
            <p:ph type="title"/>
          </p:nvPr>
        </p:nvSpPr>
        <p:spPr/>
        <p:txBody>
          <a:bodyPr/>
          <a:lstStyle/>
          <a:p>
            <a:r>
              <a:rPr lang="en-US" noProof="0" dirty="0"/>
              <a:t>A new generation of BI</a:t>
            </a:r>
          </a:p>
        </p:txBody>
      </p:sp>
      <p:sp>
        <p:nvSpPr>
          <p:cNvPr id="5" name="Content Placeholder 4"/>
          <p:cNvSpPr>
            <a:spLocks noGrp="1"/>
          </p:cNvSpPr>
          <p:nvPr>
            <p:ph sz="quarter" idx="10"/>
          </p:nvPr>
        </p:nvSpPr>
        <p:spPr/>
        <p:txBody>
          <a:bodyPr/>
          <a:lstStyle/>
          <a:p>
            <a:r>
              <a:rPr lang="en-US" noProof="0" dirty="0"/>
              <a:t>Today, BI extends to everyone</a:t>
            </a:r>
          </a:p>
        </p:txBody>
      </p:sp>
      <p:grpSp>
        <p:nvGrpSpPr>
          <p:cNvPr id="85" name="Group 84"/>
          <p:cNvGrpSpPr/>
          <p:nvPr/>
        </p:nvGrpSpPr>
        <p:grpSpPr>
          <a:xfrm>
            <a:off x="0" y="2965567"/>
            <a:ext cx="12192000" cy="4214163"/>
            <a:chOff x="0" y="2965567"/>
            <a:chExt cx="12192000" cy="4214163"/>
          </a:xfrm>
        </p:grpSpPr>
        <p:sp>
          <p:nvSpPr>
            <p:cNvPr id="51" name="Flowchart: Document 3"/>
            <p:cNvSpPr/>
            <p:nvPr/>
          </p:nvSpPr>
          <p:spPr bwMode="auto">
            <a:xfrm flipH="1" flipV="1">
              <a:off x="0" y="2965567"/>
              <a:ext cx="12192000" cy="4214163"/>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p:cNvGrpSpPr/>
            <p:nvPr/>
          </p:nvGrpSpPr>
          <p:grpSpPr>
            <a:xfrm>
              <a:off x="9372283" y="3134790"/>
              <a:ext cx="2431443" cy="1071961"/>
              <a:chOff x="9372283" y="3156562"/>
              <a:chExt cx="2431443" cy="1071961"/>
            </a:xfrm>
            <a:solidFill>
              <a:srgbClr val="EDC30D"/>
            </a:solidFill>
          </p:grpSpPr>
          <p:sp>
            <p:nvSpPr>
              <p:cNvPr id="64" name="TextBox 15"/>
              <p:cNvSpPr txBox="1"/>
              <p:nvPr/>
            </p:nvSpPr>
            <p:spPr>
              <a:xfrm>
                <a:off x="9372283" y="3896124"/>
                <a:ext cx="2431443"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Analyst to end user</a:t>
                </a:r>
              </a:p>
            </p:txBody>
          </p:sp>
          <p:sp>
            <p:nvSpPr>
              <p:cNvPr id="65" name="Freeform 13"/>
              <p:cNvSpPr>
                <a:spLocks noChangeAspect="1" noEditPoints="1"/>
              </p:cNvSpPr>
              <p:nvPr/>
            </p:nvSpPr>
            <p:spPr bwMode="auto">
              <a:xfrm>
                <a:off x="10640907" y="3160388"/>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grpSp>
            <p:nvGrpSpPr>
              <p:cNvPr id="66" name="Group 4"/>
              <p:cNvGrpSpPr>
                <a:grpSpLocks/>
              </p:cNvGrpSpPr>
              <p:nvPr/>
            </p:nvGrpSpPr>
            <p:grpSpPr bwMode="auto">
              <a:xfrm>
                <a:off x="9890692" y="3156562"/>
                <a:ext cx="629033" cy="664924"/>
                <a:chOff x="3730" y="2047"/>
                <a:chExt cx="222" cy="226"/>
              </a:xfrm>
              <a:grpFill/>
            </p:grpSpPr>
            <p:sp>
              <p:nvSpPr>
                <p:cNvPr id="67" name="AutoShape 3"/>
                <p:cNvSpPr>
                  <a:spLocks noChangeAspect="1" noChangeArrowheads="1" noTextEdit="1"/>
                </p:cNvSpPr>
                <p:nvPr/>
              </p:nvSpPr>
              <p:spPr bwMode="auto">
                <a:xfrm>
                  <a:off x="3730" y="2047"/>
                  <a:ext cx="220" cy="2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68" name="Oval 5"/>
                <p:cNvSpPr>
                  <a:spLocks noChangeArrowheads="1"/>
                </p:cNvSpPr>
                <p:nvPr/>
              </p:nvSpPr>
              <p:spPr bwMode="auto">
                <a:xfrm>
                  <a:off x="3798" y="2049"/>
                  <a:ext cx="88" cy="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69" name="Freeform 6"/>
                <p:cNvSpPr>
                  <a:spLocks noEditPoints="1"/>
                </p:cNvSpPr>
                <p:nvPr/>
              </p:nvSpPr>
              <p:spPr bwMode="auto">
                <a:xfrm>
                  <a:off x="3835" y="2181"/>
                  <a:ext cx="58" cy="41"/>
                </a:xfrm>
                <a:custGeom>
                  <a:avLst/>
                  <a:gdLst>
                    <a:gd name="T0" fmla="*/ 12 w 24"/>
                    <a:gd name="T1" fmla="*/ 0 h 17"/>
                    <a:gd name="T2" fmla="*/ 0 w 24"/>
                    <a:gd name="T3" fmla="*/ 12 h 17"/>
                    <a:gd name="T4" fmla="*/ 0 w 24"/>
                    <a:gd name="T5" fmla="*/ 15 h 17"/>
                    <a:gd name="T6" fmla="*/ 7 w 24"/>
                    <a:gd name="T7" fmla="*/ 15 h 17"/>
                    <a:gd name="T8" fmla="*/ 12 w 24"/>
                    <a:gd name="T9" fmla="*/ 17 h 17"/>
                    <a:gd name="T10" fmla="*/ 17 w 24"/>
                    <a:gd name="T11" fmla="*/ 15 h 17"/>
                    <a:gd name="T12" fmla="*/ 21 w 24"/>
                    <a:gd name="T13" fmla="*/ 15 h 17"/>
                    <a:gd name="T14" fmla="*/ 21 w 24"/>
                    <a:gd name="T15" fmla="*/ 14 h 17"/>
                    <a:gd name="T16" fmla="*/ 24 w 24"/>
                    <a:gd name="T17" fmla="*/ 14 h 17"/>
                    <a:gd name="T18" fmla="*/ 24 w 24"/>
                    <a:gd name="T19" fmla="*/ 12 h 17"/>
                    <a:gd name="T20" fmla="*/ 12 w 24"/>
                    <a:gd name="T21" fmla="*/ 0 h 17"/>
                    <a:gd name="T22" fmla="*/ 5 w 24"/>
                    <a:gd name="T23" fmla="*/ 12 h 17"/>
                    <a:gd name="T24" fmla="*/ 3 w 24"/>
                    <a:gd name="T25" fmla="*/ 12 h 17"/>
                    <a:gd name="T26" fmla="*/ 2 w 24"/>
                    <a:gd name="T27" fmla="*/ 12 h 17"/>
                    <a:gd name="T28" fmla="*/ 3 w 24"/>
                    <a:gd name="T29" fmla="*/ 11 h 17"/>
                    <a:gd name="T30" fmla="*/ 5 w 24"/>
                    <a:gd name="T31" fmla="*/ 11 h 17"/>
                    <a:gd name="T32" fmla="*/ 5 w 24"/>
                    <a:gd name="T33" fmla="*/ 12 h 17"/>
                    <a:gd name="T34" fmla="*/ 5 w 24"/>
                    <a:gd name="T35" fmla="*/ 12 h 17"/>
                    <a:gd name="T36" fmla="*/ 7 w 24"/>
                    <a:gd name="T37" fmla="*/ 9 h 17"/>
                    <a:gd name="T38" fmla="*/ 6 w 24"/>
                    <a:gd name="T39" fmla="*/ 9 h 17"/>
                    <a:gd name="T40" fmla="*/ 6 w 24"/>
                    <a:gd name="T41" fmla="*/ 9 h 17"/>
                    <a:gd name="T42" fmla="*/ 4 w 24"/>
                    <a:gd name="T43" fmla="*/ 8 h 17"/>
                    <a:gd name="T44" fmla="*/ 4 w 24"/>
                    <a:gd name="T45" fmla="*/ 7 h 17"/>
                    <a:gd name="T46" fmla="*/ 5 w 24"/>
                    <a:gd name="T47" fmla="*/ 7 h 17"/>
                    <a:gd name="T48" fmla="*/ 6 w 24"/>
                    <a:gd name="T49" fmla="*/ 8 h 17"/>
                    <a:gd name="T50" fmla="*/ 7 w 24"/>
                    <a:gd name="T51" fmla="*/ 9 h 17"/>
                    <a:gd name="T52" fmla="*/ 12 w 24"/>
                    <a:gd name="T53" fmla="*/ 4 h 17"/>
                    <a:gd name="T54" fmla="*/ 12 w 24"/>
                    <a:gd name="T55" fmla="*/ 3 h 17"/>
                    <a:gd name="T56" fmla="*/ 13 w 24"/>
                    <a:gd name="T57" fmla="*/ 4 h 17"/>
                    <a:gd name="T58" fmla="*/ 13 w 24"/>
                    <a:gd name="T59" fmla="*/ 5 h 17"/>
                    <a:gd name="T60" fmla="*/ 12 w 24"/>
                    <a:gd name="T61" fmla="*/ 6 h 17"/>
                    <a:gd name="T62" fmla="*/ 12 w 24"/>
                    <a:gd name="T63" fmla="*/ 5 h 17"/>
                    <a:gd name="T64" fmla="*/ 12 w 24"/>
                    <a:gd name="T65" fmla="*/ 4 h 17"/>
                    <a:gd name="T66" fmla="*/ 13 w 24"/>
                    <a:gd name="T67" fmla="*/ 14 h 17"/>
                    <a:gd name="T68" fmla="*/ 10 w 24"/>
                    <a:gd name="T69" fmla="*/ 13 h 17"/>
                    <a:gd name="T70" fmla="*/ 7 w 24"/>
                    <a:gd name="T71" fmla="*/ 4 h 17"/>
                    <a:gd name="T72" fmla="*/ 14 w 24"/>
                    <a:gd name="T73" fmla="*/ 11 h 17"/>
                    <a:gd name="T74" fmla="*/ 13 w 24"/>
                    <a:gd name="T75" fmla="*/ 14 h 17"/>
                    <a:gd name="T76" fmla="*/ 17 w 24"/>
                    <a:gd name="T77" fmla="*/ 5 h 17"/>
                    <a:gd name="T78" fmla="*/ 16 w 24"/>
                    <a:gd name="T79" fmla="*/ 6 h 17"/>
                    <a:gd name="T80" fmla="*/ 15 w 24"/>
                    <a:gd name="T81" fmla="*/ 7 h 17"/>
                    <a:gd name="T82" fmla="*/ 15 w 24"/>
                    <a:gd name="T83" fmla="*/ 7 h 17"/>
                    <a:gd name="T84" fmla="*/ 15 w 24"/>
                    <a:gd name="T85" fmla="*/ 6 h 17"/>
                    <a:gd name="T86" fmla="*/ 16 w 24"/>
                    <a:gd name="T87" fmla="*/ 4 h 17"/>
                    <a:gd name="T88" fmla="*/ 17 w 24"/>
                    <a:gd name="T89" fmla="*/ 4 h 17"/>
                    <a:gd name="T90" fmla="*/ 17 w 24"/>
                    <a:gd name="T91" fmla="*/ 5 h 17"/>
                    <a:gd name="T92" fmla="*/ 18 w 24"/>
                    <a:gd name="T93" fmla="*/ 9 h 17"/>
                    <a:gd name="T94" fmla="*/ 17 w 24"/>
                    <a:gd name="T95" fmla="*/ 9 h 17"/>
                    <a:gd name="T96" fmla="*/ 18 w 24"/>
                    <a:gd name="T97" fmla="*/ 8 h 17"/>
                    <a:gd name="T98" fmla="*/ 19 w 24"/>
                    <a:gd name="T99" fmla="*/ 7 h 17"/>
                    <a:gd name="T100" fmla="*/ 20 w 24"/>
                    <a:gd name="T101" fmla="*/ 7 h 17"/>
                    <a:gd name="T102" fmla="*/ 20 w 24"/>
                    <a:gd name="T103" fmla="*/ 8 h 17"/>
                    <a:gd name="T104" fmla="*/ 18 w 24"/>
                    <a:gd name="T105" fmla="*/ 9 h 17"/>
                    <a:gd name="T106" fmla="*/ 18 w 24"/>
                    <a:gd name="T107" fmla="*/ 9 h 17"/>
                    <a:gd name="T108" fmla="*/ 22 w 24"/>
                    <a:gd name="T109" fmla="*/ 12 h 17"/>
                    <a:gd name="T110" fmla="*/ 21 w 24"/>
                    <a:gd name="T111" fmla="*/ 12 h 17"/>
                    <a:gd name="T112" fmla="*/ 19 w 24"/>
                    <a:gd name="T113" fmla="*/ 12 h 17"/>
                    <a:gd name="T114" fmla="*/ 19 w 24"/>
                    <a:gd name="T115" fmla="*/ 12 h 17"/>
                    <a:gd name="T116" fmla="*/ 19 w 24"/>
                    <a:gd name="T117" fmla="*/ 11 h 17"/>
                    <a:gd name="T118" fmla="*/ 21 w 24"/>
                    <a:gd name="T119" fmla="*/ 11 h 17"/>
                    <a:gd name="T120" fmla="*/ 22 w 24"/>
                    <a:gd name="T12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 h="17">
                      <a:moveTo>
                        <a:pt x="12" y="0"/>
                      </a:moveTo>
                      <a:cubicBezTo>
                        <a:pt x="6" y="0"/>
                        <a:pt x="0" y="6"/>
                        <a:pt x="0" y="12"/>
                      </a:cubicBezTo>
                      <a:cubicBezTo>
                        <a:pt x="0" y="13"/>
                        <a:pt x="0" y="14"/>
                        <a:pt x="0" y="15"/>
                      </a:cubicBezTo>
                      <a:cubicBezTo>
                        <a:pt x="0" y="15"/>
                        <a:pt x="0" y="15"/>
                        <a:pt x="7" y="15"/>
                      </a:cubicBezTo>
                      <a:cubicBezTo>
                        <a:pt x="8" y="16"/>
                        <a:pt x="10" y="17"/>
                        <a:pt x="12" y="17"/>
                      </a:cubicBezTo>
                      <a:cubicBezTo>
                        <a:pt x="14" y="17"/>
                        <a:pt x="16" y="16"/>
                        <a:pt x="17" y="15"/>
                      </a:cubicBezTo>
                      <a:cubicBezTo>
                        <a:pt x="17" y="15"/>
                        <a:pt x="17" y="15"/>
                        <a:pt x="21" y="15"/>
                      </a:cubicBezTo>
                      <a:cubicBezTo>
                        <a:pt x="21" y="14"/>
                        <a:pt x="21" y="14"/>
                        <a:pt x="21" y="14"/>
                      </a:cubicBezTo>
                      <a:cubicBezTo>
                        <a:pt x="22" y="14"/>
                        <a:pt x="23" y="14"/>
                        <a:pt x="24" y="14"/>
                      </a:cubicBezTo>
                      <a:cubicBezTo>
                        <a:pt x="24" y="14"/>
                        <a:pt x="24" y="13"/>
                        <a:pt x="24" y="12"/>
                      </a:cubicBezTo>
                      <a:cubicBezTo>
                        <a:pt x="24" y="6"/>
                        <a:pt x="19" y="0"/>
                        <a:pt x="12" y="0"/>
                      </a:cubicBezTo>
                      <a:close/>
                      <a:moveTo>
                        <a:pt x="5" y="12"/>
                      </a:moveTo>
                      <a:cubicBezTo>
                        <a:pt x="3" y="12"/>
                        <a:pt x="3" y="12"/>
                        <a:pt x="3" y="12"/>
                      </a:cubicBezTo>
                      <a:cubicBezTo>
                        <a:pt x="3" y="12"/>
                        <a:pt x="2" y="12"/>
                        <a:pt x="2" y="12"/>
                      </a:cubicBezTo>
                      <a:cubicBezTo>
                        <a:pt x="2" y="11"/>
                        <a:pt x="3" y="11"/>
                        <a:pt x="3" y="11"/>
                      </a:cubicBezTo>
                      <a:cubicBezTo>
                        <a:pt x="5" y="11"/>
                        <a:pt x="5" y="11"/>
                        <a:pt x="5" y="11"/>
                      </a:cubicBezTo>
                      <a:cubicBezTo>
                        <a:pt x="5" y="11"/>
                        <a:pt x="5" y="11"/>
                        <a:pt x="5" y="12"/>
                      </a:cubicBezTo>
                      <a:cubicBezTo>
                        <a:pt x="5" y="12"/>
                        <a:pt x="5" y="12"/>
                        <a:pt x="5" y="12"/>
                      </a:cubicBezTo>
                      <a:close/>
                      <a:moveTo>
                        <a:pt x="7" y="9"/>
                      </a:moveTo>
                      <a:cubicBezTo>
                        <a:pt x="7" y="9"/>
                        <a:pt x="6" y="9"/>
                        <a:pt x="6" y="9"/>
                      </a:cubicBezTo>
                      <a:cubicBezTo>
                        <a:pt x="6" y="9"/>
                        <a:pt x="6" y="9"/>
                        <a:pt x="6" y="9"/>
                      </a:cubicBezTo>
                      <a:cubicBezTo>
                        <a:pt x="4" y="8"/>
                        <a:pt x="4" y="8"/>
                        <a:pt x="4" y="8"/>
                      </a:cubicBezTo>
                      <a:cubicBezTo>
                        <a:pt x="4" y="8"/>
                        <a:pt x="4" y="8"/>
                        <a:pt x="4" y="7"/>
                      </a:cubicBezTo>
                      <a:cubicBezTo>
                        <a:pt x="4" y="7"/>
                        <a:pt x="5" y="7"/>
                        <a:pt x="5" y="7"/>
                      </a:cubicBezTo>
                      <a:cubicBezTo>
                        <a:pt x="6" y="8"/>
                        <a:pt x="6" y="8"/>
                        <a:pt x="6" y="8"/>
                      </a:cubicBezTo>
                      <a:cubicBezTo>
                        <a:pt x="7" y="8"/>
                        <a:pt x="7" y="9"/>
                        <a:pt x="7" y="9"/>
                      </a:cubicBezTo>
                      <a:close/>
                      <a:moveTo>
                        <a:pt x="12" y="4"/>
                      </a:moveTo>
                      <a:cubicBezTo>
                        <a:pt x="12" y="3"/>
                        <a:pt x="12" y="3"/>
                        <a:pt x="12" y="3"/>
                      </a:cubicBezTo>
                      <a:cubicBezTo>
                        <a:pt x="12" y="3"/>
                        <a:pt x="13" y="3"/>
                        <a:pt x="13" y="4"/>
                      </a:cubicBezTo>
                      <a:cubicBezTo>
                        <a:pt x="13" y="5"/>
                        <a:pt x="13" y="5"/>
                        <a:pt x="13" y="5"/>
                      </a:cubicBezTo>
                      <a:cubicBezTo>
                        <a:pt x="13" y="6"/>
                        <a:pt x="12" y="6"/>
                        <a:pt x="12" y="6"/>
                      </a:cubicBezTo>
                      <a:cubicBezTo>
                        <a:pt x="12" y="6"/>
                        <a:pt x="12" y="6"/>
                        <a:pt x="12" y="5"/>
                      </a:cubicBezTo>
                      <a:cubicBezTo>
                        <a:pt x="12" y="4"/>
                        <a:pt x="12" y="4"/>
                        <a:pt x="12" y="4"/>
                      </a:cubicBezTo>
                      <a:close/>
                      <a:moveTo>
                        <a:pt x="13" y="14"/>
                      </a:moveTo>
                      <a:cubicBezTo>
                        <a:pt x="12" y="15"/>
                        <a:pt x="11" y="14"/>
                        <a:pt x="10" y="13"/>
                      </a:cubicBezTo>
                      <a:cubicBezTo>
                        <a:pt x="9" y="12"/>
                        <a:pt x="7" y="4"/>
                        <a:pt x="7" y="4"/>
                      </a:cubicBezTo>
                      <a:cubicBezTo>
                        <a:pt x="7" y="4"/>
                        <a:pt x="13" y="10"/>
                        <a:pt x="14" y="11"/>
                      </a:cubicBezTo>
                      <a:cubicBezTo>
                        <a:pt x="14" y="12"/>
                        <a:pt x="14" y="14"/>
                        <a:pt x="13" y="14"/>
                      </a:cubicBezTo>
                      <a:close/>
                      <a:moveTo>
                        <a:pt x="17" y="5"/>
                      </a:moveTo>
                      <a:cubicBezTo>
                        <a:pt x="16" y="6"/>
                        <a:pt x="16" y="6"/>
                        <a:pt x="16" y="6"/>
                      </a:cubicBezTo>
                      <a:cubicBezTo>
                        <a:pt x="16" y="7"/>
                        <a:pt x="16" y="7"/>
                        <a:pt x="15" y="7"/>
                      </a:cubicBezTo>
                      <a:cubicBezTo>
                        <a:pt x="15" y="7"/>
                        <a:pt x="15" y="7"/>
                        <a:pt x="15" y="7"/>
                      </a:cubicBezTo>
                      <a:cubicBezTo>
                        <a:pt x="15" y="6"/>
                        <a:pt x="15" y="6"/>
                        <a:pt x="15" y="6"/>
                      </a:cubicBezTo>
                      <a:cubicBezTo>
                        <a:pt x="16" y="4"/>
                        <a:pt x="16" y="4"/>
                        <a:pt x="16" y="4"/>
                      </a:cubicBezTo>
                      <a:cubicBezTo>
                        <a:pt x="16" y="4"/>
                        <a:pt x="16" y="4"/>
                        <a:pt x="17" y="4"/>
                      </a:cubicBezTo>
                      <a:cubicBezTo>
                        <a:pt x="17" y="4"/>
                        <a:pt x="17" y="5"/>
                        <a:pt x="17" y="5"/>
                      </a:cubicBezTo>
                      <a:close/>
                      <a:moveTo>
                        <a:pt x="18" y="9"/>
                      </a:moveTo>
                      <a:cubicBezTo>
                        <a:pt x="18" y="9"/>
                        <a:pt x="18" y="9"/>
                        <a:pt x="17" y="9"/>
                      </a:cubicBezTo>
                      <a:cubicBezTo>
                        <a:pt x="17" y="8"/>
                        <a:pt x="17" y="8"/>
                        <a:pt x="18" y="8"/>
                      </a:cubicBezTo>
                      <a:cubicBezTo>
                        <a:pt x="19" y="7"/>
                        <a:pt x="19" y="7"/>
                        <a:pt x="19" y="7"/>
                      </a:cubicBezTo>
                      <a:cubicBezTo>
                        <a:pt x="19" y="7"/>
                        <a:pt x="20" y="7"/>
                        <a:pt x="20" y="7"/>
                      </a:cubicBezTo>
                      <a:cubicBezTo>
                        <a:pt x="20" y="7"/>
                        <a:pt x="20" y="8"/>
                        <a:pt x="20" y="8"/>
                      </a:cubicBezTo>
                      <a:cubicBezTo>
                        <a:pt x="18" y="9"/>
                        <a:pt x="18" y="9"/>
                        <a:pt x="18" y="9"/>
                      </a:cubicBezTo>
                      <a:cubicBezTo>
                        <a:pt x="18" y="9"/>
                        <a:pt x="18" y="9"/>
                        <a:pt x="18" y="9"/>
                      </a:cubicBezTo>
                      <a:close/>
                      <a:moveTo>
                        <a:pt x="22" y="12"/>
                      </a:moveTo>
                      <a:cubicBezTo>
                        <a:pt x="22" y="12"/>
                        <a:pt x="21" y="12"/>
                        <a:pt x="21" y="12"/>
                      </a:cubicBezTo>
                      <a:cubicBezTo>
                        <a:pt x="19" y="12"/>
                        <a:pt x="19" y="12"/>
                        <a:pt x="19" y="12"/>
                      </a:cubicBezTo>
                      <a:cubicBezTo>
                        <a:pt x="19" y="12"/>
                        <a:pt x="19" y="12"/>
                        <a:pt x="19" y="12"/>
                      </a:cubicBezTo>
                      <a:cubicBezTo>
                        <a:pt x="19" y="11"/>
                        <a:pt x="19" y="11"/>
                        <a:pt x="19" y="11"/>
                      </a:cubicBezTo>
                      <a:cubicBezTo>
                        <a:pt x="21" y="11"/>
                        <a:pt x="21" y="11"/>
                        <a:pt x="21" y="11"/>
                      </a:cubicBezTo>
                      <a:cubicBezTo>
                        <a:pt x="21" y="11"/>
                        <a:pt x="22" y="11"/>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sp>
              <p:nvSpPr>
                <p:cNvPr id="70" name="Freeform 7"/>
                <p:cNvSpPr>
                  <a:spLocks/>
                </p:cNvSpPr>
                <p:nvPr/>
              </p:nvSpPr>
              <p:spPr bwMode="auto">
                <a:xfrm>
                  <a:off x="3730" y="2149"/>
                  <a:ext cx="222" cy="122"/>
                </a:xfrm>
                <a:custGeom>
                  <a:avLst/>
                  <a:gdLst>
                    <a:gd name="T0" fmla="*/ 76 w 91"/>
                    <a:gd name="T1" fmla="*/ 50 h 50"/>
                    <a:gd name="T2" fmla="*/ 91 w 91"/>
                    <a:gd name="T3" fmla="*/ 50 h 50"/>
                    <a:gd name="T4" fmla="*/ 81 w 91"/>
                    <a:gd name="T5" fmla="*/ 16 h 50"/>
                    <a:gd name="T6" fmla="*/ 60 w 91"/>
                    <a:gd name="T7" fmla="*/ 0 h 50"/>
                    <a:gd name="T8" fmla="*/ 32 w 91"/>
                    <a:gd name="T9" fmla="*/ 0 h 50"/>
                    <a:gd name="T10" fmla="*/ 10 w 91"/>
                    <a:gd name="T11" fmla="*/ 16 h 50"/>
                    <a:gd name="T12" fmla="*/ 0 w 91"/>
                    <a:gd name="T13" fmla="*/ 50 h 50"/>
                    <a:gd name="T14" fmla="*/ 15 w 91"/>
                    <a:gd name="T15" fmla="*/ 50 h 50"/>
                    <a:gd name="T16" fmla="*/ 22 w 91"/>
                    <a:gd name="T17" fmla="*/ 27 h 50"/>
                    <a:gd name="T18" fmla="*/ 27 w 91"/>
                    <a:gd name="T19" fmla="*/ 27 h 50"/>
                    <a:gd name="T20" fmla="*/ 20 w 91"/>
                    <a:gd name="T21" fmla="*/ 50 h 50"/>
                    <a:gd name="T22" fmla="*/ 72 w 91"/>
                    <a:gd name="T23" fmla="*/ 50 h 50"/>
                    <a:gd name="T24" fmla="*/ 68 w 91"/>
                    <a:gd name="T25" fmla="*/ 36 h 50"/>
                    <a:gd name="T26" fmla="*/ 56 w 91"/>
                    <a:gd name="T27" fmla="*/ 41 h 50"/>
                    <a:gd name="T28" fmla="*/ 40 w 91"/>
                    <a:gd name="T29" fmla="*/ 25 h 50"/>
                    <a:gd name="T30" fmla="*/ 56 w 91"/>
                    <a:gd name="T31" fmla="*/ 9 h 50"/>
                    <a:gd name="T32" fmla="*/ 72 w 91"/>
                    <a:gd name="T33" fmla="*/ 25 h 50"/>
                    <a:gd name="T34" fmla="*/ 71 w 91"/>
                    <a:gd name="T35" fmla="*/ 31 h 50"/>
                    <a:gd name="T36" fmla="*/ 76 w 91"/>
                    <a:gd name="T3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1" h="50">
                      <a:moveTo>
                        <a:pt x="76" y="50"/>
                      </a:moveTo>
                      <a:cubicBezTo>
                        <a:pt x="91" y="50"/>
                        <a:pt x="91" y="50"/>
                        <a:pt x="91" y="50"/>
                      </a:cubicBezTo>
                      <a:cubicBezTo>
                        <a:pt x="81" y="16"/>
                        <a:pt x="81" y="16"/>
                        <a:pt x="81" y="16"/>
                      </a:cubicBezTo>
                      <a:cubicBezTo>
                        <a:pt x="80" y="10"/>
                        <a:pt x="73" y="0"/>
                        <a:pt x="60" y="0"/>
                      </a:cubicBezTo>
                      <a:cubicBezTo>
                        <a:pt x="32" y="0"/>
                        <a:pt x="32" y="0"/>
                        <a:pt x="32" y="0"/>
                      </a:cubicBezTo>
                      <a:cubicBezTo>
                        <a:pt x="19" y="0"/>
                        <a:pt x="12" y="10"/>
                        <a:pt x="10" y="16"/>
                      </a:cubicBezTo>
                      <a:cubicBezTo>
                        <a:pt x="0" y="50"/>
                        <a:pt x="0" y="50"/>
                        <a:pt x="0" y="50"/>
                      </a:cubicBezTo>
                      <a:cubicBezTo>
                        <a:pt x="15" y="50"/>
                        <a:pt x="15" y="50"/>
                        <a:pt x="15" y="50"/>
                      </a:cubicBezTo>
                      <a:cubicBezTo>
                        <a:pt x="22" y="27"/>
                        <a:pt x="22" y="27"/>
                        <a:pt x="22" y="27"/>
                      </a:cubicBezTo>
                      <a:cubicBezTo>
                        <a:pt x="27" y="27"/>
                        <a:pt x="27" y="27"/>
                        <a:pt x="27" y="27"/>
                      </a:cubicBezTo>
                      <a:cubicBezTo>
                        <a:pt x="20" y="50"/>
                        <a:pt x="20" y="50"/>
                        <a:pt x="20" y="50"/>
                      </a:cubicBezTo>
                      <a:cubicBezTo>
                        <a:pt x="72" y="50"/>
                        <a:pt x="72" y="50"/>
                        <a:pt x="72" y="50"/>
                      </a:cubicBezTo>
                      <a:cubicBezTo>
                        <a:pt x="70" y="44"/>
                        <a:pt x="69" y="39"/>
                        <a:pt x="68" y="36"/>
                      </a:cubicBezTo>
                      <a:cubicBezTo>
                        <a:pt x="65" y="39"/>
                        <a:pt x="61" y="41"/>
                        <a:pt x="56" y="41"/>
                      </a:cubicBezTo>
                      <a:cubicBezTo>
                        <a:pt x="47" y="41"/>
                        <a:pt x="40" y="34"/>
                        <a:pt x="40" y="25"/>
                      </a:cubicBezTo>
                      <a:cubicBezTo>
                        <a:pt x="40" y="17"/>
                        <a:pt x="47" y="9"/>
                        <a:pt x="56" y="9"/>
                      </a:cubicBezTo>
                      <a:cubicBezTo>
                        <a:pt x="65" y="9"/>
                        <a:pt x="72" y="17"/>
                        <a:pt x="72" y="25"/>
                      </a:cubicBezTo>
                      <a:cubicBezTo>
                        <a:pt x="72" y="27"/>
                        <a:pt x="72" y="29"/>
                        <a:pt x="71" y="31"/>
                      </a:cubicBezTo>
                      <a:cubicBezTo>
                        <a:pt x="76" y="50"/>
                        <a:pt x="76" y="50"/>
                        <a:pt x="76" y="50"/>
                      </a:cubicBezTo>
                      <a:close/>
                    </a:path>
                  </a:pathLst>
                </a:custGeom>
                <a:solidFill>
                  <a:srgbClr val="EDC3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baseline="-25000" dirty="0">
                    <a:solidFill>
                      <a:srgbClr val="505050"/>
                    </a:solidFill>
                  </a:endParaRPr>
                </a:p>
              </p:txBody>
            </p:sp>
          </p:grpSp>
        </p:grpSp>
        <p:grpSp>
          <p:nvGrpSpPr>
            <p:cNvPr id="75" name="Group 74"/>
            <p:cNvGrpSpPr/>
            <p:nvPr/>
          </p:nvGrpSpPr>
          <p:grpSpPr>
            <a:xfrm>
              <a:off x="3280900" y="3184584"/>
              <a:ext cx="5508645" cy="841899"/>
              <a:chOff x="3533313" y="3141063"/>
              <a:chExt cx="5508645" cy="841899"/>
            </a:xfrm>
            <a:solidFill>
              <a:srgbClr val="EDC30D"/>
            </a:solidFill>
          </p:grpSpPr>
          <p:sp>
            <p:nvSpPr>
              <p:cNvPr id="76" name="Title 1"/>
              <p:cNvSpPr txBox="1">
                <a:spLocks/>
              </p:cNvSpPr>
              <p:nvPr/>
            </p:nvSpPr>
            <p:spPr>
              <a:xfrm>
                <a:off x="3533313" y="3141063"/>
                <a:ext cx="2286000" cy="822960"/>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sz="2400" dirty="0">
                    <a:solidFill>
                      <a:schemeClr val="tx1"/>
                    </a:solidFill>
                    <a:latin typeface="Segoe UI Semibold" panose="020B0702040204020203" pitchFamily="34" charset="0"/>
                    <a:cs typeface="Segoe UI Semibold" panose="020B0702040204020203" pitchFamily="34" charset="0"/>
                  </a:rPr>
                  <a:t>2</a:t>
                </a:r>
                <a:r>
                  <a:rPr sz="2400" baseline="30000" dirty="0">
                    <a:solidFill>
                      <a:schemeClr val="tx1"/>
                    </a:solidFill>
                    <a:latin typeface="Segoe UI Semibold" panose="020B0702040204020203" pitchFamily="34" charset="0"/>
                    <a:cs typeface="Segoe UI Semibold" panose="020B0702040204020203" pitchFamily="34" charset="0"/>
                  </a:rPr>
                  <a:t>nd</a:t>
                </a:r>
                <a:r>
                  <a:rPr sz="2400" dirty="0">
                    <a:solidFill>
                      <a:schemeClr val="tx1"/>
                    </a:solidFill>
                    <a:latin typeface="Segoe UI Semibold" panose="020B0702040204020203" pitchFamily="34" charset="0"/>
                    <a:cs typeface="Segoe UI Semibold" panose="020B0702040204020203" pitchFamily="34" charset="0"/>
                  </a:rPr>
                  <a:t> wave</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Self-service BI</a:t>
                </a:r>
              </a:p>
            </p:txBody>
          </p:sp>
          <p:cxnSp>
            <p:nvCxnSpPr>
              <p:cNvPr id="77" name="Straight Connector 76"/>
              <p:cNvCxnSpPr/>
              <p:nvPr/>
            </p:nvCxnSpPr>
            <p:spPr>
              <a:xfrm>
                <a:off x="3533314" y="3924477"/>
                <a:ext cx="5508644" cy="58485"/>
              </a:xfrm>
              <a:prstGeom prst="line">
                <a:avLst/>
              </a:prstGeom>
              <a:grpFill/>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4" name="Group 83"/>
          <p:cNvGrpSpPr/>
          <p:nvPr/>
        </p:nvGrpSpPr>
        <p:grpSpPr>
          <a:xfrm>
            <a:off x="0" y="4323238"/>
            <a:ext cx="12192000" cy="2752476"/>
            <a:chOff x="0" y="4323238"/>
            <a:chExt cx="12192000" cy="2752476"/>
          </a:xfrm>
        </p:grpSpPr>
        <p:sp>
          <p:nvSpPr>
            <p:cNvPr id="52" name="Flowchart: Document 3"/>
            <p:cNvSpPr/>
            <p:nvPr/>
          </p:nvSpPr>
          <p:spPr bwMode="auto">
            <a:xfrm flipH="1" flipV="1">
              <a:off x="0" y="4323238"/>
              <a:ext cx="12192000" cy="27524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1" name="Group 70"/>
            <p:cNvGrpSpPr/>
            <p:nvPr/>
          </p:nvGrpSpPr>
          <p:grpSpPr>
            <a:xfrm>
              <a:off x="9440040" y="4940049"/>
              <a:ext cx="2167592" cy="1126120"/>
              <a:chOff x="9504208" y="4624939"/>
              <a:chExt cx="2167592" cy="1126120"/>
            </a:xfrm>
            <a:solidFill>
              <a:srgbClr val="EDC30D"/>
            </a:solidFill>
          </p:grpSpPr>
          <p:sp>
            <p:nvSpPr>
              <p:cNvPr id="72" name="TextBox 4"/>
              <p:cNvSpPr txBox="1"/>
              <p:nvPr/>
            </p:nvSpPr>
            <p:spPr>
              <a:xfrm>
                <a:off x="9504208" y="5418660"/>
                <a:ext cx="2167592" cy="332399"/>
              </a:xfrm>
              <a:prstGeom prst="rect">
                <a:avLst/>
              </a:prstGeom>
              <a:noFill/>
            </p:spPr>
            <p:txBody>
              <a:bodyPr wrap="square" lIns="0" tIns="0" rIns="0" bIns="0" rtlCol="0">
                <a:spAutoFit/>
              </a:bodyPr>
              <a:lstStyle/>
              <a:p>
                <a:pPr algn="ctr" defTabSz="914192">
                  <a:lnSpc>
                    <a:spcPct val="90000"/>
                  </a:lnSpc>
                  <a:spcAft>
                    <a:spcPts val="588"/>
                  </a:spcAft>
                </a:pPr>
                <a:r>
                  <a:rPr lang="en-US" sz="2400" spc="-100" dirty="0">
                    <a:ln w="3175">
                      <a:noFill/>
                    </a:ln>
                    <a:solidFill>
                      <a:srgbClr val="EDC30D"/>
                    </a:solidFill>
                    <a:cs typeface="Segoe UI Semibold" panose="020B0702040204020203" pitchFamily="34" charset="0"/>
                  </a:rPr>
                  <a:t>IT to end user</a:t>
                </a:r>
              </a:p>
            </p:txBody>
          </p:sp>
          <p:sp>
            <p:nvSpPr>
              <p:cNvPr id="73" name="Freeform 13"/>
              <p:cNvSpPr>
                <a:spLocks noChangeAspect="1" noEditPoints="1"/>
              </p:cNvSpPr>
              <p:nvPr/>
            </p:nvSpPr>
            <p:spPr bwMode="auto">
              <a:xfrm>
                <a:off x="10640907" y="4624939"/>
                <a:ext cx="657484" cy="667042"/>
              </a:xfrm>
              <a:custGeom>
                <a:avLst/>
                <a:gdLst>
                  <a:gd name="T0" fmla="*/ 147 w 288"/>
                  <a:gd name="T1" fmla="*/ 116 h 293"/>
                  <a:gd name="T2" fmla="*/ 147 w 288"/>
                  <a:gd name="T3" fmla="*/ 116 h 293"/>
                  <a:gd name="T4" fmla="*/ 147 w 288"/>
                  <a:gd name="T5" fmla="*/ 116 h 293"/>
                  <a:gd name="T6" fmla="*/ 203 w 288"/>
                  <a:gd name="T7" fmla="*/ 58 h 293"/>
                  <a:gd name="T8" fmla="*/ 146 w 288"/>
                  <a:gd name="T9" fmla="*/ 1 h 293"/>
                  <a:gd name="T10" fmla="*/ 106 w 288"/>
                  <a:gd name="T11" fmla="*/ 18 h 293"/>
                  <a:gd name="T12" fmla="*/ 90 w 288"/>
                  <a:gd name="T13" fmla="*/ 59 h 293"/>
                  <a:gd name="T14" fmla="*/ 107 w 288"/>
                  <a:gd name="T15" fmla="*/ 99 h 293"/>
                  <a:gd name="T16" fmla="*/ 147 w 288"/>
                  <a:gd name="T17" fmla="*/ 116 h 293"/>
                  <a:gd name="T18" fmla="*/ 240 w 288"/>
                  <a:gd name="T19" fmla="*/ 293 h 293"/>
                  <a:gd name="T20" fmla="*/ 288 w 288"/>
                  <a:gd name="T21" fmla="*/ 292 h 293"/>
                  <a:gd name="T22" fmla="*/ 255 w 288"/>
                  <a:gd name="T23" fmla="*/ 185 h 293"/>
                  <a:gd name="T24" fmla="*/ 189 w 288"/>
                  <a:gd name="T25" fmla="*/ 135 h 293"/>
                  <a:gd name="T26" fmla="*/ 172 w 288"/>
                  <a:gd name="T27" fmla="*/ 135 h 293"/>
                  <a:gd name="T28" fmla="*/ 172 w 288"/>
                  <a:gd name="T29" fmla="*/ 136 h 293"/>
                  <a:gd name="T30" fmla="*/ 173 w 288"/>
                  <a:gd name="T31" fmla="*/ 137 h 293"/>
                  <a:gd name="T32" fmla="*/ 172 w 288"/>
                  <a:gd name="T33" fmla="*/ 139 h 293"/>
                  <a:gd name="T34" fmla="*/ 161 w 288"/>
                  <a:gd name="T35" fmla="*/ 155 h 293"/>
                  <a:gd name="T36" fmla="*/ 173 w 288"/>
                  <a:gd name="T37" fmla="*/ 232 h 293"/>
                  <a:gd name="T38" fmla="*/ 148 w 288"/>
                  <a:gd name="T39" fmla="*/ 263 h 293"/>
                  <a:gd name="T40" fmla="*/ 138 w 288"/>
                  <a:gd name="T41" fmla="*/ 250 h 293"/>
                  <a:gd name="T42" fmla="*/ 123 w 288"/>
                  <a:gd name="T43" fmla="*/ 233 h 293"/>
                  <a:gd name="T44" fmla="*/ 133 w 288"/>
                  <a:gd name="T45" fmla="*/ 155 h 293"/>
                  <a:gd name="T46" fmla="*/ 122 w 288"/>
                  <a:gd name="T47" fmla="*/ 139 h 293"/>
                  <a:gd name="T48" fmla="*/ 122 w 288"/>
                  <a:gd name="T49" fmla="*/ 138 h 293"/>
                  <a:gd name="T50" fmla="*/ 122 w 288"/>
                  <a:gd name="T51" fmla="*/ 136 h 293"/>
                  <a:gd name="T52" fmla="*/ 122 w 288"/>
                  <a:gd name="T53" fmla="*/ 135 h 293"/>
                  <a:gd name="T54" fmla="*/ 101 w 288"/>
                  <a:gd name="T55" fmla="*/ 135 h 293"/>
                  <a:gd name="T56" fmla="*/ 33 w 288"/>
                  <a:gd name="T57" fmla="*/ 185 h 293"/>
                  <a:gd name="T58" fmla="*/ 0 w 288"/>
                  <a:gd name="T59" fmla="*/ 293 h 293"/>
                  <a:gd name="T60" fmla="*/ 49 w 288"/>
                  <a:gd name="T61" fmla="*/ 293 h 293"/>
                  <a:gd name="T62" fmla="*/ 69 w 288"/>
                  <a:gd name="T63" fmla="*/ 222 h 293"/>
                  <a:gd name="T64" fmla="*/ 84 w 288"/>
                  <a:gd name="T65" fmla="*/ 222 h 293"/>
                  <a:gd name="T66" fmla="*/ 63 w 288"/>
                  <a:gd name="T67" fmla="*/ 293 h 293"/>
                  <a:gd name="T68" fmla="*/ 225 w 288"/>
                  <a:gd name="T69" fmla="*/ 293 h 293"/>
                  <a:gd name="T70" fmla="*/ 205 w 288"/>
                  <a:gd name="T71" fmla="*/ 221 h 293"/>
                  <a:gd name="T72" fmla="*/ 219 w 288"/>
                  <a:gd name="T73" fmla="*/ 221 h 293"/>
                  <a:gd name="T74" fmla="*/ 240 w 288"/>
                  <a:gd name="T75" fmla="*/ 293 h 293"/>
                  <a:gd name="T76" fmla="*/ 154 w 288"/>
                  <a:gd name="T77" fmla="*/ 150 h 293"/>
                  <a:gd name="T78" fmla="*/ 164 w 288"/>
                  <a:gd name="T79" fmla="*/ 138 h 293"/>
                  <a:gd name="T80" fmla="*/ 164 w 288"/>
                  <a:gd name="T81" fmla="*/ 137 h 293"/>
                  <a:gd name="T82" fmla="*/ 162 w 288"/>
                  <a:gd name="T83" fmla="*/ 135 h 293"/>
                  <a:gd name="T84" fmla="*/ 158 w 288"/>
                  <a:gd name="T85" fmla="*/ 132 h 293"/>
                  <a:gd name="T86" fmla="*/ 147 w 288"/>
                  <a:gd name="T87" fmla="*/ 130 h 293"/>
                  <a:gd name="T88" fmla="*/ 137 w 288"/>
                  <a:gd name="T89" fmla="*/ 132 h 293"/>
                  <a:gd name="T90" fmla="*/ 132 w 288"/>
                  <a:gd name="T91" fmla="*/ 135 h 293"/>
                  <a:gd name="T92" fmla="*/ 131 w 288"/>
                  <a:gd name="T93" fmla="*/ 138 h 293"/>
                  <a:gd name="T94" fmla="*/ 131 w 288"/>
                  <a:gd name="T95" fmla="*/ 138 h 293"/>
                  <a:gd name="T96" fmla="*/ 140 w 288"/>
                  <a:gd name="T97" fmla="*/ 150 h 293"/>
                  <a:gd name="T98" fmla="*/ 143 w 288"/>
                  <a:gd name="T99" fmla="*/ 152 h 293"/>
                  <a:gd name="T100" fmla="*/ 132 w 288"/>
                  <a:gd name="T101" fmla="*/ 230 h 293"/>
                  <a:gd name="T102" fmla="*/ 144 w 288"/>
                  <a:gd name="T103" fmla="*/ 244 h 293"/>
                  <a:gd name="T104" fmla="*/ 146 w 288"/>
                  <a:gd name="T105" fmla="*/ 247 h 293"/>
                  <a:gd name="T106" fmla="*/ 148 w 288"/>
                  <a:gd name="T107" fmla="*/ 249 h 293"/>
                  <a:gd name="T108" fmla="*/ 150 w 288"/>
                  <a:gd name="T109" fmla="*/ 247 h 293"/>
                  <a:gd name="T110" fmla="*/ 152 w 288"/>
                  <a:gd name="T111" fmla="*/ 244 h 293"/>
                  <a:gd name="T112" fmla="*/ 164 w 288"/>
                  <a:gd name="T113" fmla="*/ 230 h 293"/>
                  <a:gd name="T114" fmla="*/ 152 w 288"/>
                  <a:gd name="T115" fmla="*/ 152 h 293"/>
                  <a:gd name="T116" fmla="*/ 154 w 288"/>
                  <a:gd name="T117" fmla="*/ 15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8" h="293">
                    <a:moveTo>
                      <a:pt x="147" y="116"/>
                    </a:moveTo>
                    <a:cubicBezTo>
                      <a:pt x="147" y="116"/>
                      <a:pt x="147" y="116"/>
                      <a:pt x="147" y="116"/>
                    </a:cubicBezTo>
                    <a:cubicBezTo>
                      <a:pt x="147" y="116"/>
                      <a:pt x="147" y="116"/>
                      <a:pt x="147" y="116"/>
                    </a:cubicBezTo>
                    <a:cubicBezTo>
                      <a:pt x="178" y="115"/>
                      <a:pt x="203" y="89"/>
                      <a:pt x="203" y="58"/>
                    </a:cubicBezTo>
                    <a:cubicBezTo>
                      <a:pt x="202" y="26"/>
                      <a:pt x="177" y="0"/>
                      <a:pt x="146" y="1"/>
                    </a:cubicBezTo>
                    <a:cubicBezTo>
                      <a:pt x="131" y="1"/>
                      <a:pt x="117" y="7"/>
                      <a:pt x="106" y="18"/>
                    </a:cubicBezTo>
                    <a:cubicBezTo>
                      <a:pt x="96" y="29"/>
                      <a:pt x="90" y="43"/>
                      <a:pt x="90" y="59"/>
                    </a:cubicBezTo>
                    <a:cubicBezTo>
                      <a:pt x="90" y="74"/>
                      <a:pt x="96" y="89"/>
                      <a:pt x="107" y="99"/>
                    </a:cubicBezTo>
                    <a:cubicBezTo>
                      <a:pt x="118" y="110"/>
                      <a:pt x="132" y="116"/>
                      <a:pt x="147" y="116"/>
                    </a:cubicBezTo>
                    <a:close/>
                    <a:moveTo>
                      <a:pt x="240" y="293"/>
                    </a:moveTo>
                    <a:cubicBezTo>
                      <a:pt x="288" y="292"/>
                      <a:pt x="288" y="292"/>
                      <a:pt x="288" y="292"/>
                    </a:cubicBezTo>
                    <a:cubicBezTo>
                      <a:pt x="255" y="185"/>
                      <a:pt x="255" y="185"/>
                      <a:pt x="255" y="185"/>
                    </a:cubicBezTo>
                    <a:cubicBezTo>
                      <a:pt x="250" y="167"/>
                      <a:pt x="228" y="136"/>
                      <a:pt x="189" y="135"/>
                    </a:cubicBezTo>
                    <a:cubicBezTo>
                      <a:pt x="172" y="135"/>
                      <a:pt x="172" y="135"/>
                      <a:pt x="172" y="135"/>
                    </a:cubicBezTo>
                    <a:cubicBezTo>
                      <a:pt x="172" y="135"/>
                      <a:pt x="172" y="135"/>
                      <a:pt x="172" y="136"/>
                    </a:cubicBezTo>
                    <a:cubicBezTo>
                      <a:pt x="173" y="137"/>
                      <a:pt x="173" y="137"/>
                      <a:pt x="173" y="137"/>
                    </a:cubicBezTo>
                    <a:cubicBezTo>
                      <a:pt x="172" y="139"/>
                      <a:pt x="172" y="139"/>
                      <a:pt x="172" y="139"/>
                    </a:cubicBezTo>
                    <a:cubicBezTo>
                      <a:pt x="172" y="143"/>
                      <a:pt x="168" y="148"/>
                      <a:pt x="161" y="155"/>
                    </a:cubicBezTo>
                    <a:cubicBezTo>
                      <a:pt x="173" y="232"/>
                      <a:pt x="173" y="232"/>
                      <a:pt x="173" y="232"/>
                    </a:cubicBezTo>
                    <a:cubicBezTo>
                      <a:pt x="148" y="263"/>
                      <a:pt x="148" y="263"/>
                      <a:pt x="148" y="263"/>
                    </a:cubicBezTo>
                    <a:cubicBezTo>
                      <a:pt x="138" y="250"/>
                      <a:pt x="138" y="250"/>
                      <a:pt x="138" y="250"/>
                    </a:cubicBezTo>
                    <a:cubicBezTo>
                      <a:pt x="123" y="233"/>
                      <a:pt x="123" y="233"/>
                      <a:pt x="123" y="233"/>
                    </a:cubicBezTo>
                    <a:cubicBezTo>
                      <a:pt x="133" y="155"/>
                      <a:pt x="133" y="155"/>
                      <a:pt x="133" y="155"/>
                    </a:cubicBezTo>
                    <a:cubicBezTo>
                      <a:pt x="126" y="149"/>
                      <a:pt x="122" y="143"/>
                      <a:pt x="122" y="139"/>
                    </a:cubicBezTo>
                    <a:cubicBezTo>
                      <a:pt x="122" y="138"/>
                      <a:pt x="122" y="138"/>
                      <a:pt x="122" y="138"/>
                    </a:cubicBezTo>
                    <a:cubicBezTo>
                      <a:pt x="122" y="136"/>
                      <a:pt x="122" y="136"/>
                      <a:pt x="122" y="136"/>
                    </a:cubicBezTo>
                    <a:cubicBezTo>
                      <a:pt x="122" y="136"/>
                      <a:pt x="122" y="135"/>
                      <a:pt x="122" y="135"/>
                    </a:cubicBezTo>
                    <a:cubicBezTo>
                      <a:pt x="101" y="135"/>
                      <a:pt x="101" y="135"/>
                      <a:pt x="101" y="135"/>
                    </a:cubicBezTo>
                    <a:cubicBezTo>
                      <a:pt x="61" y="135"/>
                      <a:pt x="39" y="167"/>
                      <a:pt x="33" y="185"/>
                    </a:cubicBezTo>
                    <a:cubicBezTo>
                      <a:pt x="0" y="293"/>
                      <a:pt x="0" y="293"/>
                      <a:pt x="0" y="293"/>
                    </a:cubicBezTo>
                    <a:cubicBezTo>
                      <a:pt x="49" y="293"/>
                      <a:pt x="49" y="293"/>
                      <a:pt x="49" y="293"/>
                    </a:cubicBezTo>
                    <a:cubicBezTo>
                      <a:pt x="69" y="222"/>
                      <a:pt x="69" y="222"/>
                      <a:pt x="69" y="222"/>
                    </a:cubicBezTo>
                    <a:cubicBezTo>
                      <a:pt x="84" y="222"/>
                      <a:pt x="84" y="222"/>
                      <a:pt x="84" y="222"/>
                    </a:cubicBezTo>
                    <a:cubicBezTo>
                      <a:pt x="63" y="293"/>
                      <a:pt x="63" y="293"/>
                      <a:pt x="63" y="293"/>
                    </a:cubicBezTo>
                    <a:cubicBezTo>
                      <a:pt x="225" y="293"/>
                      <a:pt x="225" y="293"/>
                      <a:pt x="225" y="293"/>
                    </a:cubicBezTo>
                    <a:cubicBezTo>
                      <a:pt x="205" y="221"/>
                      <a:pt x="205" y="221"/>
                      <a:pt x="205" y="221"/>
                    </a:cubicBezTo>
                    <a:cubicBezTo>
                      <a:pt x="219" y="221"/>
                      <a:pt x="219" y="221"/>
                      <a:pt x="219" y="221"/>
                    </a:cubicBezTo>
                    <a:lnTo>
                      <a:pt x="240" y="293"/>
                    </a:lnTo>
                    <a:close/>
                    <a:moveTo>
                      <a:pt x="154" y="150"/>
                    </a:moveTo>
                    <a:cubicBezTo>
                      <a:pt x="163" y="142"/>
                      <a:pt x="164" y="138"/>
                      <a:pt x="164" y="138"/>
                    </a:cubicBezTo>
                    <a:cubicBezTo>
                      <a:pt x="164" y="137"/>
                      <a:pt x="164" y="137"/>
                      <a:pt x="164" y="137"/>
                    </a:cubicBezTo>
                    <a:cubicBezTo>
                      <a:pt x="164" y="137"/>
                      <a:pt x="163" y="136"/>
                      <a:pt x="162" y="135"/>
                    </a:cubicBezTo>
                    <a:cubicBezTo>
                      <a:pt x="161" y="134"/>
                      <a:pt x="160" y="133"/>
                      <a:pt x="158" y="132"/>
                    </a:cubicBezTo>
                    <a:cubicBezTo>
                      <a:pt x="155" y="131"/>
                      <a:pt x="151" y="130"/>
                      <a:pt x="147" y="130"/>
                    </a:cubicBezTo>
                    <a:cubicBezTo>
                      <a:pt x="144" y="130"/>
                      <a:pt x="140" y="131"/>
                      <a:pt x="137" y="132"/>
                    </a:cubicBezTo>
                    <a:cubicBezTo>
                      <a:pt x="135" y="133"/>
                      <a:pt x="133" y="134"/>
                      <a:pt x="132" y="135"/>
                    </a:cubicBezTo>
                    <a:cubicBezTo>
                      <a:pt x="131" y="136"/>
                      <a:pt x="131" y="137"/>
                      <a:pt x="131" y="138"/>
                    </a:cubicBezTo>
                    <a:cubicBezTo>
                      <a:pt x="131" y="138"/>
                      <a:pt x="131" y="138"/>
                      <a:pt x="131" y="138"/>
                    </a:cubicBezTo>
                    <a:cubicBezTo>
                      <a:pt x="131" y="138"/>
                      <a:pt x="131" y="142"/>
                      <a:pt x="140" y="150"/>
                    </a:cubicBezTo>
                    <a:cubicBezTo>
                      <a:pt x="143" y="152"/>
                      <a:pt x="143" y="152"/>
                      <a:pt x="143" y="152"/>
                    </a:cubicBezTo>
                    <a:cubicBezTo>
                      <a:pt x="132" y="230"/>
                      <a:pt x="132" y="230"/>
                      <a:pt x="132" y="230"/>
                    </a:cubicBezTo>
                    <a:cubicBezTo>
                      <a:pt x="144" y="244"/>
                      <a:pt x="144" y="244"/>
                      <a:pt x="144" y="244"/>
                    </a:cubicBezTo>
                    <a:cubicBezTo>
                      <a:pt x="146" y="247"/>
                      <a:pt x="146" y="247"/>
                      <a:pt x="146" y="247"/>
                    </a:cubicBezTo>
                    <a:cubicBezTo>
                      <a:pt x="148" y="249"/>
                      <a:pt x="148" y="249"/>
                      <a:pt x="148" y="249"/>
                    </a:cubicBezTo>
                    <a:cubicBezTo>
                      <a:pt x="150" y="247"/>
                      <a:pt x="150" y="247"/>
                      <a:pt x="150" y="247"/>
                    </a:cubicBezTo>
                    <a:cubicBezTo>
                      <a:pt x="152" y="244"/>
                      <a:pt x="152" y="244"/>
                      <a:pt x="152" y="244"/>
                    </a:cubicBezTo>
                    <a:cubicBezTo>
                      <a:pt x="164" y="230"/>
                      <a:pt x="164" y="230"/>
                      <a:pt x="164" y="230"/>
                    </a:cubicBezTo>
                    <a:cubicBezTo>
                      <a:pt x="152" y="152"/>
                      <a:pt x="152" y="152"/>
                      <a:pt x="152" y="152"/>
                    </a:cubicBezTo>
                    <a:lnTo>
                      <a:pt x="154" y="150"/>
                    </a:lnTo>
                    <a:close/>
                  </a:path>
                </a:pathLst>
              </a:custGeom>
              <a:grpFill/>
              <a:ln>
                <a:noFill/>
              </a:ln>
              <a:extLst/>
            </p:spPr>
            <p:txBody>
              <a:bodyPr vert="horz" wrap="square" lIns="91427" tIns="45713" rIns="91427" bIns="45713" numCol="1" anchor="t" anchorCtr="0" compatLnSpc="1">
                <a:prstTxWarp prst="textNoShape">
                  <a:avLst/>
                </a:prstTxWarp>
              </a:bodyPr>
              <a:lstStyle/>
              <a:p>
                <a:pPr defTabSz="914225"/>
                <a:endParaRPr lang="en-US" dirty="0">
                  <a:solidFill>
                    <a:srgbClr val="505050"/>
                  </a:solidFill>
                </a:endParaRPr>
              </a:p>
            </p:txBody>
          </p:sp>
          <p:sp>
            <p:nvSpPr>
              <p:cNvPr id="74" name="Freeform 25"/>
              <p:cNvSpPr>
                <a:spLocks noChangeAspect="1" noEditPoints="1"/>
              </p:cNvSpPr>
              <p:nvPr/>
            </p:nvSpPr>
            <p:spPr bwMode="auto">
              <a:xfrm>
                <a:off x="9890691" y="4646581"/>
                <a:ext cx="637477" cy="685800"/>
              </a:xfrm>
              <a:custGeom>
                <a:avLst/>
                <a:gdLst>
                  <a:gd name="T0" fmla="*/ 106 w 287"/>
                  <a:gd name="T1" fmla="*/ 17 h 309"/>
                  <a:gd name="T2" fmla="*/ 147 w 287"/>
                  <a:gd name="T3" fmla="*/ 115 h 309"/>
                  <a:gd name="T4" fmla="*/ 107 w 287"/>
                  <a:gd name="T5" fmla="*/ 99 h 309"/>
                  <a:gd name="T6" fmla="*/ 195 w 287"/>
                  <a:gd name="T7" fmla="*/ 238 h 309"/>
                  <a:gd name="T8" fmla="*/ 207 w 287"/>
                  <a:gd name="T9" fmla="*/ 218 h 309"/>
                  <a:gd name="T10" fmla="*/ 226 w 287"/>
                  <a:gd name="T11" fmla="*/ 216 h 309"/>
                  <a:gd name="T12" fmla="*/ 243 w 287"/>
                  <a:gd name="T13" fmla="*/ 180 h 309"/>
                  <a:gd name="T14" fmla="*/ 241 w 287"/>
                  <a:gd name="T15" fmla="*/ 177 h 309"/>
                  <a:gd name="T16" fmla="*/ 229 w 287"/>
                  <a:gd name="T17" fmla="*/ 191 h 309"/>
                  <a:gd name="T18" fmla="*/ 217 w 287"/>
                  <a:gd name="T19" fmla="*/ 203 h 309"/>
                  <a:gd name="T20" fmla="*/ 208 w 287"/>
                  <a:gd name="T21" fmla="*/ 200 h 309"/>
                  <a:gd name="T22" fmla="*/ 198 w 287"/>
                  <a:gd name="T23" fmla="*/ 191 h 309"/>
                  <a:gd name="T24" fmla="*/ 204 w 287"/>
                  <a:gd name="T25" fmla="*/ 175 h 309"/>
                  <a:gd name="T26" fmla="*/ 217 w 287"/>
                  <a:gd name="T27" fmla="*/ 172 h 309"/>
                  <a:gd name="T28" fmla="*/ 211 w 287"/>
                  <a:gd name="T29" fmla="*/ 157 h 309"/>
                  <a:gd name="T30" fmla="*/ 191 w 287"/>
                  <a:gd name="T31" fmla="*/ 166 h 309"/>
                  <a:gd name="T32" fmla="*/ 189 w 287"/>
                  <a:gd name="T33" fmla="*/ 203 h 309"/>
                  <a:gd name="T34" fmla="*/ 159 w 287"/>
                  <a:gd name="T35" fmla="*/ 250 h 309"/>
                  <a:gd name="T36" fmla="*/ 144 w 287"/>
                  <a:gd name="T37" fmla="*/ 250 h 309"/>
                  <a:gd name="T38" fmla="*/ 128 w 287"/>
                  <a:gd name="T39" fmla="*/ 288 h 309"/>
                  <a:gd name="T40" fmla="*/ 140 w 287"/>
                  <a:gd name="T41" fmla="*/ 287 h 309"/>
                  <a:gd name="T42" fmla="*/ 142 w 287"/>
                  <a:gd name="T43" fmla="*/ 272 h 309"/>
                  <a:gd name="T44" fmla="*/ 163 w 287"/>
                  <a:gd name="T45" fmla="*/ 264 h 309"/>
                  <a:gd name="T46" fmla="*/ 171 w 287"/>
                  <a:gd name="T47" fmla="*/ 279 h 309"/>
                  <a:gd name="T48" fmla="*/ 164 w 287"/>
                  <a:gd name="T49" fmla="*/ 292 h 309"/>
                  <a:gd name="T50" fmla="*/ 154 w 287"/>
                  <a:gd name="T51" fmla="*/ 297 h 309"/>
                  <a:gd name="T52" fmla="*/ 158 w 287"/>
                  <a:gd name="T53" fmla="*/ 309 h 309"/>
                  <a:gd name="T54" fmla="*/ 183 w 287"/>
                  <a:gd name="T55" fmla="*/ 292 h 309"/>
                  <a:gd name="T56" fmla="*/ 187 w 287"/>
                  <a:gd name="T57" fmla="*/ 274 h 309"/>
                  <a:gd name="T58" fmla="*/ 189 w 287"/>
                  <a:gd name="T59" fmla="*/ 134 h 309"/>
                  <a:gd name="T60" fmla="*/ 122 w 287"/>
                  <a:gd name="T61" fmla="*/ 134 h 309"/>
                  <a:gd name="T62" fmla="*/ 109 w 287"/>
                  <a:gd name="T63" fmla="*/ 134 h 309"/>
                  <a:gd name="T64" fmla="*/ 0 w 287"/>
                  <a:gd name="T65" fmla="*/ 292 h 309"/>
                  <a:gd name="T66" fmla="*/ 83 w 287"/>
                  <a:gd name="T67" fmla="*/ 221 h 309"/>
                  <a:gd name="T68" fmla="*/ 119 w 287"/>
                  <a:gd name="T69" fmla="*/ 290 h 309"/>
                  <a:gd name="T70" fmla="*/ 121 w 287"/>
                  <a:gd name="T71" fmla="*/ 261 h 309"/>
                  <a:gd name="T72" fmla="*/ 145 w 287"/>
                  <a:gd name="T73" fmla="*/ 241 h 309"/>
                  <a:gd name="T74" fmla="*/ 181 w 287"/>
                  <a:gd name="T75" fmla="*/ 205 h 309"/>
                  <a:gd name="T76" fmla="*/ 176 w 287"/>
                  <a:gd name="T77" fmla="*/ 194 h 309"/>
                  <a:gd name="T78" fmla="*/ 175 w 287"/>
                  <a:gd name="T79" fmla="*/ 187 h 309"/>
                  <a:gd name="T80" fmla="*/ 207 w 287"/>
                  <a:gd name="T81" fmla="*/ 150 h 309"/>
                  <a:gd name="T82" fmla="*/ 211 w 287"/>
                  <a:gd name="T83" fmla="*/ 149 h 309"/>
                  <a:gd name="T84" fmla="*/ 222 w 287"/>
                  <a:gd name="T85" fmla="*/ 156 h 309"/>
                  <a:gd name="T86" fmla="*/ 225 w 287"/>
                  <a:gd name="T87" fmla="*/ 173 h 309"/>
                  <a:gd name="T88" fmla="*/ 241 w 287"/>
                  <a:gd name="T89" fmla="*/ 169 h 309"/>
                  <a:gd name="T90" fmla="*/ 251 w 287"/>
                  <a:gd name="T91" fmla="*/ 178 h 309"/>
                  <a:gd name="T92" fmla="*/ 254 w 287"/>
                  <a:gd name="T93" fmla="*/ 199 h 309"/>
                  <a:gd name="T94" fmla="*/ 250 w 287"/>
                  <a:gd name="T95" fmla="*/ 204 h 309"/>
                  <a:gd name="T96" fmla="*/ 225 w 287"/>
                  <a:gd name="T97" fmla="*/ 226 h 309"/>
                  <a:gd name="T98" fmla="*/ 220 w 287"/>
                  <a:gd name="T99" fmla="*/ 226 h 309"/>
                  <a:gd name="T100" fmla="*/ 255 w 287"/>
                  <a:gd name="T101" fmla="*/ 184 h 309"/>
                  <a:gd name="T102" fmla="*/ 194 w 287"/>
                  <a:gd name="T103" fmla="*/ 270 h 309"/>
                  <a:gd name="T104" fmla="*/ 195 w 287"/>
                  <a:gd name="T105" fmla="*/ 277 h 309"/>
                  <a:gd name="T106" fmla="*/ 191 w 287"/>
                  <a:gd name="T107" fmla="*/ 292 h 309"/>
                  <a:gd name="T108" fmla="*/ 188 w 287"/>
                  <a:gd name="T109" fmla="*/ 263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7" h="309">
                    <a:moveTo>
                      <a:pt x="107" y="99"/>
                    </a:moveTo>
                    <a:cubicBezTo>
                      <a:pt x="96" y="88"/>
                      <a:pt x="90" y="74"/>
                      <a:pt x="90" y="58"/>
                    </a:cubicBezTo>
                    <a:cubicBezTo>
                      <a:pt x="90" y="43"/>
                      <a:pt x="95" y="28"/>
                      <a:pt x="106" y="17"/>
                    </a:cubicBezTo>
                    <a:cubicBezTo>
                      <a:pt x="117" y="6"/>
                      <a:pt x="131" y="0"/>
                      <a:pt x="146" y="0"/>
                    </a:cubicBezTo>
                    <a:cubicBezTo>
                      <a:pt x="177" y="0"/>
                      <a:pt x="202" y="26"/>
                      <a:pt x="202" y="57"/>
                    </a:cubicBezTo>
                    <a:cubicBezTo>
                      <a:pt x="203" y="89"/>
                      <a:pt x="178" y="115"/>
                      <a:pt x="147" y="115"/>
                    </a:cubicBezTo>
                    <a:cubicBezTo>
                      <a:pt x="147" y="115"/>
                      <a:pt x="147" y="115"/>
                      <a:pt x="147" y="115"/>
                    </a:cubicBezTo>
                    <a:cubicBezTo>
                      <a:pt x="146" y="115"/>
                      <a:pt x="146" y="115"/>
                      <a:pt x="146" y="115"/>
                    </a:cubicBezTo>
                    <a:cubicBezTo>
                      <a:pt x="131" y="115"/>
                      <a:pt x="117" y="110"/>
                      <a:pt x="107" y="99"/>
                    </a:cubicBezTo>
                    <a:close/>
                    <a:moveTo>
                      <a:pt x="180" y="264"/>
                    </a:moveTo>
                    <a:cubicBezTo>
                      <a:pt x="180" y="264"/>
                      <a:pt x="179" y="262"/>
                      <a:pt x="180" y="260"/>
                    </a:cubicBezTo>
                    <a:cubicBezTo>
                      <a:pt x="186" y="251"/>
                      <a:pt x="191" y="244"/>
                      <a:pt x="195" y="238"/>
                    </a:cubicBezTo>
                    <a:cubicBezTo>
                      <a:pt x="205" y="221"/>
                      <a:pt x="207" y="219"/>
                      <a:pt x="207" y="219"/>
                    </a:cubicBezTo>
                    <a:cubicBezTo>
                      <a:pt x="207" y="218"/>
                      <a:pt x="207" y="218"/>
                      <a:pt x="207" y="218"/>
                    </a:cubicBezTo>
                    <a:cubicBezTo>
                      <a:pt x="207" y="218"/>
                      <a:pt x="207" y="218"/>
                      <a:pt x="207" y="218"/>
                    </a:cubicBezTo>
                    <a:cubicBezTo>
                      <a:pt x="209" y="217"/>
                      <a:pt x="210" y="216"/>
                      <a:pt x="210" y="216"/>
                    </a:cubicBezTo>
                    <a:cubicBezTo>
                      <a:pt x="224" y="218"/>
                      <a:pt x="224" y="218"/>
                      <a:pt x="224" y="218"/>
                    </a:cubicBezTo>
                    <a:cubicBezTo>
                      <a:pt x="224" y="218"/>
                      <a:pt x="225" y="218"/>
                      <a:pt x="226" y="216"/>
                    </a:cubicBezTo>
                    <a:cubicBezTo>
                      <a:pt x="244" y="199"/>
                      <a:pt x="244" y="199"/>
                      <a:pt x="244" y="199"/>
                    </a:cubicBezTo>
                    <a:cubicBezTo>
                      <a:pt x="245" y="197"/>
                      <a:pt x="245" y="197"/>
                      <a:pt x="245" y="197"/>
                    </a:cubicBezTo>
                    <a:cubicBezTo>
                      <a:pt x="243" y="180"/>
                      <a:pt x="243" y="180"/>
                      <a:pt x="243" y="180"/>
                    </a:cubicBezTo>
                    <a:cubicBezTo>
                      <a:pt x="243" y="178"/>
                      <a:pt x="243" y="178"/>
                      <a:pt x="243" y="178"/>
                    </a:cubicBezTo>
                    <a:cubicBezTo>
                      <a:pt x="243" y="178"/>
                      <a:pt x="242" y="177"/>
                      <a:pt x="241" y="177"/>
                    </a:cubicBezTo>
                    <a:cubicBezTo>
                      <a:pt x="241" y="177"/>
                      <a:pt x="241" y="177"/>
                      <a:pt x="241" y="177"/>
                    </a:cubicBezTo>
                    <a:cubicBezTo>
                      <a:pt x="230" y="179"/>
                      <a:pt x="230" y="179"/>
                      <a:pt x="230" y="179"/>
                    </a:cubicBezTo>
                    <a:cubicBezTo>
                      <a:pt x="228" y="179"/>
                      <a:pt x="229" y="181"/>
                      <a:pt x="229" y="183"/>
                    </a:cubicBezTo>
                    <a:cubicBezTo>
                      <a:pt x="229" y="191"/>
                      <a:pt x="229" y="191"/>
                      <a:pt x="229" y="191"/>
                    </a:cubicBezTo>
                    <a:cubicBezTo>
                      <a:pt x="229" y="192"/>
                      <a:pt x="228" y="194"/>
                      <a:pt x="228" y="194"/>
                    </a:cubicBezTo>
                    <a:cubicBezTo>
                      <a:pt x="220" y="203"/>
                      <a:pt x="220" y="203"/>
                      <a:pt x="220" y="203"/>
                    </a:cubicBezTo>
                    <a:cubicBezTo>
                      <a:pt x="220" y="203"/>
                      <a:pt x="219" y="203"/>
                      <a:pt x="217" y="203"/>
                    </a:cubicBezTo>
                    <a:cubicBezTo>
                      <a:pt x="212" y="203"/>
                      <a:pt x="212" y="203"/>
                      <a:pt x="212" y="203"/>
                    </a:cubicBezTo>
                    <a:cubicBezTo>
                      <a:pt x="212" y="203"/>
                      <a:pt x="212" y="203"/>
                      <a:pt x="211" y="203"/>
                    </a:cubicBezTo>
                    <a:cubicBezTo>
                      <a:pt x="210" y="203"/>
                      <a:pt x="209" y="202"/>
                      <a:pt x="208" y="200"/>
                    </a:cubicBezTo>
                    <a:cubicBezTo>
                      <a:pt x="205" y="199"/>
                      <a:pt x="205" y="199"/>
                      <a:pt x="205" y="199"/>
                    </a:cubicBezTo>
                    <a:cubicBezTo>
                      <a:pt x="203" y="198"/>
                      <a:pt x="203" y="197"/>
                      <a:pt x="201" y="195"/>
                    </a:cubicBezTo>
                    <a:cubicBezTo>
                      <a:pt x="198" y="191"/>
                      <a:pt x="198" y="191"/>
                      <a:pt x="198" y="191"/>
                    </a:cubicBezTo>
                    <a:cubicBezTo>
                      <a:pt x="198" y="191"/>
                      <a:pt x="198" y="189"/>
                      <a:pt x="199" y="188"/>
                    </a:cubicBezTo>
                    <a:cubicBezTo>
                      <a:pt x="202" y="179"/>
                      <a:pt x="202" y="179"/>
                      <a:pt x="202" y="179"/>
                    </a:cubicBezTo>
                    <a:cubicBezTo>
                      <a:pt x="202" y="177"/>
                      <a:pt x="203" y="175"/>
                      <a:pt x="204" y="175"/>
                    </a:cubicBezTo>
                    <a:cubicBezTo>
                      <a:pt x="214" y="173"/>
                      <a:pt x="214" y="173"/>
                      <a:pt x="214" y="173"/>
                    </a:cubicBezTo>
                    <a:cubicBezTo>
                      <a:pt x="215" y="172"/>
                      <a:pt x="215" y="172"/>
                      <a:pt x="215" y="172"/>
                    </a:cubicBezTo>
                    <a:cubicBezTo>
                      <a:pt x="215" y="172"/>
                      <a:pt x="215" y="172"/>
                      <a:pt x="217" y="172"/>
                    </a:cubicBezTo>
                    <a:cubicBezTo>
                      <a:pt x="217" y="172"/>
                      <a:pt x="216" y="171"/>
                      <a:pt x="216" y="169"/>
                    </a:cubicBezTo>
                    <a:cubicBezTo>
                      <a:pt x="214" y="158"/>
                      <a:pt x="214" y="158"/>
                      <a:pt x="214" y="158"/>
                    </a:cubicBezTo>
                    <a:cubicBezTo>
                      <a:pt x="214" y="158"/>
                      <a:pt x="212" y="157"/>
                      <a:pt x="211" y="157"/>
                    </a:cubicBezTo>
                    <a:cubicBezTo>
                      <a:pt x="211" y="157"/>
                      <a:pt x="210" y="157"/>
                      <a:pt x="210" y="157"/>
                    </a:cubicBezTo>
                    <a:cubicBezTo>
                      <a:pt x="194" y="164"/>
                      <a:pt x="194" y="164"/>
                      <a:pt x="194" y="164"/>
                    </a:cubicBezTo>
                    <a:cubicBezTo>
                      <a:pt x="192" y="164"/>
                      <a:pt x="191" y="165"/>
                      <a:pt x="191" y="166"/>
                    </a:cubicBezTo>
                    <a:cubicBezTo>
                      <a:pt x="183" y="189"/>
                      <a:pt x="183" y="189"/>
                      <a:pt x="183" y="189"/>
                    </a:cubicBezTo>
                    <a:cubicBezTo>
                      <a:pt x="183" y="189"/>
                      <a:pt x="183" y="191"/>
                      <a:pt x="184" y="193"/>
                    </a:cubicBezTo>
                    <a:cubicBezTo>
                      <a:pt x="189" y="203"/>
                      <a:pt x="189" y="203"/>
                      <a:pt x="189" y="203"/>
                    </a:cubicBezTo>
                    <a:cubicBezTo>
                      <a:pt x="191" y="204"/>
                      <a:pt x="190" y="206"/>
                      <a:pt x="190" y="206"/>
                    </a:cubicBezTo>
                    <a:cubicBezTo>
                      <a:pt x="162" y="250"/>
                      <a:pt x="162" y="250"/>
                      <a:pt x="162" y="250"/>
                    </a:cubicBezTo>
                    <a:cubicBezTo>
                      <a:pt x="162" y="250"/>
                      <a:pt x="160" y="250"/>
                      <a:pt x="159" y="250"/>
                    </a:cubicBezTo>
                    <a:cubicBezTo>
                      <a:pt x="147" y="250"/>
                      <a:pt x="147" y="250"/>
                      <a:pt x="147" y="250"/>
                    </a:cubicBezTo>
                    <a:cubicBezTo>
                      <a:pt x="146" y="249"/>
                      <a:pt x="145" y="249"/>
                      <a:pt x="145" y="249"/>
                    </a:cubicBezTo>
                    <a:cubicBezTo>
                      <a:pt x="144" y="249"/>
                      <a:pt x="144" y="249"/>
                      <a:pt x="144" y="250"/>
                    </a:cubicBezTo>
                    <a:cubicBezTo>
                      <a:pt x="126" y="267"/>
                      <a:pt x="126" y="267"/>
                      <a:pt x="126" y="267"/>
                    </a:cubicBezTo>
                    <a:cubicBezTo>
                      <a:pt x="125" y="268"/>
                      <a:pt x="125" y="269"/>
                      <a:pt x="125" y="271"/>
                    </a:cubicBezTo>
                    <a:cubicBezTo>
                      <a:pt x="128" y="288"/>
                      <a:pt x="128" y="288"/>
                      <a:pt x="128" y="288"/>
                    </a:cubicBezTo>
                    <a:cubicBezTo>
                      <a:pt x="126" y="289"/>
                      <a:pt x="127" y="290"/>
                      <a:pt x="129" y="290"/>
                    </a:cubicBezTo>
                    <a:cubicBezTo>
                      <a:pt x="129" y="290"/>
                      <a:pt x="129" y="290"/>
                      <a:pt x="129" y="290"/>
                    </a:cubicBezTo>
                    <a:cubicBezTo>
                      <a:pt x="140" y="287"/>
                      <a:pt x="140" y="287"/>
                      <a:pt x="140" y="287"/>
                    </a:cubicBezTo>
                    <a:cubicBezTo>
                      <a:pt x="142" y="287"/>
                      <a:pt x="142" y="285"/>
                      <a:pt x="142" y="285"/>
                    </a:cubicBezTo>
                    <a:cubicBezTo>
                      <a:pt x="141" y="275"/>
                      <a:pt x="141" y="275"/>
                      <a:pt x="141" y="275"/>
                    </a:cubicBezTo>
                    <a:cubicBezTo>
                      <a:pt x="141" y="274"/>
                      <a:pt x="140" y="272"/>
                      <a:pt x="142" y="272"/>
                    </a:cubicBezTo>
                    <a:cubicBezTo>
                      <a:pt x="149" y="266"/>
                      <a:pt x="149" y="266"/>
                      <a:pt x="149" y="266"/>
                    </a:cubicBezTo>
                    <a:cubicBezTo>
                      <a:pt x="150" y="264"/>
                      <a:pt x="152" y="263"/>
                      <a:pt x="153" y="263"/>
                    </a:cubicBezTo>
                    <a:cubicBezTo>
                      <a:pt x="163" y="264"/>
                      <a:pt x="163" y="264"/>
                      <a:pt x="163" y="264"/>
                    </a:cubicBezTo>
                    <a:cubicBezTo>
                      <a:pt x="164" y="266"/>
                      <a:pt x="165" y="265"/>
                      <a:pt x="165" y="267"/>
                    </a:cubicBezTo>
                    <a:cubicBezTo>
                      <a:pt x="171" y="276"/>
                      <a:pt x="171" y="276"/>
                      <a:pt x="171" y="276"/>
                    </a:cubicBezTo>
                    <a:cubicBezTo>
                      <a:pt x="173" y="277"/>
                      <a:pt x="171" y="279"/>
                      <a:pt x="171" y="279"/>
                    </a:cubicBezTo>
                    <a:cubicBezTo>
                      <a:pt x="169" y="289"/>
                      <a:pt x="169" y="289"/>
                      <a:pt x="169" y="289"/>
                    </a:cubicBezTo>
                    <a:cubicBezTo>
                      <a:pt x="167" y="289"/>
                      <a:pt x="167" y="291"/>
                      <a:pt x="166" y="291"/>
                    </a:cubicBezTo>
                    <a:cubicBezTo>
                      <a:pt x="165" y="292"/>
                      <a:pt x="165" y="292"/>
                      <a:pt x="164" y="292"/>
                    </a:cubicBezTo>
                    <a:cubicBezTo>
                      <a:pt x="157" y="295"/>
                      <a:pt x="157" y="295"/>
                      <a:pt x="157" y="295"/>
                    </a:cubicBezTo>
                    <a:cubicBezTo>
                      <a:pt x="155" y="295"/>
                      <a:pt x="154" y="296"/>
                      <a:pt x="154" y="296"/>
                    </a:cubicBezTo>
                    <a:cubicBezTo>
                      <a:pt x="154" y="296"/>
                      <a:pt x="154" y="296"/>
                      <a:pt x="154" y="297"/>
                    </a:cubicBezTo>
                    <a:cubicBezTo>
                      <a:pt x="156" y="308"/>
                      <a:pt x="156" y="308"/>
                      <a:pt x="156" y="308"/>
                    </a:cubicBezTo>
                    <a:cubicBezTo>
                      <a:pt x="157" y="309"/>
                      <a:pt x="157" y="309"/>
                      <a:pt x="158" y="309"/>
                    </a:cubicBezTo>
                    <a:cubicBezTo>
                      <a:pt x="158" y="309"/>
                      <a:pt x="158" y="309"/>
                      <a:pt x="158" y="309"/>
                    </a:cubicBezTo>
                    <a:cubicBezTo>
                      <a:pt x="177" y="304"/>
                      <a:pt x="177" y="304"/>
                      <a:pt x="177" y="304"/>
                    </a:cubicBezTo>
                    <a:cubicBezTo>
                      <a:pt x="177" y="304"/>
                      <a:pt x="178" y="302"/>
                      <a:pt x="180" y="302"/>
                    </a:cubicBezTo>
                    <a:cubicBezTo>
                      <a:pt x="181" y="298"/>
                      <a:pt x="182" y="295"/>
                      <a:pt x="183" y="292"/>
                    </a:cubicBezTo>
                    <a:cubicBezTo>
                      <a:pt x="187" y="280"/>
                      <a:pt x="188" y="279"/>
                      <a:pt x="188" y="278"/>
                    </a:cubicBezTo>
                    <a:cubicBezTo>
                      <a:pt x="188" y="278"/>
                      <a:pt x="188" y="278"/>
                      <a:pt x="188" y="278"/>
                    </a:cubicBezTo>
                    <a:cubicBezTo>
                      <a:pt x="187" y="277"/>
                      <a:pt x="187" y="275"/>
                      <a:pt x="187" y="274"/>
                    </a:cubicBezTo>
                    <a:cubicBezTo>
                      <a:pt x="180" y="264"/>
                      <a:pt x="180" y="264"/>
                      <a:pt x="180" y="264"/>
                    </a:cubicBezTo>
                    <a:close/>
                    <a:moveTo>
                      <a:pt x="255" y="184"/>
                    </a:moveTo>
                    <a:cubicBezTo>
                      <a:pt x="249" y="167"/>
                      <a:pt x="227" y="135"/>
                      <a:pt x="189" y="134"/>
                    </a:cubicBezTo>
                    <a:cubicBezTo>
                      <a:pt x="172" y="134"/>
                      <a:pt x="172" y="134"/>
                      <a:pt x="172" y="134"/>
                    </a:cubicBezTo>
                    <a:cubicBezTo>
                      <a:pt x="172" y="134"/>
                      <a:pt x="172" y="134"/>
                      <a:pt x="172" y="134"/>
                    </a:cubicBezTo>
                    <a:cubicBezTo>
                      <a:pt x="122" y="134"/>
                      <a:pt x="122" y="134"/>
                      <a:pt x="122" y="134"/>
                    </a:cubicBezTo>
                    <a:cubicBezTo>
                      <a:pt x="122" y="134"/>
                      <a:pt x="122" y="134"/>
                      <a:pt x="122" y="134"/>
                    </a:cubicBezTo>
                    <a:cubicBezTo>
                      <a:pt x="111" y="134"/>
                      <a:pt x="111" y="134"/>
                      <a:pt x="111" y="134"/>
                    </a:cubicBezTo>
                    <a:cubicBezTo>
                      <a:pt x="109" y="134"/>
                      <a:pt x="109" y="134"/>
                      <a:pt x="109" y="134"/>
                    </a:cubicBezTo>
                    <a:cubicBezTo>
                      <a:pt x="100" y="134"/>
                      <a:pt x="100" y="134"/>
                      <a:pt x="100" y="134"/>
                    </a:cubicBezTo>
                    <a:cubicBezTo>
                      <a:pt x="61" y="135"/>
                      <a:pt x="38" y="167"/>
                      <a:pt x="33" y="185"/>
                    </a:cubicBezTo>
                    <a:cubicBezTo>
                      <a:pt x="0" y="292"/>
                      <a:pt x="0" y="292"/>
                      <a:pt x="0" y="292"/>
                    </a:cubicBezTo>
                    <a:cubicBezTo>
                      <a:pt x="48" y="292"/>
                      <a:pt x="48" y="292"/>
                      <a:pt x="48" y="292"/>
                    </a:cubicBezTo>
                    <a:cubicBezTo>
                      <a:pt x="69" y="221"/>
                      <a:pt x="69" y="221"/>
                      <a:pt x="69" y="221"/>
                    </a:cubicBezTo>
                    <a:cubicBezTo>
                      <a:pt x="83" y="221"/>
                      <a:pt x="83" y="221"/>
                      <a:pt x="83" y="221"/>
                    </a:cubicBezTo>
                    <a:cubicBezTo>
                      <a:pt x="63" y="292"/>
                      <a:pt x="63" y="292"/>
                      <a:pt x="63" y="292"/>
                    </a:cubicBezTo>
                    <a:cubicBezTo>
                      <a:pt x="120" y="292"/>
                      <a:pt x="120" y="292"/>
                      <a:pt x="120" y="292"/>
                    </a:cubicBezTo>
                    <a:cubicBezTo>
                      <a:pt x="119" y="291"/>
                      <a:pt x="119" y="291"/>
                      <a:pt x="119" y="290"/>
                    </a:cubicBezTo>
                    <a:cubicBezTo>
                      <a:pt x="119" y="289"/>
                      <a:pt x="119" y="287"/>
                      <a:pt x="119" y="286"/>
                    </a:cubicBezTo>
                    <a:cubicBezTo>
                      <a:pt x="117" y="272"/>
                      <a:pt x="117" y="272"/>
                      <a:pt x="117" y="272"/>
                    </a:cubicBezTo>
                    <a:cubicBezTo>
                      <a:pt x="116" y="265"/>
                      <a:pt x="119" y="262"/>
                      <a:pt x="121" y="261"/>
                    </a:cubicBezTo>
                    <a:cubicBezTo>
                      <a:pt x="137" y="246"/>
                      <a:pt x="137" y="246"/>
                      <a:pt x="137" y="246"/>
                    </a:cubicBezTo>
                    <a:cubicBezTo>
                      <a:pt x="137" y="246"/>
                      <a:pt x="137" y="245"/>
                      <a:pt x="138" y="244"/>
                    </a:cubicBezTo>
                    <a:cubicBezTo>
                      <a:pt x="139" y="242"/>
                      <a:pt x="142" y="241"/>
                      <a:pt x="145" y="241"/>
                    </a:cubicBezTo>
                    <a:cubicBezTo>
                      <a:pt x="146" y="241"/>
                      <a:pt x="148" y="241"/>
                      <a:pt x="149" y="242"/>
                    </a:cubicBezTo>
                    <a:cubicBezTo>
                      <a:pt x="157" y="242"/>
                      <a:pt x="157" y="242"/>
                      <a:pt x="157" y="242"/>
                    </a:cubicBezTo>
                    <a:cubicBezTo>
                      <a:pt x="181" y="205"/>
                      <a:pt x="181" y="205"/>
                      <a:pt x="181" y="205"/>
                    </a:cubicBezTo>
                    <a:cubicBezTo>
                      <a:pt x="177" y="196"/>
                      <a:pt x="177" y="196"/>
                      <a:pt x="177" y="196"/>
                    </a:cubicBezTo>
                    <a:cubicBezTo>
                      <a:pt x="176" y="195"/>
                      <a:pt x="176" y="195"/>
                      <a:pt x="176" y="195"/>
                    </a:cubicBezTo>
                    <a:cubicBezTo>
                      <a:pt x="176" y="194"/>
                      <a:pt x="176" y="194"/>
                      <a:pt x="176" y="194"/>
                    </a:cubicBezTo>
                    <a:cubicBezTo>
                      <a:pt x="175" y="191"/>
                      <a:pt x="175" y="191"/>
                      <a:pt x="175" y="191"/>
                    </a:cubicBezTo>
                    <a:cubicBezTo>
                      <a:pt x="175" y="189"/>
                      <a:pt x="175" y="189"/>
                      <a:pt x="175" y="189"/>
                    </a:cubicBezTo>
                    <a:cubicBezTo>
                      <a:pt x="175" y="187"/>
                      <a:pt x="175" y="187"/>
                      <a:pt x="175" y="187"/>
                    </a:cubicBezTo>
                    <a:cubicBezTo>
                      <a:pt x="183" y="165"/>
                      <a:pt x="183" y="165"/>
                      <a:pt x="183" y="165"/>
                    </a:cubicBezTo>
                    <a:cubicBezTo>
                      <a:pt x="183" y="162"/>
                      <a:pt x="185" y="158"/>
                      <a:pt x="191" y="156"/>
                    </a:cubicBezTo>
                    <a:cubicBezTo>
                      <a:pt x="207" y="150"/>
                      <a:pt x="207" y="150"/>
                      <a:pt x="207" y="150"/>
                    </a:cubicBezTo>
                    <a:cubicBezTo>
                      <a:pt x="208" y="150"/>
                      <a:pt x="208" y="150"/>
                      <a:pt x="208" y="150"/>
                    </a:cubicBezTo>
                    <a:cubicBezTo>
                      <a:pt x="209" y="149"/>
                      <a:pt x="209" y="149"/>
                      <a:pt x="209" y="149"/>
                    </a:cubicBezTo>
                    <a:cubicBezTo>
                      <a:pt x="209" y="149"/>
                      <a:pt x="210" y="149"/>
                      <a:pt x="211" y="149"/>
                    </a:cubicBezTo>
                    <a:cubicBezTo>
                      <a:pt x="214" y="149"/>
                      <a:pt x="217" y="151"/>
                      <a:pt x="218" y="151"/>
                    </a:cubicBezTo>
                    <a:cubicBezTo>
                      <a:pt x="221" y="153"/>
                      <a:pt x="221" y="153"/>
                      <a:pt x="221" y="153"/>
                    </a:cubicBezTo>
                    <a:cubicBezTo>
                      <a:pt x="222" y="156"/>
                      <a:pt x="222" y="156"/>
                      <a:pt x="222" y="156"/>
                    </a:cubicBezTo>
                    <a:cubicBezTo>
                      <a:pt x="224" y="167"/>
                      <a:pt x="224" y="167"/>
                      <a:pt x="224" y="167"/>
                    </a:cubicBezTo>
                    <a:cubicBezTo>
                      <a:pt x="225" y="170"/>
                      <a:pt x="225" y="170"/>
                      <a:pt x="225" y="170"/>
                    </a:cubicBezTo>
                    <a:cubicBezTo>
                      <a:pt x="225" y="173"/>
                      <a:pt x="225" y="173"/>
                      <a:pt x="225" y="173"/>
                    </a:cubicBezTo>
                    <a:cubicBezTo>
                      <a:pt x="227" y="172"/>
                      <a:pt x="228" y="171"/>
                      <a:pt x="228" y="171"/>
                    </a:cubicBezTo>
                    <a:cubicBezTo>
                      <a:pt x="239" y="169"/>
                      <a:pt x="239" y="169"/>
                      <a:pt x="239" y="169"/>
                    </a:cubicBezTo>
                    <a:cubicBezTo>
                      <a:pt x="240" y="169"/>
                      <a:pt x="240" y="169"/>
                      <a:pt x="241" y="169"/>
                    </a:cubicBezTo>
                    <a:cubicBezTo>
                      <a:pt x="246" y="169"/>
                      <a:pt x="250" y="172"/>
                      <a:pt x="250" y="176"/>
                    </a:cubicBezTo>
                    <a:cubicBezTo>
                      <a:pt x="251" y="178"/>
                      <a:pt x="251" y="178"/>
                      <a:pt x="251" y="178"/>
                    </a:cubicBezTo>
                    <a:cubicBezTo>
                      <a:pt x="251" y="178"/>
                      <a:pt x="251" y="178"/>
                      <a:pt x="251" y="178"/>
                    </a:cubicBezTo>
                    <a:cubicBezTo>
                      <a:pt x="251" y="179"/>
                      <a:pt x="251" y="179"/>
                      <a:pt x="251" y="179"/>
                    </a:cubicBezTo>
                    <a:cubicBezTo>
                      <a:pt x="253" y="196"/>
                      <a:pt x="253" y="196"/>
                      <a:pt x="253" y="196"/>
                    </a:cubicBezTo>
                    <a:cubicBezTo>
                      <a:pt x="254" y="199"/>
                      <a:pt x="254" y="199"/>
                      <a:pt x="254" y="199"/>
                    </a:cubicBezTo>
                    <a:cubicBezTo>
                      <a:pt x="252" y="201"/>
                      <a:pt x="252" y="201"/>
                      <a:pt x="252" y="201"/>
                    </a:cubicBezTo>
                    <a:cubicBezTo>
                      <a:pt x="251" y="203"/>
                      <a:pt x="251" y="203"/>
                      <a:pt x="251" y="203"/>
                    </a:cubicBezTo>
                    <a:cubicBezTo>
                      <a:pt x="250" y="204"/>
                      <a:pt x="250" y="204"/>
                      <a:pt x="250" y="204"/>
                    </a:cubicBezTo>
                    <a:cubicBezTo>
                      <a:pt x="250" y="205"/>
                      <a:pt x="250" y="205"/>
                      <a:pt x="250" y="205"/>
                    </a:cubicBezTo>
                    <a:cubicBezTo>
                      <a:pt x="232" y="221"/>
                      <a:pt x="232" y="221"/>
                      <a:pt x="232" y="221"/>
                    </a:cubicBezTo>
                    <a:cubicBezTo>
                      <a:pt x="230" y="225"/>
                      <a:pt x="226" y="226"/>
                      <a:pt x="225" y="226"/>
                    </a:cubicBezTo>
                    <a:cubicBezTo>
                      <a:pt x="224" y="226"/>
                      <a:pt x="224" y="226"/>
                      <a:pt x="224" y="226"/>
                    </a:cubicBezTo>
                    <a:cubicBezTo>
                      <a:pt x="222" y="226"/>
                      <a:pt x="222" y="226"/>
                      <a:pt x="222" y="226"/>
                    </a:cubicBezTo>
                    <a:cubicBezTo>
                      <a:pt x="220" y="226"/>
                      <a:pt x="220" y="226"/>
                      <a:pt x="220" y="226"/>
                    </a:cubicBezTo>
                    <a:cubicBezTo>
                      <a:pt x="240" y="292"/>
                      <a:pt x="240" y="292"/>
                      <a:pt x="240" y="292"/>
                    </a:cubicBezTo>
                    <a:cubicBezTo>
                      <a:pt x="287" y="292"/>
                      <a:pt x="287" y="292"/>
                      <a:pt x="287" y="292"/>
                    </a:cubicBezTo>
                    <a:lnTo>
                      <a:pt x="255" y="184"/>
                    </a:lnTo>
                    <a:close/>
                    <a:moveTo>
                      <a:pt x="188" y="263"/>
                    </a:moveTo>
                    <a:cubicBezTo>
                      <a:pt x="193" y="269"/>
                      <a:pt x="193" y="269"/>
                      <a:pt x="193" y="269"/>
                    </a:cubicBezTo>
                    <a:cubicBezTo>
                      <a:pt x="194" y="270"/>
                      <a:pt x="194" y="270"/>
                      <a:pt x="194" y="270"/>
                    </a:cubicBezTo>
                    <a:cubicBezTo>
                      <a:pt x="194" y="272"/>
                      <a:pt x="194" y="272"/>
                      <a:pt x="194" y="272"/>
                    </a:cubicBezTo>
                    <a:cubicBezTo>
                      <a:pt x="195" y="275"/>
                      <a:pt x="195" y="275"/>
                      <a:pt x="195" y="275"/>
                    </a:cubicBezTo>
                    <a:cubicBezTo>
                      <a:pt x="195" y="277"/>
                      <a:pt x="195" y="277"/>
                      <a:pt x="195" y="277"/>
                    </a:cubicBezTo>
                    <a:cubicBezTo>
                      <a:pt x="196" y="279"/>
                      <a:pt x="196" y="279"/>
                      <a:pt x="196" y="279"/>
                    </a:cubicBezTo>
                    <a:cubicBezTo>
                      <a:pt x="195" y="281"/>
                      <a:pt x="195" y="281"/>
                      <a:pt x="195" y="281"/>
                    </a:cubicBezTo>
                    <a:cubicBezTo>
                      <a:pt x="191" y="292"/>
                      <a:pt x="191" y="292"/>
                      <a:pt x="191" y="292"/>
                    </a:cubicBezTo>
                    <a:cubicBezTo>
                      <a:pt x="225" y="292"/>
                      <a:pt x="225" y="292"/>
                      <a:pt x="225" y="292"/>
                    </a:cubicBezTo>
                    <a:cubicBezTo>
                      <a:pt x="208" y="233"/>
                      <a:pt x="208" y="233"/>
                      <a:pt x="208" y="233"/>
                    </a:cubicBezTo>
                    <a:lnTo>
                      <a:pt x="188" y="263"/>
                    </a:lnTo>
                    <a:close/>
                  </a:path>
                </a:pathLst>
              </a:custGeom>
              <a:grpFill/>
              <a:ln>
                <a:noFill/>
              </a:ln>
              <a:extLst/>
            </p:spPr>
            <p:txBody>
              <a:bodyPr vert="horz" wrap="square" lIns="91427" tIns="45713" rIns="91427" bIns="45713" numCol="1" anchor="t" anchorCtr="0" compatLnSpc="1">
                <a:prstTxWarp prst="textNoShape">
                  <a:avLst/>
                </a:prstTxWarp>
              </a:bodyPr>
              <a:lstStyle/>
              <a:p>
                <a:pPr algn="ctr" defTabSz="914225"/>
                <a:endParaRPr lang="en-US" dirty="0">
                  <a:solidFill>
                    <a:srgbClr val="505050"/>
                  </a:solidFill>
                </a:endParaRPr>
              </a:p>
            </p:txBody>
          </p:sp>
        </p:grpSp>
        <p:grpSp>
          <p:nvGrpSpPr>
            <p:cNvPr id="78" name="Group 77"/>
            <p:cNvGrpSpPr/>
            <p:nvPr/>
          </p:nvGrpSpPr>
          <p:grpSpPr>
            <a:xfrm>
              <a:off x="1014866" y="5011141"/>
              <a:ext cx="7845019" cy="859876"/>
              <a:chOff x="1449351" y="4995756"/>
              <a:chExt cx="7845019" cy="859876"/>
            </a:xfrm>
          </p:grpSpPr>
          <p:sp>
            <p:nvSpPr>
              <p:cNvPr id="79" name="Title 1"/>
              <p:cNvSpPr txBox="1">
                <a:spLocks/>
              </p:cNvSpPr>
              <p:nvPr/>
            </p:nvSpPr>
            <p:spPr>
              <a:xfrm>
                <a:off x="1449351" y="4995756"/>
                <a:ext cx="2286000" cy="822960"/>
              </a:xfrm>
              <a:prstGeom prst="rect">
                <a:avLst/>
              </a:prstGeom>
              <a:solidFill>
                <a:srgbClr val="EDC30D"/>
              </a:solidFill>
            </p:spPr>
            <p:txBody>
              <a:bodyPr vert="horz" wrap="square" lIns="143407" tIns="89630" rIns="143407" bIns="89630" rtlCol="0" anchor="t">
                <a:sp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spcBef>
                    <a:spcPct val="20000"/>
                  </a:spcBef>
                  <a:buSzPct val="90000"/>
                </a:pPr>
                <a:r>
                  <a:rPr lang="en-US" sz="2400" dirty="0">
                    <a:solidFill>
                      <a:schemeClr val="tx1"/>
                    </a:solidFill>
                    <a:latin typeface="Segoe UI Semibold" panose="020B0702040204020203" pitchFamily="34" charset="0"/>
                    <a:cs typeface="Segoe UI Semibold" panose="020B0702040204020203" pitchFamily="34" charset="0"/>
                  </a:rPr>
                  <a:t>1st wave</a:t>
                </a:r>
                <a:r>
                  <a:rPr sz="2400" dirty="0">
                    <a:solidFill>
                      <a:schemeClr val="tx1"/>
                    </a:solidFill>
                    <a:latin typeface="Segoe UI Semibold" panose="020B0702040204020203" pitchFamily="34" charset="0"/>
                    <a:cs typeface="Segoe UI Semibold" panose="020B0702040204020203" pitchFamily="34" charset="0"/>
                  </a:rPr>
                  <a:t/>
                </a:r>
                <a:br>
                  <a:rPr sz="2400" dirty="0">
                    <a:solidFill>
                      <a:schemeClr val="tx1"/>
                    </a:solidFill>
                    <a:latin typeface="Segoe UI Semibold" panose="020B0702040204020203" pitchFamily="34" charset="0"/>
                    <a:cs typeface="Segoe UI Semibold" panose="020B0702040204020203" pitchFamily="34" charset="0"/>
                  </a:rPr>
                </a:br>
                <a:r>
                  <a:rPr lang="en-US" sz="2400" spc="0" dirty="0">
                    <a:solidFill>
                      <a:schemeClr val="tx1"/>
                    </a:solidFill>
                    <a:latin typeface="+mn-lt"/>
                    <a:cs typeface="+mn-cs"/>
                  </a:rPr>
                  <a:t>Technical BI</a:t>
                </a:r>
              </a:p>
            </p:txBody>
          </p:sp>
          <p:cxnSp>
            <p:nvCxnSpPr>
              <p:cNvPr id="80" name="Straight Connector 79"/>
              <p:cNvCxnSpPr/>
              <p:nvPr/>
            </p:nvCxnSpPr>
            <p:spPr>
              <a:xfrm>
                <a:off x="2026123" y="5799862"/>
                <a:ext cx="7268247" cy="55770"/>
              </a:xfrm>
              <a:prstGeom prst="line">
                <a:avLst/>
              </a:prstGeom>
              <a:ln w="3175">
                <a:solidFill>
                  <a:srgbClr val="EDC30D"/>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5119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normAutofit fontScale="92500"/>
          </a:bodyPr>
          <a:lstStyle/>
          <a:p>
            <a:r>
              <a:rPr lang="en-US" noProof="0" dirty="0"/>
              <a:t>Power BI Desktop knowledge base</a:t>
            </a:r>
          </a:p>
          <a:p>
            <a:pPr lvl="1"/>
            <a:r>
              <a:rPr lang="en-US" noProof="0" dirty="0">
                <a:hlinkClick r:id="rId3"/>
              </a:rPr>
              <a:t>https://support.powerbi.com/knowledgebase/topics/68530-power-bi-desktop</a:t>
            </a:r>
            <a:endParaRPr lang="en-US" noProof="0" dirty="0"/>
          </a:p>
          <a:p>
            <a:r>
              <a:rPr lang="en-US" noProof="0" dirty="0"/>
              <a:t>Tips and tricks for creating reports in Power BI Desktop</a:t>
            </a:r>
          </a:p>
          <a:p>
            <a:pPr lvl="1"/>
            <a:r>
              <a:rPr lang="en-US" noProof="0" dirty="0">
                <a:hlinkClick r:id="rId4"/>
              </a:rPr>
              <a:t>https://support.powerbi.com/knowledgebase/articles/464157-tips-and-tricks-for-creating-reports-in-power-bi-d</a:t>
            </a:r>
            <a:endParaRPr lang="en-US" noProof="0" dirty="0"/>
          </a:p>
          <a:p>
            <a:r>
              <a:rPr lang="en-US" noProof="0" dirty="0"/>
              <a:t>DAX Resource Center</a:t>
            </a:r>
          </a:p>
          <a:p>
            <a:pPr lvl="1"/>
            <a:r>
              <a:rPr lang="en-US" noProof="0" dirty="0"/>
              <a:t>“Your one stop shop for all things DAX”</a:t>
            </a:r>
          </a:p>
          <a:p>
            <a:pPr lvl="1"/>
            <a:r>
              <a:rPr lang="en-US" noProof="0" dirty="0">
                <a:hlinkClick r:id="rId5"/>
              </a:rPr>
              <a:t>http://social.technet.microsoft.com/wiki/contents/articles/1088.dax-resource-center.aspx</a:t>
            </a:r>
            <a:endParaRPr lang="en-US" noProof="0" dirty="0"/>
          </a:p>
          <a:p>
            <a:endParaRPr lang="en-US" noProof="0" dirty="0"/>
          </a:p>
        </p:txBody>
      </p:sp>
    </p:spTree>
    <p:extLst>
      <p:ext uri="{BB962C8B-B14F-4D97-AF65-F5344CB8AC3E}">
        <p14:creationId xmlns:p14="http://schemas.microsoft.com/office/powerpoint/2010/main" val="353534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noProof="0" dirty="0"/>
              <a:t>Resources</a:t>
            </a:r>
          </a:p>
        </p:txBody>
      </p:sp>
      <p:sp>
        <p:nvSpPr>
          <p:cNvPr id="6" name="Content Placeholder 5"/>
          <p:cNvSpPr>
            <a:spLocks noGrp="1"/>
          </p:cNvSpPr>
          <p:nvPr>
            <p:ph sz="quarter" idx="10"/>
          </p:nvPr>
        </p:nvSpPr>
        <p:spPr/>
        <p:txBody>
          <a:bodyPr/>
          <a:lstStyle/>
          <a:p>
            <a:endParaRPr lang="en-US" dirty="0"/>
          </a:p>
        </p:txBody>
      </p:sp>
      <p:sp>
        <p:nvSpPr>
          <p:cNvPr id="7" name="Text Placeholder 6"/>
          <p:cNvSpPr>
            <a:spLocks noGrp="1"/>
          </p:cNvSpPr>
          <p:nvPr>
            <p:ph type="body" sz="quarter" idx="11"/>
          </p:nvPr>
        </p:nvSpPr>
        <p:spPr/>
        <p:txBody>
          <a:bodyPr/>
          <a:lstStyle/>
          <a:p>
            <a:r>
              <a:rPr lang="en-US" noProof="0" dirty="0"/>
              <a:t>Office Store: Custom Visuals for Power BI</a:t>
            </a:r>
          </a:p>
          <a:p>
            <a:pPr lvl="1"/>
            <a:r>
              <a:rPr lang="en-US" noProof="0" dirty="0">
                <a:hlinkClick r:id="rId3"/>
              </a:rPr>
              <a:t>https://store.office.com/en-us/appshome.aspx?productgroup=PowerBI</a:t>
            </a:r>
            <a:endParaRPr lang="en-US" noProof="0" dirty="0"/>
          </a:p>
          <a:p>
            <a:endParaRPr lang="en-US" noProof="0" dirty="0"/>
          </a:p>
        </p:txBody>
      </p:sp>
    </p:spTree>
    <p:extLst>
      <p:ext uri="{BB962C8B-B14F-4D97-AF65-F5344CB8AC3E}">
        <p14:creationId xmlns:p14="http://schemas.microsoft.com/office/powerpoint/2010/main" val="277036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Questions?</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endParaRPr lang="en-US" dirty="0"/>
          </a:p>
        </p:txBody>
      </p:sp>
    </p:spTree>
    <p:extLst>
      <p:ext uri="{BB962C8B-B14F-4D97-AF65-F5344CB8AC3E}">
        <p14:creationId xmlns:p14="http://schemas.microsoft.com/office/powerpoint/2010/main" val="26033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noProof="0" dirty="0"/>
              <a:t>03</a:t>
            </a:r>
            <a:br>
              <a:rPr lang="en-US" noProof="0" dirty="0"/>
            </a:br>
            <a:r>
              <a:rPr lang="en-US" noProof="0" dirty="0"/>
              <a:t>Working with the Power BI service</a:t>
            </a:r>
          </a:p>
        </p:txBody>
      </p:sp>
      <p:sp>
        <p:nvSpPr>
          <p:cNvPr id="3" name="Text Placeholder 2"/>
          <p:cNvSpPr>
            <a:spLocks noGrp="1"/>
          </p:cNvSpPr>
          <p:nvPr>
            <p:ph type="body" sz="quarter" idx="10"/>
          </p:nvPr>
        </p:nvSpPr>
        <p:spPr/>
        <p:txBody>
          <a:bodyPr>
            <a:normAutofit lnSpcReduction="10000"/>
          </a:bodyPr>
          <a:lstStyle/>
          <a:p>
            <a:r>
              <a:rPr lang="en-US" sz="2800" noProof="0" dirty="0"/>
              <a:t>Introducing the Power BI online service</a:t>
            </a:r>
          </a:p>
          <a:p>
            <a:r>
              <a:rPr lang="en-US" sz="2800" noProof="0" dirty="0"/>
              <a:t>Creating and exploring reports</a:t>
            </a:r>
          </a:p>
          <a:p>
            <a:r>
              <a:rPr lang="en-US" sz="2800" noProof="0" dirty="0"/>
              <a:t>Assembling dashboards</a:t>
            </a:r>
          </a:p>
          <a:p>
            <a:r>
              <a:rPr lang="en-US" sz="2800" noProof="0" dirty="0"/>
              <a:t>Exploring with Q&amp;A</a:t>
            </a:r>
          </a:p>
          <a:p>
            <a:r>
              <a:rPr lang="en-US" sz="2800" noProof="0" dirty="0"/>
              <a:t>Mobile applications</a:t>
            </a:r>
          </a:p>
          <a:p>
            <a:r>
              <a:rPr lang="en-US" sz="2800" noProof="0" dirty="0"/>
              <a:t>Sharing and collaborating</a:t>
            </a:r>
          </a:p>
          <a:p>
            <a:r>
              <a:rPr lang="en-US" sz="2800" noProof="0" dirty="0"/>
              <a:t>Describing additional capabilities</a:t>
            </a:r>
          </a:p>
          <a:p>
            <a:r>
              <a:rPr lang="en-US" sz="2800" noProof="0" dirty="0"/>
              <a:t>Tenant settings</a:t>
            </a:r>
          </a:p>
          <a:p>
            <a:endParaRPr lang="en-US" sz="2800" noProof="0" dirty="0"/>
          </a:p>
        </p:txBody>
      </p:sp>
    </p:spTree>
    <p:extLst>
      <p:ext uri="{BB962C8B-B14F-4D97-AF65-F5344CB8AC3E}">
        <p14:creationId xmlns:p14="http://schemas.microsoft.com/office/powerpoint/2010/main" val="2316767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the Power BI online service</a:t>
            </a:r>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normAutofit/>
          </a:bodyPr>
          <a:lstStyle/>
          <a:p>
            <a:r>
              <a:rPr lang="en-US" noProof="0" dirty="0"/>
              <a:t>The Power BI online service offers a simple, intuitive experience for interacting with data</a:t>
            </a:r>
          </a:p>
          <a:p>
            <a:r>
              <a:rPr lang="en-US" noProof="0" dirty="0"/>
              <a:t>The service and features have been designed to:</a:t>
            </a:r>
          </a:p>
          <a:p>
            <a:pPr lvl="1"/>
            <a:r>
              <a:rPr lang="en-US" noProof="0" dirty="0"/>
              <a:t>Simplify engaging with data from heterogeneous sources</a:t>
            </a:r>
          </a:p>
          <a:p>
            <a:pPr lvl="1"/>
            <a:r>
              <a:rPr lang="en-US" noProof="0" dirty="0"/>
              <a:t>Fuel faster, more insightful business decisions</a:t>
            </a:r>
          </a:p>
          <a:p>
            <a:pPr lvl="1"/>
            <a:r>
              <a:rPr lang="en-US" noProof="0" dirty="0"/>
              <a:t>Deliver a rich, consolidated view of key information, no matter where the underlying data is stored</a:t>
            </a:r>
          </a:p>
          <a:p>
            <a:pPr lvl="1"/>
            <a:r>
              <a:rPr lang="en-US" noProof="0" dirty="0"/>
              <a:t>Share data insights</a:t>
            </a:r>
          </a:p>
        </p:txBody>
      </p:sp>
    </p:spTree>
    <p:extLst>
      <p:ext uri="{BB962C8B-B14F-4D97-AF65-F5344CB8AC3E}">
        <p14:creationId xmlns:p14="http://schemas.microsoft.com/office/powerpoint/2010/main" val="4552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the Power BI online service</a:t>
            </a:r>
          </a:p>
        </p:txBody>
      </p:sp>
      <p:sp>
        <p:nvSpPr>
          <p:cNvPr id="3" name="Content Placeholder 2"/>
          <p:cNvSpPr>
            <a:spLocks noGrp="1"/>
          </p:cNvSpPr>
          <p:nvPr>
            <p:ph sz="quarter" idx="10"/>
          </p:nvPr>
        </p:nvSpPr>
        <p:spPr/>
        <p:txBody>
          <a:bodyPr/>
          <a:lstStyle/>
          <a:p>
            <a:r>
              <a:rPr lang="en-US" noProof="0" dirty="0"/>
              <a:t>Continued</a:t>
            </a:r>
          </a:p>
        </p:txBody>
      </p:sp>
      <p:sp>
        <p:nvSpPr>
          <p:cNvPr id="4" name="Text Placeholder 3"/>
          <p:cNvSpPr>
            <a:spLocks noGrp="1"/>
          </p:cNvSpPr>
          <p:nvPr>
            <p:ph type="body" sz="quarter" idx="11"/>
          </p:nvPr>
        </p:nvSpPr>
        <p:spPr/>
        <p:txBody>
          <a:bodyPr>
            <a:normAutofit/>
          </a:bodyPr>
          <a:lstStyle/>
          <a:p>
            <a:r>
              <a:rPr lang="en-US" noProof="0" dirty="0"/>
              <a:t>Users engage with the service by using a supported web browser, or mobile application</a:t>
            </a:r>
          </a:p>
          <a:p>
            <a:pPr lvl="1"/>
            <a:r>
              <a:rPr lang="en-US" noProof="0" dirty="0"/>
              <a:t>Microsoft Edge</a:t>
            </a:r>
          </a:p>
          <a:p>
            <a:pPr lvl="1"/>
            <a:r>
              <a:rPr lang="en-US" noProof="0" dirty="0"/>
              <a:t>Internet Explorer, 10 or 11</a:t>
            </a:r>
          </a:p>
          <a:p>
            <a:pPr lvl="1"/>
            <a:r>
              <a:rPr lang="en-US" noProof="0" dirty="0"/>
              <a:t>Chrome desktop, latest version</a:t>
            </a:r>
          </a:p>
          <a:p>
            <a:pPr lvl="1"/>
            <a:r>
              <a:rPr lang="en-US" noProof="0" dirty="0"/>
              <a:t>Safari Mac, latest version</a:t>
            </a:r>
          </a:p>
          <a:p>
            <a:pPr lvl="1"/>
            <a:r>
              <a:rPr lang="en-US" noProof="0" dirty="0"/>
              <a:t>Firefox desktop, latest version</a:t>
            </a:r>
          </a:p>
        </p:txBody>
      </p:sp>
      <p:sp>
        <p:nvSpPr>
          <p:cNvPr id="5" name="TextBox 4"/>
          <p:cNvSpPr txBox="1"/>
          <p:nvPr/>
        </p:nvSpPr>
        <p:spPr>
          <a:xfrm>
            <a:off x="451795" y="5614354"/>
            <a:ext cx="3846936"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Mobile applications will be covered later in this module</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1804" y="3277544"/>
            <a:ext cx="1740559" cy="1713124"/>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486" y="3327215"/>
            <a:ext cx="1430918" cy="1613783"/>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43230" y="4832144"/>
            <a:ext cx="1740559" cy="1713124"/>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9135" y="4743558"/>
            <a:ext cx="1719221" cy="1713124"/>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30086" y="4803532"/>
            <a:ext cx="1731414" cy="1713124"/>
          </a:xfrm>
          <a:prstGeom prst="rect">
            <a:avLst/>
          </a:prstGeom>
        </p:spPr>
      </p:pic>
    </p:spTree>
    <p:extLst>
      <p:ext uri="{BB962C8B-B14F-4D97-AF65-F5344CB8AC3E}">
        <p14:creationId xmlns:p14="http://schemas.microsoft.com/office/powerpoint/2010/main" val="422336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the Power BI online service</a:t>
            </a:r>
          </a:p>
        </p:txBody>
      </p:sp>
      <p:sp>
        <p:nvSpPr>
          <p:cNvPr id="3" name="Content Placeholder 2"/>
          <p:cNvSpPr>
            <a:spLocks noGrp="1"/>
          </p:cNvSpPr>
          <p:nvPr>
            <p:ph sz="quarter" idx="10"/>
          </p:nvPr>
        </p:nvSpPr>
        <p:spPr/>
        <p:txBody>
          <a:bodyPr/>
          <a:lstStyle/>
          <a:p>
            <a:r>
              <a:rPr lang="en-US" noProof="0" dirty="0"/>
              <a:t>Continued</a:t>
            </a:r>
          </a:p>
        </p:txBody>
      </p:sp>
      <p:sp>
        <p:nvSpPr>
          <p:cNvPr id="4" name="Text Placeholder 3"/>
          <p:cNvSpPr>
            <a:spLocks noGrp="1"/>
          </p:cNvSpPr>
          <p:nvPr>
            <p:ph type="body" sz="quarter" idx="11"/>
          </p:nvPr>
        </p:nvSpPr>
        <p:spPr>
          <a:xfrm>
            <a:off x="269876" y="1749425"/>
            <a:ext cx="9178924" cy="5108575"/>
          </a:xfrm>
        </p:spPr>
        <p:txBody>
          <a:bodyPr>
            <a:normAutofit/>
          </a:bodyPr>
          <a:lstStyle/>
          <a:p>
            <a:r>
              <a:rPr lang="en-US" noProof="0" dirty="0"/>
              <a:t>Users typically work with Power BI “building blocks”:</a:t>
            </a:r>
          </a:p>
          <a:p>
            <a:pPr lvl="1"/>
            <a:r>
              <a:rPr lang="en-US" noProof="0" dirty="0"/>
              <a:t>Datasets</a:t>
            </a:r>
          </a:p>
          <a:p>
            <a:pPr lvl="1"/>
            <a:r>
              <a:rPr lang="en-US" noProof="0" dirty="0"/>
              <a:t>Reports</a:t>
            </a:r>
          </a:p>
          <a:p>
            <a:pPr lvl="1"/>
            <a:r>
              <a:rPr lang="en-US" noProof="0" dirty="0"/>
              <a:t>Dashboards</a:t>
            </a:r>
          </a:p>
          <a:p>
            <a:r>
              <a:rPr lang="en-US" noProof="0" dirty="0"/>
              <a:t>Use the </a:t>
            </a:r>
            <a:r>
              <a:rPr lang="en-US" b="1" noProof="0" dirty="0"/>
              <a:t>Navigation Pane </a:t>
            </a:r>
            <a:r>
              <a:rPr lang="en-US" noProof="0" dirty="0"/>
              <a:t>to create, or select items of interest</a:t>
            </a:r>
          </a:p>
        </p:txBody>
      </p:sp>
      <p:sp>
        <p:nvSpPr>
          <p:cNvPr id="5" name="TextBox 4"/>
          <p:cNvSpPr txBox="1"/>
          <p:nvPr/>
        </p:nvSpPr>
        <p:spPr>
          <a:xfrm>
            <a:off x="475520" y="5734873"/>
            <a:ext cx="4456076" cy="794064"/>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Note: </a:t>
            </a:r>
            <a:r>
              <a:rPr lang="en-US" dirty="0">
                <a:gradFill>
                  <a:gsLst>
                    <a:gs pos="2917">
                      <a:schemeClr val="tx1"/>
                    </a:gs>
                    <a:gs pos="30000">
                      <a:schemeClr val="tx1"/>
                    </a:gs>
                  </a:gsLst>
                  <a:lin ang="5400000" scaled="0"/>
                </a:gradFill>
              </a:rPr>
              <a:t>Creating and managing datasets will be covered in the next module</a:t>
            </a:r>
          </a:p>
        </p:txBody>
      </p:sp>
      <p:pic>
        <p:nvPicPr>
          <p:cNvPr id="8" name="Picture 7"/>
          <p:cNvPicPr>
            <a:picLocks noChangeAspect="1"/>
          </p:cNvPicPr>
          <p:nvPr/>
        </p:nvPicPr>
        <p:blipFill>
          <a:blip r:embed="rId3"/>
          <a:stretch>
            <a:fillRect/>
          </a:stretch>
        </p:blipFill>
        <p:spPr>
          <a:xfrm>
            <a:off x="9611720" y="1392612"/>
            <a:ext cx="2095682" cy="5136325"/>
          </a:xfrm>
          <a:prstGeom prst="rect">
            <a:avLst/>
          </a:prstGeom>
        </p:spPr>
      </p:pic>
    </p:spTree>
    <p:extLst>
      <p:ext uri="{BB962C8B-B14F-4D97-AF65-F5344CB8AC3E}">
        <p14:creationId xmlns:p14="http://schemas.microsoft.com/office/powerpoint/2010/main" val="1219628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Introducing the Power BI online service</a:t>
            </a:r>
          </a:p>
        </p:txBody>
      </p:sp>
      <p:sp>
        <p:nvSpPr>
          <p:cNvPr id="3" name="Content Placeholder 2"/>
          <p:cNvSpPr>
            <a:spLocks noGrp="1"/>
          </p:cNvSpPr>
          <p:nvPr>
            <p:ph sz="quarter" idx="10"/>
          </p:nvPr>
        </p:nvSpPr>
        <p:spPr/>
        <p:txBody>
          <a:bodyPr/>
          <a:lstStyle/>
          <a:p>
            <a:r>
              <a:rPr lang="en-US" noProof="0" dirty="0"/>
              <a:t>Providing feedback</a:t>
            </a:r>
          </a:p>
        </p:txBody>
      </p:sp>
      <p:sp>
        <p:nvSpPr>
          <p:cNvPr id="4" name="Text Placeholder 3"/>
          <p:cNvSpPr>
            <a:spLocks noGrp="1"/>
          </p:cNvSpPr>
          <p:nvPr>
            <p:ph type="body" sz="quarter" idx="11"/>
          </p:nvPr>
        </p:nvSpPr>
        <p:spPr>
          <a:xfrm>
            <a:off x="269875" y="1749425"/>
            <a:ext cx="6901487" cy="5108575"/>
          </a:xfrm>
        </p:spPr>
        <p:txBody>
          <a:bodyPr/>
          <a:lstStyle/>
          <a:p>
            <a:r>
              <a:rPr lang="en-US" noProof="0" dirty="0"/>
              <a:t>Feedback can be provided to:</a:t>
            </a:r>
          </a:p>
          <a:p>
            <a:pPr lvl="1"/>
            <a:r>
              <a:rPr lang="en-US" noProof="0" dirty="0"/>
              <a:t>Convey likelihood of recommending Power BI</a:t>
            </a:r>
          </a:p>
          <a:p>
            <a:pPr lvl="1"/>
            <a:r>
              <a:rPr lang="en-US" noProof="0" dirty="0"/>
              <a:t>Explain why this score was given, and adding an optional screenshot</a:t>
            </a:r>
          </a:p>
          <a:p>
            <a:pPr lvl="1"/>
            <a:r>
              <a:rPr lang="en-US" noProof="0" dirty="0"/>
              <a:t>Allow participation in helping Microsoft decide which Power BI features should be added next</a:t>
            </a:r>
          </a:p>
          <a:p>
            <a:pPr lvl="1"/>
            <a:endParaRPr lang="en-US" noProof="0" dirty="0"/>
          </a:p>
          <a:p>
            <a:endParaRPr lang="en-US" noProof="0" dirty="0"/>
          </a:p>
        </p:txBody>
      </p:sp>
      <p:pic>
        <p:nvPicPr>
          <p:cNvPr id="10" name="Picture 9"/>
          <p:cNvPicPr>
            <a:picLocks noChangeAspect="1"/>
          </p:cNvPicPr>
          <p:nvPr/>
        </p:nvPicPr>
        <p:blipFill>
          <a:blip r:embed="rId3"/>
          <a:stretch>
            <a:fillRect/>
          </a:stretch>
        </p:blipFill>
        <p:spPr>
          <a:xfrm>
            <a:off x="7654247" y="1594937"/>
            <a:ext cx="4104836" cy="4897569"/>
          </a:xfrm>
          <a:prstGeom prst="rect">
            <a:avLst/>
          </a:prstGeom>
        </p:spPr>
      </p:pic>
      <p:sp>
        <p:nvSpPr>
          <p:cNvPr id="11" name="TextBox 10"/>
          <p:cNvSpPr txBox="1"/>
          <p:nvPr/>
        </p:nvSpPr>
        <p:spPr>
          <a:xfrm>
            <a:off x="422129" y="5411886"/>
            <a:ext cx="4456076" cy="1043363"/>
          </a:xfrm>
          <a:prstGeom prst="rect">
            <a:avLst/>
          </a:prstGeom>
          <a:solidFill>
            <a:schemeClr val="accent1"/>
          </a:solidFill>
        </p:spPr>
        <p:txBody>
          <a:bodyPr wrap="square" lIns="182880" tIns="146304" rIns="182880" bIns="146304" rtlCol="0">
            <a:spAutoFit/>
          </a:bodyPr>
          <a:lstStyle/>
          <a:p>
            <a:pPr algn="ctr">
              <a:lnSpc>
                <a:spcPct val="90000"/>
              </a:lnSpc>
              <a:spcAft>
                <a:spcPts val="600"/>
              </a:spcAft>
            </a:pPr>
            <a:r>
              <a:rPr lang="en-AU" dirty="0">
                <a:gradFill>
                  <a:gsLst>
                    <a:gs pos="2917">
                      <a:schemeClr val="tx1"/>
                    </a:gs>
                    <a:gs pos="30000">
                      <a:schemeClr val="tx1"/>
                    </a:gs>
                  </a:gsLst>
                  <a:lin ang="5400000" scaled="0"/>
                </a:gradFill>
              </a:rPr>
              <a:t>The engineering group have dedicated personnel on “smiley duty” to actively monitor and respond to feedback</a:t>
            </a:r>
            <a:endParaRPr lang="en-US"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7133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and exploring reports</a:t>
            </a:r>
          </a:p>
        </p:txBody>
      </p:sp>
      <p:sp>
        <p:nvSpPr>
          <p:cNvPr id="4" name="Text Placeholder 3"/>
          <p:cNvSpPr>
            <a:spLocks noGrp="1"/>
          </p:cNvSpPr>
          <p:nvPr>
            <p:ph type="body" sz="quarter" idx="11"/>
          </p:nvPr>
        </p:nvSpPr>
        <p:spPr>
          <a:xfrm>
            <a:off x="269876" y="1749425"/>
            <a:ext cx="7524296" cy="5108575"/>
          </a:xfrm>
        </p:spPr>
        <p:txBody>
          <a:bodyPr>
            <a:normAutofit/>
          </a:bodyPr>
          <a:lstStyle/>
          <a:p>
            <a:r>
              <a:rPr lang="en-US" noProof="0" dirty="0"/>
              <a:t>Use reports to layout visualizations across one or more pages</a:t>
            </a:r>
          </a:p>
          <a:p>
            <a:r>
              <a:rPr lang="en-US" noProof="0" dirty="0"/>
              <a:t>Rich, interactive reports can be created, updated and explored in the web browser experience</a:t>
            </a:r>
          </a:p>
          <a:p>
            <a:pPr lvl="1"/>
            <a:r>
              <a:rPr lang="en-US" noProof="0" dirty="0"/>
              <a:t>A report is based on a single dataset</a:t>
            </a:r>
          </a:p>
          <a:p>
            <a:pPr lvl="1"/>
            <a:r>
              <a:rPr lang="en-US" noProof="0" dirty="0"/>
              <a:t>Reports consist of one or more pages</a:t>
            </a:r>
          </a:p>
          <a:p>
            <a:pPr lvl="1"/>
            <a:r>
              <a:rPr lang="en-US" noProof="0" dirty="0"/>
              <a:t>Each page can be named, and consists of visualizations and shapes</a:t>
            </a:r>
          </a:p>
        </p:txBody>
      </p:sp>
      <p:sp>
        <p:nvSpPr>
          <p:cNvPr id="6" name="Content Placeholder 5"/>
          <p:cNvSpPr>
            <a:spLocks noGrp="1"/>
          </p:cNvSpPr>
          <p:nvPr>
            <p:ph sz="quarter" idx="10"/>
          </p:nvPr>
        </p:nvSpPr>
        <p:spPr/>
        <p:txBody>
          <a:bodyPr/>
          <a:lstStyle/>
          <a:p>
            <a:r>
              <a:rPr lang="en-US" noProof="0" dirty="0"/>
              <a:t>Creating reports</a:t>
            </a:r>
          </a:p>
        </p:txBody>
      </p:sp>
      <p:pic>
        <p:nvPicPr>
          <p:cNvPr id="8" name="Picture 7"/>
          <p:cNvPicPr>
            <a:picLocks noChangeAspect="1"/>
          </p:cNvPicPr>
          <p:nvPr/>
        </p:nvPicPr>
        <p:blipFill>
          <a:blip r:embed="rId3"/>
          <a:stretch>
            <a:fillRect/>
          </a:stretch>
        </p:blipFill>
        <p:spPr>
          <a:xfrm>
            <a:off x="7978756" y="3018258"/>
            <a:ext cx="3680779" cy="3375953"/>
          </a:xfrm>
          <a:prstGeom prst="rect">
            <a:avLst/>
          </a:prstGeom>
          <a:ln>
            <a:solidFill>
              <a:schemeClr val="tx1">
                <a:lumMod val="50000"/>
                <a:lumOff val="50000"/>
              </a:schemeClr>
            </a:solidFill>
          </a:ln>
        </p:spPr>
      </p:pic>
    </p:spTree>
    <p:extLst>
      <p:ext uri="{BB962C8B-B14F-4D97-AF65-F5344CB8AC3E}">
        <p14:creationId xmlns:p14="http://schemas.microsoft.com/office/powerpoint/2010/main" val="42982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dirty="0"/>
              <a:t>Creating and exploring reports</a:t>
            </a:r>
          </a:p>
        </p:txBody>
      </p:sp>
      <p:sp>
        <p:nvSpPr>
          <p:cNvPr id="4" name="Text Placeholder 3"/>
          <p:cNvSpPr>
            <a:spLocks noGrp="1"/>
          </p:cNvSpPr>
          <p:nvPr>
            <p:ph type="body" sz="quarter" idx="11"/>
          </p:nvPr>
        </p:nvSpPr>
        <p:spPr>
          <a:xfrm>
            <a:off x="269875" y="1749425"/>
            <a:ext cx="7747032" cy="5108575"/>
          </a:xfrm>
        </p:spPr>
        <p:txBody>
          <a:bodyPr>
            <a:normAutofit/>
          </a:bodyPr>
          <a:lstStyle/>
          <a:p>
            <a:r>
              <a:rPr lang="en-US" noProof="0" dirty="0"/>
              <a:t>Dataset fields are used to layout a visualization</a:t>
            </a:r>
          </a:p>
          <a:p>
            <a:pPr lvl="1"/>
            <a:r>
              <a:rPr lang="en-US" noProof="0" dirty="0"/>
              <a:t>Visualization type and format can be adjusted to suit</a:t>
            </a:r>
          </a:p>
          <a:p>
            <a:r>
              <a:rPr lang="en-US" noProof="0" dirty="0"/>
              <a:t>Filtering can be applied at report, page or visualization level</a:t>
            </a:r>
          </a:p>
          <a:p>
            <a:r>
              <a:rPr lang="en-US" noProof="0" dirty="0"/>
              <a:t>Sorting can be set at visualization level</a:t>
            </a:r>
          </a:p>
        </p:txBody>
      </p:sp>
      <p:sp>
        <p:nvSpPr>
          <p:cNvPr id="6" name="Content Placeholder 5"/>
          <p:cNvSpPr>
            <a:spLocks noGrp="1"/>
          </p:cNvSpPr>
          <p:nvPr>
            <p:ph sz="quarter" idx="10"/>
          </p:nvPr>
        </p:nvSpPr>
        <p:spPr/>
        <p:txBody>
          <a:bodyPr/>
          <a:lstStyle/>
          <a:p>
            <a:r>
              <a:rPr lang="en-US" noProof="0" dirty="0"/>
              <a:t>Creating reports</a:t>
            </a:r>
          </a:p>
        </p:txBody>
      </p:sp>
      <p:pic>
        <p:nvPicPr>
          <p:cNvPr id="3" name="Picture 2"/>
          <p:cNvPicPr>
            <a:picLocks noChangeAspect="1"/>
          </p:cNvPicPr>
          <p:nvPr/>
        </p:nvPicPr>
        <p:blipFill>
          <a:blip r:embed="rId3"/>
          <a:stretch>
            <a:fillRect/>
          </a:stretch>
        </p:blipFill>
        <p:spPr>
          <a:xfrm>
            <a:off x="8224999" y="2132283"/>
            <a:ext cx="3447619" cy="4342857"/>
          </a:xfrm>
          <a:prstGeom prst="rect">
            <a:avLst/>
          </a:prstGeom>
        </p:spPr>
      </p:pic>
    </p:spTree>
    <p:extLst>
      <p:ext uri="{BB962C8B-B14F-4D97-AF65-F5344CB8AC3E}">
        <p14:creationId xmlns:p14="http://schemas.microsoft.com/office/powerpoint/2010/main" val="96900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NRSvv9UshECsATr3NURJJ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LIGHT COLOR TEMPLATE">
  <a:themeElements>
    <a:clrScheme name="Custom 2">
      <a:dk1>
        <a:srgbClr val="505050"/>
      </a:dk1>
      <a:lt1>
        <a:srgbClr val="FFFFFF"/>
      </a:lt1>
      <a:dk2>
        <a:srgbClr val="002050"/>
      </a:dk2>
      <a:lt2>
        <a:srgbClr val="DCDCDC"/>
      </a:lt2>
      <a:accent1>
        <a:srgbClr val="002050"/>
      </a:accent1>
      <a:accent2>
        <a:srgbClr val="5C2D91"/>
      </a:accent2>
      <a:accent3>
        <a:srgbClr val="008272"/>
      </a:accent3>
      <a:accent4>
        <a:srgbClr val="B4009E"/>
      </a:accent4>
      <a:accent5>
        <a:srgbClr val="737373"/>
      </a:accent5>
      <a:accent6>
        <a:srgbClr val="0078D7"/>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01585BF9-DAFB-4D05-AB61-D5E973BF12D0}" vid="{F7B22F6B-F826-443B-8C90-7F7D36D644D5}"/>
    </a:ext>
  </a:extLst>
</a:theme>
</file>

<file path=ppt/theme/theme12.xml><?xml version="1.0" encoding="utf-8"?>
<a:theme xmlns:a="http://schemas.openxmlformats.org/drawingml/2006/main" name="5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13.xml><?xml version="1.0" encoding="utf-8"?>
<a:theme xmlns:a="http://schemas.openxmlformats.org/drawingml/2006/main" name="3-30680_Worldwide Partner Conference 2015 ">
  <a:themeElements>
    <a:clrScheme name="Custom 2">
      <a:dk1>
        <a:srgbClr val="505050"/>
      </a:dk1>
      <a:lt1>
        <a:srgbClr val="FFFFFF"/>
      </a:lt1>
      <a:dk2>
        <a:srgbClr val="008272"/>
      </a:dk2>
      <a:lt2>
        <a:srgbClr val="D2D2D2"/>
      </a:lt2>
      <a:accent1>
        <a:srgbClr val="FF8C00"/>
      </a:accent1>
      <a:accent2>
        <a:srgbClr val="004B50"/>
      </a:accent2>
      <a:accent3>
        <a:srgbClr val="008272"/>
      </a:accent3>
      <a:accent4>
        <a:srgbClr val="505050"/>
      </a:accent4>
      <a:accent5>
        <a:srgbClr val="737373"/>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17">
                  <a:schemeClr val="accent6"/>
                </a:gs>
                <a:gs pos="100000">
                  <a:schemeClr val="accent6"/>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 PPT Template [Read-Only]" id="{5478D969-B1CE-4751-906E-4DB54FB7BDD0}" vid="{A10C8EA4-A76D-4B71-918D-85F6B7945485}"/>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3.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4.xml><?xml version="1.0" encoding="utf-8"?>
<a:theme xmlns:a="http://schemas.openxmlformats.org/drawingml/2006/main" name="1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5.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6.xml><?xml version="1.0" encoding="utf-8"?>
<a:theme xmlns:a="http://schemas.openxmlformats.org/drawingml/2006/main" name="3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7.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8.xml><?xml version="1.0" encoding="utf-8"?>
<a:theme xmlns:a="http://schemas.openxmlformats.org/drawingml/2006/main" name="4_WHITE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4F09737C-ADEF-4314-AB56-4A518DF7B933}" vid="{87A94877-8473-4FD7-A13A-DB9D3F7775DC}"/>
    </a:ext>
  </a:extLst>
</a:theme>
</file>

<file path=ppt/theme/theme9.xml><?xml version="1.0" encoding="utf-8"?>
<a:theme xmlns:a="http://schemas.openxmlformats.org/drawingml/2006/main" name="1_STB Product Families 2015">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D6F4B563A9C09438578BFD63DEB4772" ma:contentTypeVersion="6" ma:contentTypeDescription="Create a new document." ma:contentTypeScope="" ma:versionID="e26998544a36870ce9f5262b2205c342">
  <xsd:schema xmlns:xsd="http://www.w3.org/2001/XMLSchema" xmlns:xs="http://www.w3.org/2001/XMLSchema" xmlns:p="http://schemas.microsoft.com/office/2006/metadata/properties" xmlns:ns2="bf744542-18c7-47b3-9580-ddf48c83a003" xmlns:ns3="a31e6a0c-1009-48e9-adca-b92460b5f43b" targetNamespace="http://schemas.microsoft.com/office/2006/metadata/properties" ma:root="true" ma:fieldsID="8d23c93d6cb788f571cc8c1ed9752cee" ns2:_="" ns3:_="">
    <xsd:import namespace="bf744542-18c7-47b3-9580-ddf48c83a003"/>
    <xsd:import namespace="a31e6a0c-1009-48e9-adca-b92460b5f43b"/>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f744542-18c7-47b3-9580-ddf48c83a00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a31e6a0c-1009-48e9-adca-b92460b5f43b"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478AB5-94E6-4FE9-AA73-185169D0DF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f744542-18c7-47b3-9580-ddf48c83a003"/>
    <ds:schemaRef ds:uri="a31e6a0c-1009-48e9-adca-b92460b5f43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48A5D7-FD0D-4497-ADB2-773C6533B2F9}">
  <ds:schemaRefs>
    <ds:schemaRef ds:uri="http://schemas.microsoft.com/office/2006/metadata/properties"/>
    <ds:schemaRef ds:uri="http://purl.org/dc/dcmitype/"/>
    <ds:schemaRef ds:uri="http://purl.org/dc/elements/1.1/"/>
    <ds:schemaRef ds:uri="http://www.w3.org/XML/1998/namespace"/>
    <ds:schemaRef ds:uri="a31e6a0c-1009-48e9-adca-b92460b5f43b"/>
    <ds:schemaRef ds:uri="http://schemas.microsoft.com/office/2006/documentManagement/types"/>
    <ds:schemaRef ds:uri="http://schemas.openxmlformats.org/package/2006/metadata/core-properties"/>
    <ds:schemaRef ds:uri="http://schemas.microsoft.com/office/infopath/2007/PartnerControls"/>
    <ds:schemaRef ds:uri="bf744542-18c7-47b3-9580-ddf48c83a003"/>
    <ds:schemaRef ds:uri="http://purl.org/dc/terms/"/>
  </ds:schemaRefs>
</ds:datastoreItem>
</file>

<file path=customXml/itemProps3.xml><?xml version="1.0" encoding="utf-8"?>
<ds:datastoreItem xmlns:ds="http://schemas.openxmlformats.org/officeDocument/2006/customXml" ds:itemID="{DE526520-222D-4E7B-A419-9D8181B2C45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27213</Words>
  <Application>Microsoft Office PowerPoint</Application>
  <PresentationFormat>Widescreen</PresentationFormat>
  <Paragraphs>3006</Paragraphs>
  <Slides>225</Slides>
  <Notes>210</Notes>
  <HiddenSlides>2</HiddenSlides>
  <MMClips>1</MMClips>
  <ScaleCrop>false</ScaleCrop>
  <HeadingPairs>
    <vt:vector size="8" baseType="variant">
      <vt:variant>
        <vt:lpstr>Fonts Used</vt:lpstr>
      </vt:variant>
      <vt:variant>
        <vt:i4>17</vt:i4>
      </vt:variant>
      <vt:variant>
        <vt:lpstr>Theme</vt:lpstr>
      </vt:variant>
      <vt:variant>
        <vt:i4>13</vt:i4>
      </vt:variant>
      <vt:variant>
        <vt:lpstr>Embedded OLE Servers</vt:lpstr>
      </vt:variant>
      <vt:variant>
        <vt:i4>1</vt:i4>
      </vt:variant>
      <vt:variant>
        <vt:lpstr>Slide Titles</vt:lpstr>
      </vt:variant>
      <vt:variant>
        <vt:i4>225</vt:i4>
      </vt:variant>
    </vt:vector>
  </HeadingPairs>
  <TitlesOfParts>
    <vt:vector size="256" baseType="lpstr">
      <vt:lpstr>ＭＳ Ｐゴシック</vt:lpstr>
      <vt:lpstr>ＭＳ Ｐゴシック</vt:lpstr>
      <vt:lpstr>Arial</vt:lpstr>
      <vt:lpstr>Calibri</vt:lpstr>
      <vt:lpstr>Calibri Light</vt:lpstr>
      <vt:lpstr>Consolas</vt:lpstr>
      <vt:lpstr>Courier New</vt:lpstr>
      <vt:lpstr>Segoe Light</vt:lpstr>
      <vt:lpstr>Segoe Pro</vt:lpstr>
      <vt:lpstr>Segoe Pro Light</vt:lpstr>
      <vt:lpstr>Segoe UI</vt:lpstr>
      <vt:lpstr>Segoe UI Black</vt:lpstr>
      <vt:lpstr>Segoe UI Historic</vt:lpstr>
      <vt:lpstr>Segoe UI Light</vt:lpstr>
      <vt:lpstr>Segoe UI Semibold</vt:lpstr>
      <vt:lpstr>Segoe UI Semilight</vt:lpstr>
      <vt:lpstr>Wingdings</vt:lpstr>
      <vt:lpstr>STB Product Families 2015</vt:lpstr>
      <vt:lpstr>2_WHITE TEMPLATE</vt:lpstr>
      <vt:lpstr>Server and Cloud 2013</vt:lpstr>
      <vt:lpstr>1_WHITE TEMPLATE</vt:lpstr>
      <vt:lpstr>Windows Azure</vt:lpstr>
      <vt:lpstr>3_WHITE TEMPLATE</vt:lpstr>
      <vt:lpstr>1_Server and Cloud 2013</vt:lpstr>
      <vt:lpstr>4_WHITE TEMPLATE</vt:lpstr>
      <vt:lpstr>1_STB Product Families 2015</vt:lpstr>
      <vt:lpstr>Office Theme</vt:lpstr>
      <vt:lpstr>LIGHT COLOR TEMPLATE</vt:lpstr>
      <vt:lpstr>5_WHITE TEMPLATE</vt:lpstr>
      <vt:lpstr>3-30680_Worldwide Partner Conference 2015 </vt:lpstr>
      <vt:lpstr>think-cell Slide</vt:lpstr>
      <vt:lpstr>Bring your data to life  with Microsoft Power BI</vt:lpstr>
      <vt:lpstr>Participant introductions</vt:lpstr>
      <vt:lpstr>Course aim</vt:lpstr>
      <vt:lpstr>Course outline</vt:lpstr>
      <vt:lpstr>Lab scenario</vt:lpstr>
      <vt:lpstr>Quick Check</vt:lpstr>
      <vt:lpstr>Questions?</vt:lpstr>
      <vt:lpstr>01 Microsoft Power BI overview</vt:lpstr>
      <vt:lpstr>A new generation of BI</vt:lpstr>
      <vt:lpstr>A new generation of BI</vt:lpstr>
      <vt:lpstr>Introducing Microsoft Power BI</vt:lpstr>
      <vt:lpstr>Introducing Microsoft Power BI</vt:lpstr>
      <vt:lpstr>Power BI: experience your data Any data, any way, anywhere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Powerful  self-service  analysis</vt:lpstr>
      <vt:lpstr>Power BI  Content Packs</vt:lpstr>
      <vt:lpstr>Power BI overview</vt:lpstr>
      <vt:lpstr>Power BI overview</vt:lpstr>
      <vt:lpstr>Power BI overview</vt:lpstr>
      <vt:lpstr>Power BI overview</vt:lpstr>
      <vt:lpstr>Power BI overview</vt:lpstr>
      <vt:lpstr>PowerPoint Presentation</vt:lpstr>
      <vt:lpstr>Signing up for Power BI</vt:lpstr>
      <vt:lpstr>Exploring Power BI</vt:lpstr>
      <vt:lpstr>Key takeaways</vt:lpstr>
      <vt:lpstr>Resources</vt:lpstr>
      <vt:lpstr>Resources</vt:lpstr>
      <vt:lpstr>PowerPoint Presentation</vt:lpstr>
      <vt:lpstr>Questions?</vt:lpstr>
      <vt:lpstr>02 Creating Power BI Desktop solutions</vt:lpstr>
      <vt:lpstr>Introducing Power BI Desktop</vt:lpstr>
      <vt:lpstr>Introducing Power BI Desktop</vt:lpstr>
      <vt:lpstr>Developing a simple  Power BI Desktop solution</vt:lpstr>
      <vt:lpstr>Introducing Power BI Desktop</vt:lpstr>
      <vt:lpstr>Introducing Power BI Desktop</vt:lpstr>
      <vt:lpstr>Introducing Power BI Desktop</vt:lpstr>
      <vt:lpstr>Introducing Power BI Desktop</vt:lpstr>
      <vt:lpstr>Introducing Power BI Desktop</vt:lpstr>
      <vt:lpstr>Introducing Power BI Desktop</vt:lpstr>
      <vt:lpstr>Introducing Power BI Desktop</vt:lpstr>
      <vt:lpstr>Creating queries</vt:lpstr>
      <vt:lpstr>Creating queries</vt:lpstr>
      <vt:lpstr>Creating queries</vt:lpstr>
      <vt:lpstr>Creating queries</vt:lpstr>
      <vt:lpstr>Creating queries</vt:lpstr>
      <vt:lpstr>Creating queries</vt:lpstr>
      <vt:lpstr>Creating queries</vt:lpstr>
      <vt:lpstr>Creating queries</vt:lpstr>
      <vt:lpstr>Creating queries</vt:lpstr>
      <vt:lpstr>Creating queries</vt:lpstr>
      <vt:lpstr>Creating queries</vt:lpstr>
      <vt:lpstr>Creating queries</vt:lpstr>
      <vt:lpstr>Configuring relationships</vt:lpstr>
      <vt:lpstr>Configuring relationships</vt:lpstr>
      <vt:lpstr>Enhancing the model</vt:lpstr>
      <vt:lpstr>Enhancing the model</vt:lpstr>
      <vt:lpstr>Enhancing the model</vt:lpstr>
      <vt:lpstr>Enhancing the model</vt:lpstr>
      <vt:lpstr>Enhancing the model</vt:lpstr>
      <vt:lpstr>Enhancing the model</vt:lpstr>
      <vt:lpstr>Enhancing the model</vt:lpstr>
      <vt:lpstr>Securing the model</vt:lpstr>
      <vt:lpstr>Designing reports</vt:lpstr>
      <vt:lpstr>Designing reports</vt:lpstr>
      <vt:lpstr>Designing reports</vt:lpstr>
      <vt:lpstr>Designing reports</vt:lpstr>
      <vt:lpstr>Publishing to Power BI</vt:lpstr>
      <vt:lpstr>Publishing to Power BI</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Enhancing a Power BI Desktop solution</vt:lpstr>
      <vt:lpstr>Creating a Power BI Desktop solution</vt:lpstr>
      <vt:lpstr>Key takeaways</vt:lpstr>
      <vt:lpstr>Key takeaways</vt:lpstr>
      <vt:lpstr>Partner opportunities</vt:lpstr>
      <vt:lpstr>Partner opportunities</vt:lpstr>
      <vt:lpstr>Resources</vt:lpstr>
      <vt:lpstr>Resources</vt:lpstr>
      <vt:lpstr>Questions?</vt:lpstr>
      <vt:lpstr>03 Working with the Power BI service</vt:lpstr>
      <vt:lpstr>Introducing the Power BI online service</vt:lpstr>
      <vt:lpstr>Introducing the Power BI online service</vt:lpstr>
      <vt:lpstr>Introducing the Power BI online service</vt:lpstr>
      <vt:lpstr>Introducing the Power BI online service</vt:lpstr>
      <vt:lpstr>Creating and exploring reports</vt:lpstr>
      <vt:lpstr>Creating and exploring reports</vt:lpstr>
      <vt:lpstr>Creating and exploring reports</vt:lpstr>
      <vt:lpstr>Creating and exploring reports</vt:lpstr>
      <vt:lpstr>Creating and exploring reports</vt:lpstr>
      <vt:lpstr>Creating and exploring reports</vt:lpstr>
      <vt:lpstr>Dashboards</vt:lpstr>
      <vt:lpstr>Assembling dashboards</vt:lpstr>
      <vt:lpstr>Assembling dashboards</vt:lpstr>
      <vt:lpstr>Assembling dashboards</vt:lpstr>
      <vt:lpstr>Exploring with Q&amp;A</vt:lpstr>
      <vt:lpstr>Exploring with Q&amp;A</vt:lpstr>
      <vt:lpstr>Exploring with Q&amp;A</vt:lpstr>
      <vt:lpstr>Producing a Power BI dashboard</vt:lpstr>
      <vt:lpstr>Creating and exploring a  Power BI dashboard</vt:lpstr>
      <vt:lpstr>Mobile applications</vt:lpstr>
      <vt:lpstr>Mobile applications</vt:lpstr>
      <vt:lpstr>Mobile applications</vt:lpstr>
      <vt:lpstr>Sharing and collaboration</vt:lpstr>
      <vt:lpstr>Sharing and collaboration</vt:lpstr>
      <vt:lpstr>Sharing and collaboration</vt:lpstr>
      <vt:lpstr>Sharing and collaboration</vt:lpstr>
      <vt:lpstr>Sharing and collaboration</vt:lpstr>
      <vt:lpstr>Sharing and collaboration</vt:lpstr>
      <vt:lpstr>Sharing and collaborating</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Describing additional capabilities</vt:lpstr>
      <vt:lpstr>Tenant Settings</vt:lpstr>
      <vt:lpstr>Tenant Settings</vt:lpstr>
      <vt:lpstr>Tenant Settings</vt:lpstr>
      <vt:lpstr>Key takeaways</vt:lpstr>
      <vt:lpstr>Partner opportunities</vt:lpstr>
      <vt:lpstr>Resources</vt:lpstr>
      <vt:lpstr>Questions?</vt:lpstr>
      <vt:lpstr>04 Connecting to Power BI data sources</vt:lpstr>
      <vt:lpstr>Connecting to Power BI data sources</vt:lpstr>
      <vt:lpstr>Connecting to Power BI data sources</vt:lpstr>
      <vt:lpstr>Connecting to Power BI data sources</vt:lpstr>
      <vt:lpstr>Connecting to Power BI data sources</vt:lpstr>
      <vt:lpstr>Connecting to Power BI data sources</vt:lpstr>
      <vt:lpstr>Connecting to Power BI data sources</vt:lpstr>
      <vt:lpstr>Connecting to Power BI data sources</vt:lpstr>
      <vt:lpstr>Connecting to Power BI data sources</vt:lpstr>
      <vt:lpstr>Connecting to Power BI data sources</vt:lpstr>
      <vt:lpstr>Keeping data current in Power BI</vt:lpstr>
      <vt:lpstr>Keeping data current in Power BI</vt:lpstr>
      <vt:lpstr>Keeping data current in Power BI</vt:lpstr>
      <vt:lpstr>Keeping data current in Power BI</vt:lpstr>
      <vt:lpstr>Keeping data current in Power BI</vt:lpstr>
      <vt:lpstr>Keeping data current in Power BI</vt:lpstr>
      <vt:lpstr>Refreshing a Power BI dataset with the Personal Gateway</vt:lpstr>
      <vt:lpstr>Integration with Azure services</vt:lpstr>
      <vt:lpstr>Integration with Azure services</vt:lpstr>
      <vt:lpstr>Integration with Azure services</vt:lpstr>
      <vt:lpstr>Integration with Azure services</vt:lpstr>
      <vt:lpstr>Integration with Azure services</vt:lpstr>
      <vt:lpstr>Integration with Azure services</vt:lpstr>
      <vt:lpstr>Key takeaways</vt:lpstr>
      <vt:lpstr>Key takeaways</vt:lpstr>
      <vt:lpstr>Partner opportunities</vt:lpstr>
      <vt:lpstr>Resources</vt:lpstr>
      <vt:lpstr>Questions?</vt:lpstr>
      <vt:lpstr>05 Power BI for the developer</vt:lpstr>
      <vt:lpstr>Extending Power BI</vt:lpstr>
      <vt:lpstr>Power BI REST API</vt:lpstr>
      <vt:lpstr>Power BI REST API</vt:lpstr>
      <vt:lpstr>Power BI REST API</vt:lpstr>
      <vt:lpstr>Power BI REST API</vt:lpstr>
      <vt:lpstr>Power BI REST API</vt:lpstr>
      <vt:lpstr>Power BI REST API</vt:lpstr>
      <vt:lpstr>Power BI REST API</vt:lpstr>
      <vt:lpstr>Power BI REST API</vt:lpstr>
      <vt:lpstr>Power BI REST API</vt:lpstr>
      <vt:lpstr>Power BI REST API</vt:lpstr>
      <vt:lpstr>Delivering a real-time Power BI dashboard with the REST API</vt:lpstr>
      <vt:lpstr>Integrate Power BI</vt:lpstr>
      <vt:lpstr>Custom visuals</vt:lpstr>
      <vt:lpstr>Azure Power BI Embedded</vt:lpstr>
      <vt:lpstr>Azure Power BI Embedded</vt:lpstr>
      <vt:lpstr>Azure Power BI Embedded</vt:lpstr>
      <vt:lpstr>Azure Power BI Embedded</vt:lpstr>
      <vt:lpstr>Azure Power BI Embedded</vt:lpstr>
      <vt:lpstr>Azure Power BI Embedded</vt:lpstr>
      <vt:lpstr>Key takeaways</vt:lpstr>
      <vt:lpstr>Partner opportunities</vt:lpstr>
      <vt:lpstr>Resources</vt:lpstr>
      <vt:lpstr>Resources</vt:lpstr>
      <vt:lpstr>Resources</vt:lpstr>
      <vt:lpstr>Delivering a real-time Power BI dashboard with the REST API</vt:lpstr>
      <vt:lpstr>Questions?</vt:lpstr>
      <vt:lpstr>06 Leveraging solution templates</vt:lpstr>
      <vt:lpstr>Scale through solution templates</vt:lpstr>
      <vt:lpstr>Value for Partners</vt:lpstr>
      <vt:lpstr>Architecture</vt:lpstr>
      <vt:lpstr>Start with widely adopted apps </vt:lpstr>
      <vt:lpstr>Brand/campaign management Marketing organization pain and challenges</vt:lpstr>
      <vt:lpstr>How can the template help you with Campaign, Web, and Social Analytics in minutes?</vt:lpstr>
      <vt:lpstr>Using the brand and campaign management template</vt:lpstr>
      <vt:lpstr>Sales Management Sales organization pain and challenges</vt:lpstr>
      <vt:lpstr>How can the template help you assess sales performance, track pipeline, and understand quota retirement?</vt:lpstr>
      <vt:lpstr>Using the sales template</vt:lpstr>
      <vt:lpstr>System Center Configuration Manager IT organization pain and challenges</vt:lpstr>
      <vt:lpstr>How can the SCCM template help you asses system availability and capacity, and track and enforce compliance?</vt:lpstr>
      <vt:lpstr>Using the SCCM template</vt:lpstr>
      <vt:lpstr>Accounts Receivables Finance organization pain and challenges</vt:lpstr>
      <vt:lpstr>How can the AR template help you asses system availability and capacity, and track and enforce compliance?</vt:lpstr>
      <vt:lpstr>Using the AR template</vt:lpstr>
      <vt:lpstr>Key points and takeaways</vt:lpstr>
      <vt:lpstr>07 Summary</vt:lpstr>
      <vt:lpstr>Power BI overview</vt:lpstr>
      <vt:lpstr>Power BI licensing</vt:lpstr>
      <vt:lpstr>Power BI licensing</vt:lpstr>
      <vt:lpstr>Partner opportunities</vt:lpstr>
      <vt:lpstr>Resources</vt:lpstr>
      <vt:lpstr>Resources</vt:lpstr>
      <vt:lpstr>Questions?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PPE Presentation</dc:title>
  <dc:creator/>
  <cp:lastModifiedBy/>
  <cp:revision>1</cp:revision>
  <dcterms:created xsi:type="dcterms:W3CDTF">2015-07-15T22:35:55Z</dcterms:created>
  <dcterms:modified xsi:type="dcterms:W3CDTF">2017-07-21T14:46:50Z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0x0101005D6F4B563A9C09438578BFD63DEB4772</vt:lpwstr>
  </property>
</Properties>
</file>